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</p:sldIdLst>
  <p:sldSz cy="10287000" cx="18288000"/>
  <p:notesSz cx="6858000" cy="9144000"/>
  <p:embeddedFontLst>
    <p:embeddedFont>
      <p:font typeface="Montserrat"/>
      <p:regular r:id="rId25"/>
      <p:bold r:id="rId26"/>
      <p:italic r:id="rId27"/>
      <p:boldItalic r:id="rId28"/>
    </p:embeddedFont>
    <p:embeddedFont>
      <p:font typeface="Montserrat Light"/>
      <p:regular r:id="rId29"/>
      <p:bold r:id="rId30"/>
      <p:italic r:id="rId31"/>
      <p:boldItalic r:id="rId32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GoogleSlidesCustomDataVersion2">
      <go:slidesCustomData xmlns:go="http://customooxmlschemas.google.com/" r:id="rId33" roundtripDataSignature="AMtx7mhZ6+0ud9B11SVjPpCgQF7nF78S4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5.xml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4" Type="http://schemas.openxmlformats.org/officeDocument/2006/relationships/slide" Target="slides/slide19.xml"/><Relationship Id="rId23" Type="http://schemas.openxmlformats.org/officeDocument/2006/relationships/slide" Target="slides/slide18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6" Type="http://schemas.openxmlformats.org/officeDocument/2006/relationships/font" Target="fonts/Montserrat-bold.fntdata"/><Relationship Id="rId25" Type="http://schemas.openxmlformats.org/officeDocument/2006/relationships/font" Target="fonts/Montserrat-regular.fntdata"/><Relationship Id="rId28" Type="http://schemas.openxmlformats.org/officeDocument/2006/relationships/font" Target="fonts/Montserrat-boldItalic.fntdata"/><Relationship Id="rId27" Type="http://schemas.openxmlformats.org/officeDocument/2006/relationships/font" Target="fonts/Montserrat-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29" Type="http://schemas.openxmlformats.org/officeDocument/2006/relationships/font" Target="fonts/MontserratLight-regular.fntdata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31" Type="http://schemas.openxmlformats.org/officeDocument/2006/relationships/font" Target="fonts/MontserratLight-italic.fntdata"/><Relationship Id="rId30" Type="http://schemas.openxmlformats.org/officeDocument/2006/relationships/font" Target="fonts/MontserratLight-bold.fntdata"/><Relationship Id="rId11" Type="http://schemas.openxmlformats.org/officeDocument/2006/relationships/slide" Target="slides/slide6.xml"/><Relationship Id="rId33" Type="http://customschemas.google.com/relationships/presentationmetadata" Target="metadata"/><Relationship Id="rId10" Type="http://schemas.openxmlformats.org/officeDocument/2006/relationships/slide" Target="slides/slide5.xml"/><Relationship Id="rId32" Type="http://schemas.openxmlformats.org/officeDocument/2006/relationships/font" Target="fonts/MontserratLight-boldItalic.fntdata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2" name="Google Shape;82;p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88" name="Shape 3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" name="Google Shape;389;p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90" name="Google Shape;390;p10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39" name="Shape 4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" name="Google Shape;440;p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41" name="Google Shape;441;p1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59" name="Shape 4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" name="Google Shape;460;p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61" name="Google Shape;461;p1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99" name="Shape 4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0" name="Google Shape;500;p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01" name="Google Shape;501;p1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52" name="Shape 5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3" name="Google Shape;553;p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54" name="Google Shape;554;p1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09" name="Shape 6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0" name="Google Shape;610;p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11" name="Google Shape;611;p15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67" name="Shape 6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8" name="Google Shape;668;p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69" name="Google Shape;669;p16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20" name="Shape 7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1" name="Google Shape;721;p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22" name="Google Shape;722;p17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73" name="Shape 7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4" name="Google Shape;774;p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75" name="Google Shape;775;p18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83" name="Shape 7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4" name="Google Shape;784;p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85" name="Google Shape;785;p19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3" name="Google Shape;93;p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3" name="Google Shape;113;p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2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4" name="Google Shape;164;p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5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7" name="Google Shape;217;p5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2" name="Shape 2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" name="Google Shape;273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4" name="Google Shape;274;p6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29" name="Shape 3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0" name="Google Shape;330;p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31" name="Google Shape;331;p7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44" name="Shape 3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5" name="Google Shape;345;p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46" name="Google Shape;346;p8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72" name="Shape 3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3" name="Google Shape;373;p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4" name="Google Shape;374;p9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21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" name="Google Shape;13;p21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" name="Google Shape;14;p21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30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30"/>
          <p:cNvSpPr txBox="1"/>
          <p:nvPr>
            <p:ph idx="1" type="body"/>
          </p:nvPr>
        </p:nvSpPr>
        <p:spPr>
          <a:xfrm rot="5400000">
            <a:off x="2309019" y="-251618"/>
            <a:ext cx="4525963" cy="8229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1" name="Google Shape;71;p30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2" name="Google Shape;72;p30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30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31"/>
          <p:cNvSpPr txBox="1"/>
          <p:nvPr>
            <p:ph type="title"/>
          </p:nvPr>
        </p:nvSpPr>
        <p:spPr>
          <a:xfrm rot="5400000">
            <a:off x="4732338" y="2171701"/>
            <a:ext cx="5851525" cy="20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31"/>
          <p:cNvSpPr txBox="1"/>
          <p:nvPr>
            <p:ph idx="1" type="body"/>
          </p:nvPr>
        </p:nvSpPr>
        <p:spPr>
          <a:xfrm rot="5400000">
            <a:off x="541338" y="190500"/>
            <a:ext cx="5851525" cy="6019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7" name="Google Shape;77;p31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31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9" name="Google Shape;79;p31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22"/>
          <p:cNvSpPr txBox="1"/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" name="Google Shape;17;p22"/>
          <p:cNvSpPr txBox="1"/>
          <p:nvPr>
            <p:ph idx="1" type="subTitle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None/>
              <a:defRPr>
                <a:solidFill>
                  <a:srgbClr val="888888"/>
                </a:solidFill>
              </a:defRPr>
            </a:lvl1pPr>
            <a:lvl2pPr lvl="1" algn="ctr"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None/>
              <a:defRPr>
                <a:solidFill>
                  <a:srgbClr val="888888"/>
                </a:solidFill>
              </a:defRPr>
            </a:lvl2pPr>
            <a:lvl3pPr lvl="2" algn="ctr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>
                <a:solidFill>
                  <a:srgbClr val="888888"/>
                </a:solidFill>
              </a:defRPr>
            </a:lvl3pPr>
            <a:lvl4pPr lvl="3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4pPr>
            <a:lvl5pPr lvl="4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5pPr>
            <a:lvl6pPr lvl="5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18" name="Google Shape;18;p22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22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" name="Google Shape;20;p22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23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3" name="Google Shape;23;p23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4" name="Google Shape;24;p23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23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6" name="Google Shape;26;p23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24"/>
          <p:cNvSpPr txBox="1"/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  <a:defRPr b="1" sz="4000" cap="non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9" name="Google Shape;29;p24"/>
          <p:cNvSpPr txBox="1"/>
          <p:nvPr>
            <p:ph idx="1" type="body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1pPr>
            <a:lvl2pPr indent="-228600" lvl="1" marL="914400" algn="l"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indent="-228600" lvl="2" marL="1371600" algn="l"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indent="-228600" lvl="3" marL="18288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indent="-228600" lvl="4" marL="22860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indent="-228600" lvl="5" marL="27432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indent="-228600" lvl="6" marL="32004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indent="-228600" lvl="7" marL="3657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indent="-228600" lvl="8" marL="41148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30" name="Google Shape;30;p24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24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2" name="Google Shape;32;p24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25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25"/>
          <p:cNvSpPr txBox="1"/>
          <p:nvPr>
            <p:ph idx="1" type="body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indent="-381000" lvl="1" marL="9144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indent="-355600" lvl="2" marL="1371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36" name="Google Shape;36;p25"/>
          <p:cNvSpPr txBox="1"/>
          <p:nvPr>
            <p:ph idx="2" type="body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indent="-381000" lvl="1" marL="9144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indent="-355600" lvl="2" marL="1371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37" name="Google Shape;37;p25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25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9" name="Google Shape;39;p25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26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2" name="Google Shape;42;p26"/>
          <p:cNvSpPr txBox="1"/>
          <p:nvPr>
            <p:ph idx="1" type="body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3" name="Google Shape;43;p26"/>
          <p:cNvSpPr txBox="1"/>
          <p:nvPr>
            <p:ph idx="2" type="body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810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indent="-355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indent="-3302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indent="-3302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indent="-3302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indent="-3302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indent="-3302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indent="-3302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/>
        </p:txBody>
      </p:sp>
      <p:sp>
        <p:nvSpPr>
          <p:cNvPr id="44" name="Google Shape;44;p26"/>
          <p:cNvSpPr txBox="1"/>
          <p:nvPr>
            <p:ph idx="3" type="body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5" name="Google Shape;45;p26"/>
          <p:cNvSpPr txBox="1"/>
          <p:nvPr>
            <p:ph idx="4" type="body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810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indent="-355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indent="-3302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indent="-3302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indent="-3302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indent="-3302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indent="-3302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indent="-3302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/>
        </p:txBody>
      </p:sp>
      <p:sp>
        <p:nvSpPr>
          <p:cNvPr id="46" name="Google Shape;46;p26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26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26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27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1" name="Google Shape;51;p27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27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27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28"/>
          <p:cNvSpPr txBox="1"/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b="1" sz="2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28"/>
          <p:cNvSpPr txBox="1"/>
          <p:nvPr>
            <p:ph idx="1" type="body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  <a:defRPr sz="2800"/>
            </a:lvl2pPr>
            <a:lvl3pPr indent="-381000" lvl="2" marL="1371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4pPr>
            <a:lvl5pPr indent="-355600" lvl="4" marL="22860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»"/>
              <a:defRPr sz="2000"/>
            </a:lvl5pPr>
            <a:lvl6pPr indent="-355600" lvl="5" marL="27432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57" name="Google Shape;57;p28"/>
          <p:cNvSpPr txBox="1"/>
          <p:nvPr>
            <p:ph idx="2" type="body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indent="-228600" lvl="1" marL="9144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indent="-228600" lvl="2" marL="1371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indent="-228600" lvl="3" marL="1828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indent="-228600" lvl="4" marL="22860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indent="-228600" lvl="5" marL="27432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indent="-228600" lvl="6" marL="32004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indent="-228600" lvl="7" marL="3657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indent="-228600" lvl="8" marL="4114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58" name="Google Shape;58;p28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p28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28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29"/>
          <p:cNvSpPr txBox="1"/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b="1" sz="2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29"/>
          <p:cNvSpPr/>
          <p:nvPr>
            <p:ph idx="2" type="pic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</p:sp>
      <p:sp>
        <p:nvSpPr>
          <p:cNvPr id="64" name="Google Shape;64;p29"/>
          <p:cNvSpPr txBox="1"/>
          <p:nvPr>
            <p:ph idx="1" type="body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indent="-228600" lvl="1" marL="9144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indent="-228600" lvl="2" marL="1371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indent="-228600" lvl="3" marL="1828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indent="-228600" lvl="4" marL="22860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indent="-228600" lvl="5" marL="27432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indent="-228600" lvl="6" marL="32004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indent="-228600" lvl="7" marL="3657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indent="-228600" lvl="8" marL="4114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65" name="Google Shape;65;p29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29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29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20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7" name="Google Shape;7;p20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40640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81000" lvl="2" marL="13716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55600" lvl="3" marL="1828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556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556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556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556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556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p20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" name="Google Shape;9;p20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" name="Google Shape;10;p20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7.png"/><Relationship Id="rId4" Type="http://schemas.openxmlformats.org/officeDocument/2006/relationships/image" Target="../media/image1.png"/><Relationship Id="rId5" Type="http://schemas.openxmlformats.org/officeDocument/2006/relationships/image" Target="../media/image14.png"/><Relationship Id="rId6" Type="http://schemas.openxmlformats.org/officeDocument/2006/relationships/image" Target="../media/image30.jp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2.png"/><Relationship Id="rId4" Type="http://schemas.openxmlformats.org/officeDocument/2006/relationships/image" Target="../media/image14.png"/><Relationship Id="rId11" Type="http://schemas.openxmlformats.org/officeDocument/2006/relationships/image" Target="../media/image28.png"/><Relationship Id="rId10" Type="http://schemas.openxmlformats.org/officeDocument/2006/relationships/image" Target="../media/image21.png"/><Relationship Id="rId12" Type="http://schemas.openxmlformats.org/officeDocument/2006/relationships/image" Target="../media/image34.png"/><Relationship Id="rId9" Type="http://schemas.openxmlformats.org/officeDocument/2006/relationships/image" Target="../media/image20.png"/><Relationship Id="rId5" Type="http://schemas.openxmlformats.org/officeDocument/2006/relationships/image" Target="../media/image43.jpg"/><Relationship Id="rId6" Type="http://schemas.openxmlformats.org/officeDocument/2006/relationships/image" Target="../media/image7.png"/><Relationship Id="rId7" Type="http://schemas.openxmlformats.org/officeDocument/2006/relationships/image" Target="../media/image22.png"/><Relationship Id="rId8" Type="http://schemas.openxmlformats.org/officeDocument/2006/relationships/image" Target="../media/image25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2.png"/><Relationship Id="rId4" Type="http://schemas.openxmlformats.org/officeDocument/2006/relationships/image" Target="../media/image14.png"/><Relationship Id="rId5" Type="http://schemas.openxmlformats.org/officeDocument/2006/relationships/image" Target="../media/image43.jpg"/><Relationship Id="rId6" Type="http://schemas.openxmlformats.org/officeDocument/2006/relationships/image" Target="../media/image7.png"/><Relationship Id="rId7" Type="http://schemas.openxmlformats.org/officeDocument/2006/relationships/image" Target="../media/image31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2.png"/><Relationship Id="rId4" Type="http://schemas.openxmlformats.org/officeDocument/2006/relationships/image" Target="../media/image14.png"/><Relationship Id="rId5" Type="http://schemas.openxmlformats.org/officeDocument/2006/relationships/image" Target="../media/image43.jpg"/><Relationship Id="rId6" Type="http://schemas.openxmlformats.org/officeDocument/2006/relationships/image" Target="../media/image35.png"/><Relationship Id="rId7" Type="http://schemas.openxmlformats.org/officeDocument/2006/relationships/image" Target="../media/image7.png"/><Relationship Id="rId8" Type="http://schemas.openxmlformats.org/officeDocument/2006/relationships/image" Target="../media/image29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2.png"/><Relationship Id="rId4" Type="http://schemas.openxmlformats.org/officeDocument/2006/relationships/image" Target="../media/image14.png"/><Relationship Id="rId5" Type="http://schemas.openxmlformats.org/officeDocument/2006/relationships/image" Target="../media/image7.png"/><Relationship Id="rId6" Type="http://schemas.openxmlformats.org/officeDocument/2006/relationships/image" Target="../media/image25.png"/><Relationship Id="rId7" Type="http://schemas.openxmlformats.org/officeDocument/2006/relationships/image" Target="../media/image40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2.png"/><Relationship Id="rId4" Type="http://schemas.openxmlformats.org/officeDocument/2006/relationships/image" Target="../media/image14.png"/><Relationship Id="rId9" Type="http://schemas.openxmlformats.org/officeDocument/2006/relationships/image" Target="../media/image40.png"/><Relationship Id="rId5" Type="http://schemas.openxmlformats.org/officeDocument/2006/relationships/image" Target="../media/image7.png"/><Relationship Id="rId6" Type="http://schemas.openxmlformats.org/officeDocument/2006/relationships/image" Target="../media/image20.png"/><Relationship Id="rId7" Type="http://schemas.openxmlformats.org/officeDocument/2006/relationships/image" Target="../media/image25.png"/><Relationship Id="rId8" Type="http://schemas.openxmlformats.org/officeDocument/2006/relationships/image" Target="../media/image21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20.png"/><Relationship Id="rId4" Type="http://schemas.openxmlformats.org/officeDocument/2006/relationships/image" Target="../media/image25.png"/><Relationship Id="rId10" Type="http://schemas.openxmlformats.org/officeDocument/2006/relationships/image" Target="../media/image40.png"/><Relationship Id="rId9" Type="http://schemas.openxmlformats.org/officeDocument/2006/relationships/image" Target="../media/image7.png"/><Relationship Id="rId5" Type="http://schemas.openxmlformats.org/officeDocument/2006/relationships/image" Target="../media/image21.png"/><Relationship Id="rId6" Type="http://schemas.openxmlformats.org/officeDocument/2006/relationships/image" Target="../media/image28.png"/><Relationship Id="rId7" Type="http://schemas.openxmlformats.org/officeDocument/2006/relationships/image" Target="../media/image2.png"/><Relationship Id="rId8" Type="http://schemas.openxmlformats.org/officeDocument/2006/relationships/image" Target="../media/image14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2.png"/><Relationship Id="rId4" Type="http://schemas.openxmlformats.org/officeDocument/2006/relationships/image" Target="../media/image14.png"/><Relationship Id="rId5" Type="http://schemas.openxmlformats.org/officeDocument/2006/relationships/image" Target="../media/image7.png"/><Relationship Id="rId6" Type="http://schemas.openxmlformats.org/officeDocument/2006/relationships/image" Target="../media/image22.png"/><Relationship Id="rId7" Type="http://schemas.openxmlformats.org/officeDocument/2006/relationships/image" Target="../media/image40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2.png"/><Relationship Id="rId4" Type="http://schemas.openxmlformats.org/officeDocument/2006/relationships/image" Target="../media/image14.png"/><Relationship Id="rId5" Type="http://schemas.openxmlformats.org/officeDocument/2006/relationships/image" Target="../media/image7.png"/><Relationship Id="rId6" Type="http://schemas.openxmlformats.org/officeDocument/2006/relationships/image" Target="../media/image40.png"/><Relationship Id="rId7" Type="http://schemas.openxmlformats.org/officeDocument/2006/relationships/image" Target="../media/image34.pn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7.png"/><Relationship Id="rId4" Type="http://schemas.openxmlformats.org/officeDocument/2006/relationships/image" Target="../media/image1.png"/><Relationship Id="rId5" Type="http://schemas.openxmlformats.org/officeDocument/2006/relationships/image" Target="../media/image14.png"/><Relationship Id="rId6" Type="http://schemas.openxmlformats.org/officeDocument/2006/relationships/image" Target="../media/image30.jp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7.png"/><Relationship Id="rId4" Type="http://schemas.openxmlformats.org/officeDocument/2006/relationships/image" Target="../media/image1.png"/><Relationship Id="rId5" Type="http://schemas.openxmlformats.org/officeDocument/2006/relationships/image" Target="../media/image14.png"/><Relationship Id="rId6" Type="http://schemas.openxmlformats.org/officeDocument/2006/relationships/image" Target="../media/image30.jpg"/><Relationship Id="rId7" Type="http://schemas.openxmlformats.org/officeDocument/2006/relationships/image" Target="../media/image39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7.png"/><Relationship Id="rId4" Type="http://schemas.openxmlformats.org/officeDocument/2006/relationships/image" Target="../media/image2.png"/><Relationship Id="rId11" Type="http://schemas.openxmlformats.org/officeDocument/2006/relationships/image" Target="../media/image17.png"/><Relationship Id="rId10" Type="http://schemas.openxmlformats.org/officeDocument/2006/relationships/image" Target="../media/image5.png"/><Relationship Id="rId9" Type="http://schemas.openxmlformats.org/officeDocument/2006/relationships/image" Target="../media/image8.png"/><Relationship Id="rId5" Type="http://schemas.openxmlformats.org/officeDocument/2006/relationships/image" Target="../media/image14.png"/><Relationship Id="rId6" Type="http://schemas.openxmlformats.org/officeDocument/2006/relationships/image" Target="../media/image43.jpg"/><Relationship Id="rId7" Type="http://schemas.openxmlformats.org/officeDocument/2006/relationships/image" Target="../media/image11.png"/><Relationship Id="rId8" Type="http://schemas.openxmlformats.org/officeDocument/2006/relationships/image" Target="../media/image4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png"/><Relationship Id="rId4" Type="http://schemas.openxmlformats.org/officeDocument/2006/relationships/image" Target="../media/image14.png"/><Relationship Id="rId5" Type="http://schemas.openxmlformats.org/officeDocument/2006/relationships/image" Target="../media/image7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.png"/><Relationship Id="rId4" Type="http://schemas.openxmlformats.org/officeDocument/2006/relationships/image" Target="../media/image14.png"/><Relationship Id="rId5" Type="http://schemas.openxmlformats.org/officeDocument/2006/relationships/image" Target="../media/image7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2.png"/><Relationship Id="rId4" Type="http://schemas.openxmlformats.org/officeDocument/2006/relationships/image" Target="../media/image14.png"/><Relationship Id="rId5" Type="http://schemas.openxmlformats.org/officeDocument/2006/relationships/image" Target="../media/image7.png"/><Relationship Id="rId6" Type="http://schemas.openxmlformats.org/officeDocument/2006/relationships/image" Target="../media/image9.png"/><Relationship Id="rId7" Type="http://schemas.openxmlformats.org/officeDocument/2006/relationships/image" Target="../media/image15.png"/><Relationship Id="rId8" Type="http://schemas.openxmlformats.org/officeDocument/2006/relationships/image" Target="../media/image10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2.png"/><Relationship Id="rId4" Type="http://schemas.openxmlformats.org/officeDocument/2006/relationships/image" Target="../media/image14.png"/><Relationship Id="rId5" Type="http://schemas.openxmlformats.org/officeDocument/2006/relationships/image" Target="../media/image7.png"/><Relationship Id="rId6" Type="http://schemas.openxmlformats.org/officeDocument/2006/relationships/image" Target="../media/image9.png"/><Relationship Id="rId7" Type="http://schemas.openxmlformats.org/officeDocument/2006/relationships/image" Target="../media/image15.png"/><Relationship Id="rId8" Type="http://schemas.openxmlformats.org/officeDocument/2006/relationships/image" Target="../media/image10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2.png"/><Relationship Id="rId4" Type="http://schemas.openxmlformats.org/officeDocument/2006/relationships/image" Target="../media/image14.png"/><Relationship Id="rId5" Type="http://schemas.openxmlformats.org/officeDocument/2006/relationships/image" Target="../media/image43.jpg"/><Relationship Id="rId6" Type="http://schemas.openxmlformats.org/officeDocument/2006/relationships/image" Target="../media/image7.png"/><Relationship Id="rId7" Type="http://schemas.openxmlformats.org/officeDocument/2006/relationships/image" Target="../media/image27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2.png"/><Relationship Id="rId4" Type="http://schemas.openxmlformats.org/officeDocument/2006/relationships/image" Target="../media/image14.png"/><Relationship Id="rId5" Type="http://schemas.openxmlformats.org/officeDocument/2006/relationships/image" Target="../media/image43.jpg"/><Relationship Id="rId6" Type="http://schemas.openxmlformats.org/officeDocument/2006/relationships/image" Target="../media/image7.png"/><Relationship Id="rId7" Type="http://schemas.openxmlformats.org/officeDocument/2006/relationships/image" Target="../media/image23.jp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2.png"/><Relationship Id="rId4" Type="http://schemas.openxmlformats.org/officeDocument/2006/relationships/image" Target="../media/image14.png"/><Relationship Id="rId5" Type="http://schemas.openxmlformats.org/officeDocument/2006/relationships/image" Target="../media/image43.jpg"/><Relationship Id="rId6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1C2529"/>
        </a:solidFill>
      </p:bgPr>
    </p:bg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"/>
          <p:cNvSpPr/>
          <p:nvPr/>
        </p:nvSpPr>
        <p:spPr>
          <a:xfrm>
            <a:off x="289744" y="372313"/>
            <a:ext cx="2873693" cy="2441413"/>
          </a:xfrm>
          <a:custGeom>
            <a:rect b="b" l="l" r="r" t="t"/>
            <a:pathLst>
              <a:path extrusionOk="0" h="2441413" w="2873693">
                <a:moveTo>
                  <a:pt x="0" y="0"/>
                </a:moveTo>
                <a:lnTo>
                  <a:pt x="2873692" y="0"/>
                </a:lnTo>
                <a:lnTo>
                  <a:pt x="2873692" y="2441412"/>
                </a:lnTo>
                <a:lnTo>
                  <a:pt x="0" y="2441412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-478" t="-6901"/>
            </a:stretch>
          </a:blip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5" name="Google Shape;85;p1"/>
          <p:cNvSpPr/>
          <p:nvPr/>
        </p:nvSpPr>
        <p:spPr>
          <a:xfrm>
            <a:off x="3688564" y="492646"/>
            <a:ext cx="4463778" cy="1100373"/>
          </a:xfrm>
          <a:custGeom>
            <a:rect b="b" l="l" r="r" t="t"/>
            <a:pathLst>
              <a:path extrusionOk="0" h="1100373" w="4463778">
                <a:moveTo>
                  <a:pt x="0" y="0"/>
                </a:moveTo>
                <a:lnTo>
                  <a:pt x="4463778" y="0"/>
                </a:lnTo>
                <a:lnTo>
                  <a:pt x="4463778" y="1100373"/>
                </a:lnTo>
                <a:lnTo>
                  <a:pt x="0" y="110037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b="-25848" l="-10313" r="-10081" t="-22032"/>
            </a:stretch>
          </a:blip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6" name="Google Shape;86;p1"/>
          <p:cNvSpPr/>
          <p:nvPr/>
        </p:nvSpPr>
        <p:spPr>
          <a:xfrm>
            <a:off x="8333500" y="612358"/>
            <a:ext cx="3948883" cy="860948"/>
          </a:xfrm>
          <a:custGeom>
            <a:rect b="b" l="l" r="r" t="t"/>
            <a:pathLst>
              <a:path extrusionOk="0" h="860948" w="3948883">
                <a:moveTo>
                  <a:pt x="0" y="0"/>
                </a:moveTo>
                <a:lnTo>
                  <a:pt x="3948883" y="0"/>
                </a:lnTo>
                <a:lnTo>
                  <a:pt x="3948883" y="860949"/>
                </a:lnTo>
                <a:lnTo>
                  <a:pt x="0" y="860949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5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7" name="Google Shape;87;p1"/>
          <p:cNvSpPr/>
          <p:nvPr/>
        </p:nvSpPr>
        <p:spPr>
          <a:xfrm>
            <a:off x="3471034" y="0"/>
            <a:ext cx="14816966" cy="10287000"/>
          </a:xfrm>
          <a:custGeom>
            <a:rect b="b" l="l" r="r" t="t"/>
            <a:pathLst>
              <a:path extrusionOk="0" h="10287000" w="14816966">
                <a:moveTo>
                  <a:pt x="0" y="0"/>
                </a:moveTo>
                <a:lnTo>
                  <a:pt x="14816966" y="0"/>
                </a:lnTo>
                <a:lnTo>
                  <a:pt x="14816966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6">
              <a:alphaModFix amt="17000"/>
            </a:blip>
            <a:stretch>
              <a:fillRect b="0" l="-49546" r="-24013" t="0"/>
            </a:stretch>
          </a:blip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8" name="Google Shape;88;p1"/>
          <p:cNvSpPr txBox="1"/>
          <p:nvPr/>
        </p:nvSpPr>
        <p:spPr>
          <a:xfrm>
            <a:off x="3688564" y="2572718"/>
            <a:ext cx="14599436" cy="133369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12869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30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YEŞİL STEM</a:t>
            </a:r>
            <a:endParaRPr/>
          </a:p>
          <a:p>
            <a:pPr indent="0" lvl="0" marL="0" marR="0" rtl="0" algn="l">
              <a:lnSpc>
                <a:spcPct val="112869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30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Akademisyenler için Eğitim Programı</a:t>
            </a:r>
            <a:endParaRPr sz="2300">
              <a:solidFill>
                <a:srgbClr val="FFFFFF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marR="0" rtl="0" algn="l">
              <a:lnSpc>
                <a:spcPct val="112869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30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25-26 Nisan 2024</a:t>
            </a:r>
            <a:endParaRPr sz="2300">
              <a:solidFill>
                <a:srgbClr val="FFFFFF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marR="0" rtl="0" algn="l">
              <a:lnSpc>
                <a:spcPct val="113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30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Trakya Universitesi, Türkiye</a:t>
            </a:r>
            <a:endParaRPr sz="2300">
              <a:solidFill>
                <a:srgbClr val="FFFFFF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89" name="Google Shape;89;p1"/>
          <p:cNvSpPr txBox="1"/>
          <p:nvPr/>
        </p:nvSpPr>
        <p:spPr>
          <a:xfrm>
            <a:off x="3688564" y="4506655"/>
            <a:ext cx="14599436" cy="292387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5200">
                <a:solidFill>
                  <a:srgbClr val="AACF46"/>
                </a:solidFill>
                <a:latin typeface="Montserrat"/>
                <a:ea typeface="Montserrat"/>
                <a:cs typeface="Montserrat"/>
                <a:sym typeface="Montserrat"/>
              </a:rPr>
              <a:t>ÖĞRETMAN ADAYLARI İÇİN</a:t>
            </a:r>
            <a:endParaRPr/>
          </a:p>
          <a:p>
            <a:pPr indent="0" lvl="0" marL="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5200">
                <a:solidFill>
                  <a:srgbClr val="AACF46"/>
                </a:solidFill>
                <a:latin typeface="Montserrat"/>
                <a:ea typeface="Montserrat"/>
                <a:cs typeface="Montserrat"/>
                <a:sym typeface="Montserrat"/>
              </a:rPr>
              <a:t>GÜNCEL YEŞİL STEM METODOLOJİLERİ ÜZERİNE KISA SUNUM:</a:t>
            </a:r>
            <a:endParaRPr/>
          </a:p>
          <a:p>
            <a:pPr indent="0" lvl="0" marL="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5200">
                <a:solidFill>
                  <a:srgbClr val="AACF46"/>
                </a:solidFill>
                <a:latin typeface="Montserrat"/>
                <a:ea typeface="Montserrat"/>
                <a:cs typeface="Montserrat"/>
                <a:sym typeface="Montserrat"/>
              </a:rPr>
              <a:t>- 2. DERS</a:t>
            </a:r>
            <a:endParaRPr b="1" sz="5200">
              <a:solidFill>
                <a:srgbClr val="AACF46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90" name="Google Shape;90;p1"/>
          <p:cNvSpPr txBox="1"/>
          <p:nvPr/>
        </p:nvSpPr>
        <p:spPr>
          <a:xfrm>
            <a:off x="3688564" y="7754878"/>
            <a:ext cx="14599436" cy="242483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32555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49968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591">
                <a:solidFill>
                  <a:srgbClr val="AACF46"/>
                </a:solidFill>
                <a:latin typeface="Montserrat"/>
                <a:ea typeface="Montserrat"/>
                <a:cs typeface="Montserrat"/>
                <a:sym typeface="Montserrat"/>
              </a:rPr>
              <a:t>P</a:t>
            </a:r>
            <a:r>
              <a:rPr lang="en-US" sz="1591">
                <a:solidFill>
                  <a:srgbClr val="A7CD4C"/>
                </a:solidFill>
                <a:latin typeface="Montserrat"/>
                <a:ea typeface="Montserrat"/>
                <a:cs typeface="Montserrat"/>
                <a:sym typeface="Montserrat"/>
              </a:rPr>
              <a:t>rof. Dr. Vesna Ferk Savec</a:t>
            </a:r>
            <a:r>
              <a:rPr lang="en-US" sz="159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/ Full Professor at Faculty of Education, University of Ljubljana</a:t>
            </a:r>
            <a:endParaRPr/>
          </a:p>
          <a:p>
            <a:pPr indent="0" lvl="0" marL="0" marR="0" rtl="0" algn="l">
              <a:lnSpc>
                <a:spcPct val="149968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59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vesna.ferk@pef.uni-lj.si</a:t>
            </a:r>
            <a:endParaRPr/>
          </a:p>
          <a:p>
            <a:pPr indent="0" lvl="0" marL="0" marR="0" rtl="0" algn="l">
              <a:lnSpc>
                <a:spcPct val="149968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591">
                <a:solidFill>
                  <a:srgbClr val="AACF46"/>
                </a:solidFill>
                <a:latin typeface="Montserrat"/>
                <a:ea typeface="Montserrat"/>
                <a:cs typeface="Montserrat"/>
                <a:sym typeface="Montserrat"/>
              </a:rPr>
              <a:t>Assoc. Prof. Dr. Boštjan Genorio</a:t>
            </a:r>
            <a:r>
              <a:rPr lang="en-US" sz="159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/Associate Professor at Faculty of Chemistry and Chemical Technology, University of Ljubljana</a:t>
            </a:r>
            <a:endParaRPr/>
          </a:p>
          <a:p>
            <a:pPr indent="0" lvl="0" marL="0" marR="0" rtl="0" algn="l">
              <a:lnSpc>
                <a:spcPct val="149968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59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bostjan.genorio@fkkt.uni-lj.si</a:t>
            </a:r>
            <a:endParaRPr/>
          </a:p>
          <a:p>
            <a:pPr indent="0" lvl="0" marL="0" marR="0" rtl="0" algn="l">
              <a:lnSpc>
                <a:spcPct val="149968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591">
                <a:solidFill>
                  <a:srgbClr val="AACF46"/>
                </a:solidFill>
                <a:latin typeface="Montserrat"/>
                <a:ea typeface="Montserrat"/>
                <a:cs typeface="Montserrat"/>
                <a:sym typeface="Montserrat"/>
              </a:rPr>
              <a:t>Assist. Katarina Mlinarec</a:t>
            </a:r>
            <a:r>
              <a:rPr lang="en-US" sz="159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/ Teaching Assistant at Faculty of Education, University of Ljubljana</a:t>
            </a:r>
            <a:endParaRPr/>
          </a:p>
          <a:p>
            <a:pPr indent="0" lvl="0" marL="0" marR="0" rtl="0" algn="l">
              <a:lnSpc>
                <a:spcPct val="149968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59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katarina.mlinarec@pef.uni-lj.si</a:t>
            </a:r>
            <a:endParaRPr/>
          </a:p>
          <a:p>
            <a:pPr indent="0" lvl="0" marL="0" marR="0" rtl="0" algn="l">
              <a:lnSpc>
                <a:spcPct val="149968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91">
              <a:solidFill>
                <a:srgbClr val="FFFFFF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1C2529"/>
        </a:solidFill>
      </p:bgPr>
    </p:bg>
    <p:spTree>
      <p:nvGrpSpPr>
        <p:cNvPr id="391" name="Shape 3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2" name="Google Shape;392;p10"/>
          <p:cNvSpPr txBox="1"/>
          <p:nvPr/>
        </p:nvSpPr>
        <p:spPr>
          <a:xfrm>
            <a:off x="2687012" y="9484986"/>
            <a:ext cx="14276567" cy="37274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3995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200">
                <a:solidFill>
                  <a:srgbClr val="1C2529"/>
                </a:solidFill>
                <a:latin typeface="Montserrat"/>
                <a:ea typeface="Montserrat"/>
                <a:cs typeface="Montserrat"/>
                <a:sym typeface="Montserrat"/>
              </a:rPr>
              <a:t>Presented by Rachelle Beaudry</a:t>
            </a:r>
            <a:endParaRPr/>
          </a:p>
        </p:txBody>
      </p:sp>
      <p:sp>
        <p:nvSpPr>
          <p:cNvPr id="393" name="Google Shape;393;p10"/>
          <p:cNvSpPr/>
          <p:nvPr/>
        </p:nvSpPr>
        <p:spPr>
          <a:xfrm>
            <a:off x="-399966" y="9093816"/>
            <a:ext cx="19087931" cy="1483726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94" name="Google Shape;394;p10"/>
          <p:cNvSpPr/>
          <p:nvPr/>
        </p:nvSpPr>
        <p:spPr>
          <a:xfrm>
            <a:off x="-193695" y="9093816"/>
            <a:ext cx="2243761" cy="1370737"/>
          </a:xfrm>
          <a:prstGeom prst="rect">
            <a:avLst/>
          </a:prstGeom>
          <a:solidFill>
            <a:srgbClr val="AACF46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95" name="Google Shape;395;p10"/>
          <p:cNvSpPr/>
          <p:nvPr/>
        </p:nvSpPr>
        <p:spPr>
          <a:xfrm>
            <a:off x="2205644" y="9258300"/>
            <a:ext cx="2960619" cy="898986"/>
          </a:xfrm>
          <a:custGeom>
            <a:rect b="b" l="l" r="r" t="t"/>
            <a:pathLst>
              <a:path extrusionOk="0" h="898986" w="2960619">
                <a:moveTo>
                  <a:pt x="0" y="0"/>
                </a:moveTo>
                <a:lnTo>
                  <a:pt x="2960620" y="0"/>
                </a:lnTo>
                <a:lnTo>
                  <a:pt x="2960620" y="898986"/>
                </a:lnTo>
                <a:lnTo>
                  <a:pt x="0" y="898986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96" name="Google Shape;396;p10"/>
          <p:cNvSpPr/>
          <p:nvPr/>
        </p:nvSpPr>
        <p:spPr>
          <a:xfrm>
            <a:off x="5166264" y="9394976"/>
            <a:ext cx="2869575" cy="625634"/>
          </a:xfrm>
          <a:custGeom>
            <a:rect b="b" l="l" r="r" t="t"/>
            <a:pathLst>
              <a:path extrusionOk="0" h="625634" w="2869575">
                <a:moveTo>
                  <a:pt x="0" y="0"/>
                </a:moveTo>
                <a:lnTo>
                  <a:pt x="2869574" y="0"/>
                </a:lnTo>
                <a:lnTo>
                  <a:pt x="2869574" y="625634"/>
                </a:lnTo>
                <a:lnTo>
                  <a:pt x="0" y="625634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97" name="Google Shape;397;p10"/>
          <p:cNvSpPr/>
          <p:nvPr/>
        </p:nvSpPr>
        <p:spPr>
          <a:xfrm>
            <a:off x="0" y="-14504"/>
            <a:ext cx="18288000" cy="9086078"/>
          </a:xfrm>
          <a:custGeom>
            <a:rect b="b" l="l" r="r" t="t"/>
            <a:pathLst>
              <a:path extrusionOk="0" h="9086078" w="18288000">
                <a:moveTo>
                  <a:pt x="0" y="0"/>
                </a:moveTo>
                <a:lnTo>
                  <a:pt x="18288000" y="0"/>
                </a:lnTo>
                <a:lnTo>
                  <a:pt x="18288000" y="9086078"/>
                </a:lnTo>
                <a:lnTo>
                  <a:pt x="0" y="9086078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5">
              <a:alphaModFix amt="9999"/>
            </a:blip>
            <a:stretch>
              <a:fillRect b="-5958" l="0" r="0" t="-28264"/>
            </a:stretch>
          </a:blip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98" name="Google Shape;398;p10"/>
          <p:cNvSpPr/>
          <p:nvPr/>
        </p:nvSpPr>
        <p:spPr>
          <a:xfrm>
            <a:off x="0" y="580864"/>
            <a:ext cx="2050066" cy="1741682"/>
          </a:xfrm>
          <a:custGeom>
            <a:rect b="b" l="l" r="r" t="t"/>
            <a:pathLst>
              <a:path extrusionOk="0" h="1741682" w="2050066">
                <a:moveTo>
                  <a:pt x="0" y="0"/>
                </a:moveTo>
                <a:lnTo>
                  <a:pt x="2050066" y="0"/>
                </a:lnTo>
                <a:lnTo>
                  <a:pt x="2050066" y="1741682"/>
                </a:lnTo>
                <a:lnTo>
                  <a:pt x="0" y="1741682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6">
              <a:alphaModFix/>
            </a:blip>
            <a:stretch>
              <a:fillRect b="0" l="0" r="-478" t="-6901"/>
            </a:stretch>
          </a:blip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399" name="Google Shape;399;p10"/>
          <p:cNvGrpSpPr/>
          <p:nvPr/>
        </p:nvGrpSpPr>
        <p:grpSpPr>
          <a:xfrm>
            <a:off x="2050066" y="3176240"/>
            <a:ext cx="5760762" cy="950043"/>
            <a:chOff x="0" y="0"/>
            <a:chExt cx="1517238" cy="250217"/>
          </a:xfrm>
        </p:grpSpPr>
        <p:sp>
          <p:nvSpPr>
            <p:cNvPr id="400" name="Google Shape;400;p10"/>
            <p:cNvSpPr/>
            <p:nvPr/>
          </p:nvSpPr>
          <p:spPr>
            <a:xfrm>
              <a:off x="0" y="0"/>
              <a:ext cx="1517238" cy="250217"/>
            </a:xfrm>
            <a:custGeom>
              <a:rect b="b" l="l" r="r" t="t"/>
              <a:pathLst>
                <a:path extrusionOk="0" h="250217" w="1517238">
                  <a:moveTo>
                    <a:pt x="0" y="0"/>
                  </a:moveTo>
                  <a:lnTo>
                    <a:pt x="1517238" y="0"/>
                  </a:lnTo>
                  <a:lnTo>
                    <a:pt x="1517238" y="250217"/>
                  </a:lnTo>
                  <a:lnTo>
                    <a:pt x="0" y="250217"/>
                  </a:lnTo>
                  <a:close/>
                </a:path>
              </a:pathLst>
            </a:custGeom>
            <a:solidFill>
              <a:srgbClr val="507172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01" name="Google Shape;401;p10"/>
            <p:cNvSpPr txBox="1"/>
            <p:nvPr/>
          </p:nvSpPr>
          <p:spPr>
            <a:xfrm>
              <a:off x="0" y="19050"/>
              <a:ext cx="1517238" cy="23116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12998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408">
                  <a:solidFill>
                    <a:srgbClr val="FFFFFF"/>
                  </a:solidFill>
                  <a:latin typeface="Montserrat Light"/>
                  <a:ea typeface="Montserrat Light"/>
                  <a:cs typeface="Montserrat Light"/>
                  <a:sym typeface="Montserrat Light"/>
                </a:rPr>
                <a:t>girişim</a:t>
              </a:r>
              <a:endParaRPr sz="2408">
                <a:solidFill>
                  <a:srgbClr val="FFFFFF"/>
                </a:solidFill>
                <a:latin typeface="Montserrat Light"/>
                <a:ea typeface="Montserrat Light"/>
                <a:cs typeface="Montserrat Light"/>
                <a:sym typeface="Montserrat Light"/>
              </a:endParaRPr>
            </a:p>
          </p:txBody>
        </p:sp>
      </p:grpSp>
      <p:grpSp>
        <p:nvGrpSpPr>
          <p:cNvPr id="402" name="Google Shape;402;p10"/>
          <p:cNvGrpSpPr/>
          <p:nvPr/>
        </p:nvGrpSpPr>
        <p:grpSpPr>
          <a:xfrm>
            <a:off x="2050066" y="4212008"/>
            <a:ext cx="5760762" cy="950043"/>
            <a:chOff x="0" y="0"/>
            <a:chExt cx="1517238" cy="250217"/>
          </a:xfrm>
        </p:grpSpPr>
        <p:sp>
          <p:nvSpPr>
            <p:cNvPr id="403" name="Google Shape;403;p10"/>
            <p:cNvSpPr/>
            <p:nvPr/>
          </p:nvSpPr>
          <p:spPr>
            <a:xfrm>
              <a:off x="0" y="0"/>
              <a:ext cx="1517238" cy="250217"/>
            </a:xfrm>
            <a:custGeom>
              <a:rect b="b" l="l" r="r" t="t"/>
              <a:pathLst>
                <a:path extrusionOk="0" h="250217" w="1517238">
                  <a:moveTo>
                    <a:pt x="0" y="0"/>
                  </a:moveTo>
                  <a:lnTo>
                    <a:pt x="1517238" y="0"/>
                  </a:lnTo>
                  <a:lnTo>
                    <a:pt x="1517238" y="250217"/>
                  </a:lnTo>
                  <a:lnTo>
                    <a:pt x="0" y="250217"/>
                  </a:lnTo>
                  <a:close/>
                </a:path>
              </a:pathLst>
            </a:custGeom>
            <a:solidFill>
              <a:srgbClr val="507172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04" name="Google Shape;404;p10"/>
            <p:cNvSpPr txBox="1"/>
            <p:nvPr/>
          </p:nvSpPr>
          <p:spPr>
            <a:xfrm>
              <a:off x="0" y="19050"/>
              <a:ext cx="1517238" cy="23116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12998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408">
                  <a:solidFill>
                    <a:srgbClr val="FFFFFF"/>
                  </a:solidFill>
                  <a:latin typeface="Montserrat Light"/>
                  <a:ea typeface="Montserrat Light"/>
                  <a:cs typeface="Montserrat Light"/>
                  <a:sym typeface="Montserrat Light"/>
                </a:rPr>
                <a:t>proje taslakları</a:t>
              </a:r>
              <a:endParaRPr sz="2408">
                <a:solidFill>
                  <a:srgbClr val="FFFFFF"/>
                </a:solidFill>
                <a:latin typeface="Montserrat Light"/>
                <a:ea typeface="Montserrat Light"/>
                <a:cs typeface="Montserrat Light"/>
                <a:sym typeface="Montserrat Light"/>
              </a:endParaRPr>
            </a:p>
          </p:txBody>
        </p:sp>
      </p:grpSp>
      <p:grpSp>
        <p:nvGrpSpPr>
          <p:cNvPr id="405" name="Google Shape;405;p10"/>
          <p:cNvGrpSpPr/>
          <p:nvPr/>
        </p:nvGrpSpPr>
        <p:grpSpPr>
          <a:xfrm>
            <a:off x="2050066" y="5247776"/>
            <a:ext cx="5760762" cy="950043"/>
            <a:chOff x="0" y="0"/>
            <a:chExt cx="1517238" cy="250217"/>
          </a:xfrm>
        </p:grpSpPr>
        <p:sp>
          <p:nvSpPr>
            <p:cNvPr id="406" name="Google Shape;406;p10"/>
            <p:cNvSpPr/>
            <p:nvPr/>
          </p:nvSpPr>
          <p:spPr>
            <a:xfrm>
              <a:off x="0" y="0"/>
              <a:ext cx="1517238" cy="250217"/>
            </a:xfrm>
            <a:custGeom>
              <a:rect b="b" l="l" r="r" t="t"/>
              <a:pathLst>
                <a:path extrusionOk="0" h="250217" w="1517238">
                  <a:moveTo>
                    <a:pt x="0" y="0"/>
                  </a:moveTo>
                  <a:lnTo>
                    <a:pt x="1517238" y="0"/>
                  </a:lnTo>
                  <a:lnTo>
                    <a:pt x="1517238" y="250217"/>
                  </a:lnTo>
                  <a:lnTo>
                    <a:pt x="0" y="250217"/>
                  </a:lnTo>
                  <a:close/>
                </a:path>
              </a:pathLst>
            </a:custGeom>
            <a:solidFill>
              <a:srgbClr val="507172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07" name="Google Shape;407;p10"/>
            <p:cNvSpPr txBox="1"/>
            <p:nvPr/>
          </p:nvSpPr>
          <p:spPr>
            <a:xfrm>
              <a:off x="0" y="19050"/>
              <a:ext cx="1517238" cy="23116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12998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408">
                  <a:solidFill>
                    <a:srgbClr val="FFFFFF"/>
                  </a:solidFill>
                  <a:latin typeface="Montserrat Light"/>
                  <a:ea typeface="Montserrat Light"/>
                  <a:cs typeface="Montserrat Light"/>
                  <a:sym typeface="Montserrat Light"/>
                </a:rPr>
                <a:t>uygulama planı</a:t>
              </a:r>
              <a:endParaRPr sz="2408">
                <a:solidFill>
                  <a:srgbClr val="FFFFFF"/>
                </a:solidFill>
                <a:latin typeface="Montserrat Light"/>
                <a:ea typeface="Montserrat Light"/>
                <a:cs typeface="Montserrat Light"/>
                <a:sym typeface="Montserrat Light"/>
              </a:endParaRPr>
            </a:p>
          </p:txBody>
        </p:sp>
      </p:grpSp>
      <p:grpSp>
        <p:nvGrpSpPr>
          <p:cNvPr id="408" name="Google Shape;408;p10"/>
          <p:cNvGrpSpPr/>
          <p:nvPr/>
        </p:nvGrpSpPr>
        <p:grpSpPr>
          <a:xfrm>
            <a:off x="2050066" y="6283543"/>
            <a:ext cx="5760762" cy="950043"/>
            <a:chOff x="0" y="0"/>
            <a:chExt cx="1517238" cy="250217"/>
          </a:xfrm>
        </p:grpSpPr>
        <p:sp>
          <p:nvSpPr>
            <p:cNvPr id="409" name="Google Shape;409;p10"/>
            <p:cNvSpPr/>
            <p:nvPr/>
          </p:nvSpPr>
          <p:spPr>
            <a:xfrm>
              <a:off x="0" y="0"/>
              <a:ext cx="1517238" cy="250217"/>
            </a:xfrm>
            <a:custGeom>
              <a:rect b="b" l="l" r="r" t="t"/>
              <a:pathLst>
                <a:path extrusionOk="0" h="250217" w="1517238">
                  <a:moveTo>
                    <a:pt x="0" y="0"/>
                  </a:moveTo>
                  <a:lnTo>
                    <a:pt x="1517238" y="0"/>
                  </a:lnTo>
                  <a:lnTo>
                    <a:pt x="1517238" y="250217"/>
                  </a:lnTo>
                  <a:lnTo>
                    <a:pt x="0" y="250217"/>
                  </a:lnTo>
                  <a:close/>
                </a:path>
              </a:pathLst>
            </a:custGeom>
            <a:solidFill>
              <a:srgbClr val="507172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10" name="Google Shape;410;p10"/>
            <p:cNvSpPr txBox="1"/>
            <p:nvPr/>
          </p:nvSpPr>
          <p:spPr>
            <a:xfrm>
              <a:off x="0" y="19050"/>
              <a:ext cx="1517238" cy="23116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12998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408">
                  <a:solidFill>
                    <a:srgbClr val="FFFFFF"/>
                  </a:solidFill>
                  <a:latin typeface="Montserrat Light"/>
                  <a:ea typeface="Montserrat Light"/>
                  <a:cs typeface="Montserrat Light"/>
                  <a:sym typeface="Montserrat Light"/>
                </a:rPr>
                <a:t>uygulama</a:t>
              </a:r>
              <a:endParaRPr sz="2408">
                <a:solidFill>
                  <a:srgbClr val="FFFFFF"/>
                </a:solidFill>
                <a:latin typeface="Montserrat Light"/>
                <a:ea typeface="Montserrat Light"/>
                <a:cs typeface="Montserrat Light"/>
                <a:sym typeface="Montserrat Light"/>
              </a:endParaRPr>
            </a:p>
          </p:txBody>
        </p:sp>
      </p:grpSp>
      <p:grpSp>
        <p:nvGrpSpPr>
          <p:cNvPr id="411" name="Google Shape;411;p10"/>
          <p:cNvGrpSpPr/>
          <p:nvPr/>
        </p:nvGrpSpPr>
        <p:grpSpPr>
          <a:xfrm>
            <a:off x="2050066" y="7319311"/>
            <a:ext cx="5760762" cy="950043"/>
            <a:chOff x="0" y="0"/>
            <a:chExt cx="1517238" cy="250217"/>
          </a:xfrm>
        </p:grpSpPr>
        <p:sp>
          <p:nvSpPr>
            <p:cNvPr id="412" name="Google Shape;412;p10"/>
            <p:cNvSpPr/>
            <p:nvPr/>
          </p:nvSpPr>
          <p:spPr>
            <a:xfrm>
              <a:off x="0" y="0"/>
              <a:ext cx="1517238" cy="250217"/>
            </a:xfrm>
            <a:custGeom>
              <a:rect b="b" l="l" r="r" t="t"/>
              <a:pathLst>
                <a:path extrusionOk="0" h="250217" w="1517238">
                  <a:moveTo>
                    <a:pt x="0" y="0"/>
                  </a:moveTo>
                  <a:lnTo>
                    <a:pt x="1517238" y="0"/>
                  </a:lnTo>
                  <a:lnTo>
                    <a:pt x="1517238" y="250217"/>
                  </a:lnTo>
                  <a:lnTo>
                    <a:pt x="0" y="250217"/>
                  </a:lnTo>
                  <a:close/>
                </a:path>
              </a:pathLst>
            </a:custGeom>
            <a:solidFill>
              <a:srgbClr val="507172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13" name="Google Shape;413;p10"/>
            <p:cNvSpPr txBox="1"/>
            <p:nvPr/>
          </p:nvSpPr>
          <p:spPr>
            <a:xfrm>
              <a:off x="0" y="19050"/>
              <a:ext cx="1517238" cy="23116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12998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408">
                  <a:solidFill>
                    <a:srgbClr val="FFFFFF"/>
                  </a:solidFill>
                  <a:latin typeface="Montserrat Light"/>
                  <a:ea typeface="Montserrat Light"/>
                  <a:cs typeface="Montserrat Light"/>
                  <a:sym typeface="Montserrat Light"/>
                </a:rPr>
                <a:t>Son adım</a:t>
              </a:r>
              <a:endParaRPr sz="2408">
                <a:solidFill>
                  <a:srgbClr val="FFFFFF"/>
                </a:solidFill>
                <a:latin typeface="Montserrat Light"/>
                <a:ea typeface="Montserrat Light"/>
                <a:cs typeface="Montserrat Light"/>
                <a:sym typeface="Montserrat Light"/>
              </a:endParaRPr>
            </a:p>
          </p:txBody>
        </p:sp>
      </p:grpSp>
      <p:grpSp>
        <p:nvGrpSpPr>
          <p:cNvPr id="414" name="Google Shape;414;p10"/>
          <p:cNvGrpSpPr/>
          <p:nvPr/>
        </p:nvGrpSpPr>
        <p:grpSpPr>
          <a:xfrm>
            <a:off x="8839387" y="3176240"/>
            <a:ext cx="5760762" cy="950043"/>
            <a:chOff x="0" y="0"/>
            <a:chExt cx="1517238" cy="250217"/>
          </a:xfrm>
        </p:grpSpPr>
        <p:sp>
          <p:nvSpPr>
            <p:cNvPr id="415" name="Google Shape;415;p10"/>
            <p:cNvSpPr/>
            <p:nvPr/>
          </p:nvSpPr>
          <p:spPr>
            <a:xfrm>
              <a:off x="0" y="0"/>
              <a:ext cx="1517238" cy="250217"/>
            </a:xfrm>
            <a:custGeom>
              <a:rect b="b" l="l" r="r" t="t"/>
              <a:pathLst>
                <a:path extrusionOk="0" h="250217" w="1517238">
                  <a:moveTo>
                    <a:pt x="0" y="0"/>
                  </a:moveTo>
                  <a:lnTo>
                    <a:pt x="1517238" y="0"/>
                  </a:lnTo>
                  <a:lnTo>
                    <a:pt x="1517238" y="250217"/>
                  </a:lnTo>
                  <a:lnTo>
                    <a:pt x="0" y="250217"/>
                  </a:lnTo>
                  <a:close/>
                </a:path>
              </a:pathLst>
            </a:custGeom>
            <a:solidFill>
              <a:srgbClr val="507172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16" name="Google Shape;416;p10"/>
            <p:cNvSpPr txBox="1"/>
            <p:nvPr/>
          </p:nvSpPr>
          <p:spPr>
            <a:xfrm>
              <a:off x="0" y="19050"/>
              <a:ext cx="1517238" cy="23116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12998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408">
                  <a:solidFill>
                    <a:srgbClr val="FFFFFF"/>
                  </a:solidFill>
                  <a:latin typeface="Montserrat Light"/>
                  <a:ea typeface="Montserrat Light"/>
                  <a:cs typeface="Montserrat Light"/>
                  <a:sym typeface="Montserrat Light"/>
                </a:rPr>
                <a:t>rehberlik</a:t>
              </a:r>
              <a:endParaRPr sz="2408">
                <a:solidFill>
                  <a:srgbClr val="FFFFFF"/>
                </a:solidFill>
                <a:latin typeface="Montserrat Light"/>
                <a:ea typeface="Montserrat Light"/>
                <a:cs typeface="Montserrat Light"/>
                <a:sym typeface="Montserrat Light"/>
              </a:endParaRPr>
            </a:p>
          </p:txBody>
        </p:sp>
      </p:grpSp>
      <p:grpSp>
        <p:nvGrpSpPr>
          <p:cNvPr id="417" name="Google Shape;417;p10"/>
          <p:cNvGrpSpPr/>
          <p:nvPr/>
        </p:nvGrpSpPr>
        <p:grpSpPr>
          <a:xfrm>
            <a:off x="8839387" y="4212008"/>
            <a:ext cx="5760762" cy="950043"/>
            <a:chOff x="0" y="0"/>
            <a:chExt cx="1517238" cy="250217"/>
          </a:xfrm>
        </p:grpSpPr>
        <p:sp>
          <p:nvSpPr>
            <p:cNvPr id="418" name="Google Shape;418;p10"/>
            <p:cNvSpPr/>
            <p:nvPr/>
          </p:nvSpPr>
          <p:spPr>
            <a:xfrm>
              <a:off x="0" y="0"/>
              <a:ext cx="1517238" cy="250217"/>
            </a:xfrm>
            <a:custGeom>
              <a:rect b="b" l="l" r="r" t="t"/>
              <a:pathLst>
                <a:path extrusionOk="0" h="250217" w="1517238">
                  <a:moveTo>
                    <a:pt x="0" y="0"/>
                  </a:moveTo>
                  <a:lnTo>
                    <a:pt x="1517238" y="0"/>
                  </a:lnTo>
                  <a:lnTo>
                    <a:pt x="1517238" y="250217"/>
                  </a:lnTo>
                  <a:lnTo>
                    <a:pt x="0" y="250217"/>
                  </a:lnTo>
                  <a:close/>
                </a:path>
              </a:pathLst>
            </a:custGeom>
            <a:solidFill>
              <a:srgbClr val="507172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19" name="Google Shape;419;p10"/>
            <p:cNvSpPr txBox="1"/>
            <p:nvPr/>
          </p:nvSpPr>
          <p:spPr>
            <a:xfrm>
              <a:off x="0" y="19050"/>
              <a:ext cx="1517238" cy="23116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12998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408">
                  <a:solidFill>
                    <a:srgbClr val="FFFFFF"/>
                  </a:solidFill>
                  <a:latin typeface="Montserrat Light"/>
                  <a:ea typeface="Montserrat Light"/>
                  <a:cs typeface="Montserrat Light"/>
                  <a:sym typeface="Montserrat Light"/>
                </a:rPr>
                <a:t>koordinasyon</a:t>
              </a:r>
              <a:endParaRPr sz="2408">
                <a:solidFill>
                  <a:srgbClr val="FFFFFF"/>
                </a:solidFill>
                <a:latin typeface="Montserrat Light"/>
                <a:ea typeface="Montserrat Light"/>
                <a:cs typeface="Montserrat Light"/>
                <a:sym typeface="Montserrat Light"/>
              </a:endParaRPr>
            </a:p>
          </p:txBody>
        </p:sp>
      </p:grpSp>
      <p:sp>
        <p:nvSpPr>
          <p:cNvPr id="420" name="Google Shape;420;p10"/>
          <p:cNvSpPr/>
          <p:nvPr/>
        </p:nvSpPr>
        <p:spPr>
          <a:xfrm>
            <a:off x="1095037" y="6332176"/>
            <a:ext cx="887616" cy="796635"/>
          </a:xfrm>
          <a:custGeom>
            <a:rect b="b" l="l" r="r" t="t"/>
            <a:pathLst>
              <a:path extrusionOk="0" h="796635" w="887616">
                <a:moveTo>
                  <a:pt x="0" y="0"/>
                </a:moveTo>
                <a:lnTo>
                  <a:pt x="887616" y="0"/>
                </a:lnTo>
                <a:lnTo>
                  <a:pt x="887616" y="796635"/>
                </a:lnTo>
                <a:lnTo>
                  <a:pt x="0" y="796635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7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21" name="Google Shape;421;p10"/>
          <p:cNvSpPr/>
          <p:nvPr/>
        </p:nvSpPr>
        <p:spPr>
          <a:xfrm>
            <a:off x="1263293" y="3229522"/>
            <a:ext cx="727500" cy="843479"/>
          </a:xfrm>
          <a:custGeom>
            <a:rect b="b" l="l" r="r" t="t"/>
            <a:pathLst>
              <a:path extrusionOk="0" h="843479" w="727500">
                <a:moveTo>
                  <a:pt x="0" y="0"/>
                </a:moveTo>
                <a:lnTo>
                  <a:pt x="727500" y="0"/>
                </a:lnTo>
                <a:lnTo>
                  <a:pt x="727500" y="843478"/>
                </a:lnTo>
                <a:lnTo>
                  <a:pt x="0" y="843478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8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422" name="Google Shape;422;p10"/>
          <p:cNvGrpSpPr/>
          <p:nvPr/>
        </p:nvGrpSpPr>
        <p:grpSpPr>
          <a:xfrm>
            <a:off x="753472" y="4282941"/>
            <a:ext cx="1289043" cy="808176"/>
            <a:chOff x="0" y="0"/>
            <a:chExt cx="1718724" cy="1077568"/>
          </a:xfrm>
        </p:grpSpPr>
        <p:sp>
          <p:nvSpPr>
            <p:cNvPr id="423" name="Google Shape;423;p10"/>
            <p:cNvSpPr/>
            <p:nvPr/>
          </p:nvSpPr>
          <p:spPr>
            <a:xfrm rot="948083">
              <a:off x="1061637" y="316869"/>
              <a:ext cx="588125" cy="588125"/>
            </a:xfrm>
            <a:custGeom>
              <a:rect b="b" l="l" r="r" t="t"/>
              <a:pathLst>
                <a:path extrusionOk="0" h="588125" w="588125">
                  <a:moveTo>
                    <a:pt x="0" y="0"/>
                  </a:moveTo>
                  <a:lnTo>
                    <a:pt x="588125" y="0"/>
                  </a:lnTo>
                  <a:lnTo>
                    <a:pt x="588125" y="588125"/>
                  </a:lnTo>
                  <a:lnTo>
                    <a:pt x="0" y="588125"/>
                  </a:lnTo>
                  <a:lnTo>
                    <a:pt x="0" y="0"/>
                  </a:lnTo>
                  <a:close/>
                </a:path>
              </a:pathLst>
            </a:custGeom>
            <a:blipFill rotWithShape="1">
              <a:blip r:embed="rId9">
                <a:alphaModFix/>
              </a:blip>
              <a:stretch>
                <a:fillRect b="0" l="0" r="0" t="0"/>
              </a:stretch>
            </a:blip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24" name="Google Shape;424;p10"/>
            <p:cNvSpPr/>
            <p:nvPr/>
          </p:nvSpPr>
          <p:spPr>
            <a:xfrm>
              <a:off x="0" y="112042"/>
              <a:ext cx="717862" cy="832304"/>
            </a:xfrm>
            <a:custGeom>
              <a:rect b="b" l="l" r="r" t="t"/>
              <a:pathLst>
                <a:path extrusionOk="0" h="832304" w="717862">
                  <a:moveTo>
                    <a:pt x="0" y="0"/>
                  </a:moveTo>
                  <a:lnTo>
                    <a:pt x="717862" y="0"/>
                  </a:lnTo>
                  <a:lnTo>
                    <a:pt x="717862" y="832304"/>
                  </a:lnTo>
                  <a:lnTo>
                    <a:pt x="0" y="832304"/>
                  </a:lnTo>
                  <a:lnTo>
                    <a:pt x="0" y="0"/>
                  </a:lnTo>
                  <a:close/>
                </a:path>
              </a:pathLst>
            </a:custGeom>
            <a:blipFill rotWithShape="1">
              <a:blip r:embed="rId8">
                <a:alphaModFix/>
              </a:blip>
              <a:stretch>
                <a:fillRect b="0" l="0" r="0" t="0"/>
              </a:stretch>
            </a:blip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25" name="Google Shape;425;p10"/>
            <p:cNvSpPr/>
            <p:nvPr/>
          </p:nvSpPr>
          <p:spPr>
            <a:xfrm rot="-4980869">
              <a:off x="733352" y="650700"/>
              <a:ext cx="196476" cy="587293"/>
            </a:xfrm>
            <a:custGeom>
              <a:rect b="b" l="l" r="r" t="t"/>
              <a:pathLst>
                <a:path extrusionOk="0" h="587293" w="196476">
                  <a:moveTo>
                    <a:pt x="0" y="0"/>
                  </a:moveTo>
                  <a:lnTo>
                    <a:pt x="196476" y="0"/>
                  </a:lnTo>
                  <a:lnTo>
                    <a:pt x="196476" y="587293"/>
                  </a:lnTo>
                  <a:lnTo>
                    <a:pt x="0" y="587293"/>
                  </a:lnTo>
                  <a:lnTo>
                    <a:pt x="0" y="0"/>
                  </a:lnTo>
                  <a:close/>
                </a:path>
              </a:pathLst>
            </a:custGeom>
            <a:blipFill rotWithShape="1">
              <a:blip r:embed="rId10">
                <a:alphaModFix/>
              </a:blip>
              <a:stretch>
                <a:fillRect b="0" l="0" r="0" t="0"/>
              </a:stretch>
            </a:blip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26" name="Google Shape;426;p10"/>
            <p:cNvSpPr/>
            <p:nvPr/>
          </p:nvSpPr>
          <p:spPr>
            <a:xfrm rot="6757602">
              <a:off x="829733" y="-83481"/>
              <a:ext cx="182251" cy="544773"/>
            </a:xfrm>
            <a:custGeom>
              <a:rect b="b" l="l" r="r" t="t"/>
              <a:pathLst>
                <a:path extrusionOk="0" h="544773" w="182251">
                  <a:moveTo>
                    <a:pt x="182251" y="544773"/>
                  </a:moveTo>
                  <a:lnTo>
                    <a:pt x="0" y="544773"/>
                  </a:lnTo>
                  <a:lnTo>
                    <a:pt x="0" y="0"/>
                  </a:lnTo>
                  <a:lnTo>
                    <a:pt x="182251" y="0"/>
                  </a:lnTo>
                  <a:lnTo>
                    <a:pt x="182251" y="544773"/>
                  </a:lnTo>
                  <a:close/>
                </a:path>
              </a:pathLst>
            </a:custGeom>
            <a:blipFill rotWithShape="1">
              <a:blip r:embed="rId10">
                <a:alphaModFix/>
              </a:blip>
              <a:stretch>
                <a:fillRect b="0" l="0" r="0" t="0"/>
              </a:stretch>
            </a:blip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427" name="Google Shape;427;p10"/>
          <p:cNvGrpSpPr/>
          <p:nvPr/>
        </p:nvGrpSpPr>
        <p:grpSpPr>
          <a:xfrm>
            <a:off x="761023" y="5304926"/>
            <a:ext cx="1289043" cy="808176"/>
            <a:chOff x="0" y="0"/>
            <a:chExt cx="1718724" cy="1077568"/>
          </a:xfrm>
        </p:grpSpPr>
        <p:sp>
          <p:nvSpPr>
            <p:cNvPr id="428" name="Google Shape;428;p10"/>
            <p:cNvSpPr/>
            <p:nvPr/>
          </p:nvSpPr>
          <p:spPr>
            <a:xfrm rot="948083">
              <a:off x="1061637" y="316869"/>
              <a:ext cx="588125" cy="588125"/>
            </a:xfrm>
            <a:custGeom>
              <a:rect b="b" l="l" r="r" t="t"/>
              <a:pathLst>
                <a:path extrusionOk="0" h="588125" w="588125">
                  <a:moveTo>
                    <a:pt x="0" y="0"/>
                  </a:moveTo>
                  <a:lnTo>
                    <a:pt x="588125" y="0"/>
                  </a:lnTo>
                  <a:lnTo>
                    <a:pt x="588125" y="588125"/>
                  </a:lnTo>
                  <a:lnTo>
                    <a:pt x="0" y="588125"/>
                  </a:lnTo>
                  <a:lnTo>
                    <a:pt x="0" y="0"/>
                  </a:lnTo>
                  <a:close/>
                </a:path>
              </a:pathLst>
            </a:custGeom>
            <a:blipFill rotWithShape="1">
              <a:blip r:embed="rId9">
                <a:alphaModFix/>
              </a:blip>
              <a:stretch>
                <a:fillRect b="0" l="0" r="0" t="0"/>
              </a:stretch>
            </a:blip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29" name="Google Shape;429;p10"/>
            <p:cNvSpPr/>
            <p:nvPr/>
          </p:nvSpPr>
          <p:spPr>
            <a:xfrm>
              <a:off x="0" y="112042"/>
              <a:ext cx="717862" cy="832304"/>
            </a:xfrm>
            <a:custGeom>
              <a:rect b="b" l="l" r="r" t="t"/>
              <a:pathLst>
                <a:path extrusionOk="0" h="832304" w="717862">
                  <a:moveTo>
                    <a:pt x="0" y="0"/>
                  </a:moveTo>
                  <a:lnTo>
                    <a:pt x="717862" y="0"/>
                  </a:lnTo>
                  <a:lnTo>
                    <a:pt x="717862" y="832304"/>
                  </a:lnTo>
                  <a:lnTo>
                    <a:pt x="0" y="832304"/>
                  </a:lnTo>
                  <a:lnTo>
                    <a:pt x="0" y="0"/>
                  </a:lnTo>
                  <a:close/>
                </a:path>
              </a:pathLst>
            </a:custGeom>
            <a:blipFill rotWithShape="1">
              <a:blip r:embed="rId8">
                <a:alphaModFix/>
              </a:blip>
              <a:stretch>
                <a:fillRect b="0" l="0" r="0" t="0"/>
              </a:stretch>
            </a:blip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30" name="Google Shape;430;p10"/>
            <p:cNvSpPr/>
            <p:nvPr/>
          </p:nvSpPr>
          <p:spPr>
            <a:xfrm rot="-4980869">
              <a:off x="733352" y="650700"/>
              <a:ext cx="196476" cy="587293"/>
            </a:xfrm>
            <a:custGeom>
              <a:rect b="b" l="l" r="r" t="t"/>
              <a:pathLst>
                <a:path extrusionOk="0" h="587293" w="196476">
                  <a:moveTo>
                    <a:pt x="0" y="0"/>
                  </a:moveTo>
                  <a:lnTo>
                    <a:pt x="196476" y="0"/>
                  </a:lnTo>
                  <a:lnTo>
                    <a:pt x="196476" y="587293"/>
                  </a:lnTo>
                  <a:lnTo>
                    <a:pt x="0" y="587293"/>
                  </a:lnTo>
                  <a:lnTo>
                    <a:pt x="0" y="0"/>
                  </a:lnTo>
                  <a:close/>
                </a:path>
              </a:pathLst>
            </a:custGeom>
            <a:blipFill rotWithShape="1">
              <a:blip r:embed="rId10">
                <a:alphaModFix/>
              </a:blip>
              <a:stretch>
                <a:fillRect b="0" l="0" r="0" t="0"/>
              </a:stretch>
            </a:blip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31" name="Google Shape;431;p10"/>
            <p:cNvSpPr/>
            <p:nvPr/>
          </p:nvSpPr>
          <p:spPr>
            <a:xfrm rot="6757602">
              <a:off x="829733" y="-83481"/>
              <a:ext cx="182251" cy="544773"/>
            </a:xfrm>
            <a:custGeom>
              <a:rect b="b" l="l" r="r" t="t"/>
              <a:pathLst>
                <a:path extrusionOk="0" h="544773" w="182251">
                  <a:moveTo>
                    <a:pt x="182251" y="544773"/>
                  </a:moveTo>
                  <a:lnTo>
                    <a:pt x="0" y="544773"/>
                  </a:lnTo>
                  <a:lnTo>
                    <a:pt x="0" y="0"/>
                  </a:lnTo>
                  <a:lnTo>
                    <a:pt x="182251" y="0"/>
                  </a:lnTo>
                  <a:lnTo>
                    <a:pt x="182251" y="544773"/>
                  </a:lnTo>
                  <a:close/>
                </a:path>
              </a:pathLst>
            </a:custGeom>
            <a:blipFill rotWithShape="1">
              <a:blip r:embed="rId10">
                <a:alphaModFix/>
              </a:blip>
              <a:stretch>
                <a:fillRect b="0" l="0" r="0" t="0"/>
              </a:stretch>
            </a:blip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32" name="Google Shape;432;p10"/>
            <p:cNvSpPr/>
            <p:nvPr/>
          </p:nvSpPr>
          <p:spPr>
            <a:xfrm>
              <a:off x="597138" y="320152"/>
              <a:ext cx="427258" cy="490972"/>
            </a:xfrm>
            <a:custGeom>
              <a:rect b="b" l="l" r="r" t="t"/>
              <a:pathLst>
                <a:path extrusionOk="0" h="490972" w="427258">
                  <a:moveTo>
                    <a:pt x="0" y="0"/>
                  </a:moveTo>
                  <a:lnTo>
                    <a:pt x="427258" y="0"/>
                  </a:lnTo>
                  <a:lnTo>
                    <a:pt x="427258" y="490972"/>
                  </a:lnTo>
                  <a:lnTo>
                    <a:pt x="0" y="490972"/>
                  </a:lnTo>
                  <a:lnTo>
                    <a:pt x="0" y="0"/>
                  </a:lnTo>
                  <a:close/>
                </a:path>
              </a:pathLst>
            </a:custGeom>
            <a:blipFill rotWithShape="1">
              <a:blip r:embed="rId11">
                <a:alphaModFix/>
              </a:blip>
              <a:stretch>
                <a:fillRect b="0" l="0" r="0" t="0"/>
              </a:stretch>
            </a:blip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433" name="Google Shape;433;p10"/>
          <p:cNvSpPr/>
          <p:nvPr/>
        </p:nvSpPr>
        <p:spPr>
          <a:xfrm>
            <a:off x="1157155" y="7347886"/>
            <a:ext cx="833638" cy="922421"/>
          </a:xfrm>
          <a:custGeom>
            <a:rect b="b" l="l" r="r" t="t"/>
            <a:pathLst>
              <a:path extrusionOk="0" h="922421" w="833638">
                <a:moveTo>
                  <a:pt x="0" y="0"/>
                </a:moveTo>
                <a:lnTo>
                  <a:pt x="833638" y="0"/>
                </a:lnTo>
                <a:lnTo>
                  <a:pt x="833638" y="922422"/>
                </a:lnTo>
                <a:lnTo>
                  <a:pt x="0" y="922422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12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34" name="Google Shape;434;p10"/>
          <p:cNvSpPr txBox="1"/>
          <p:nvPr/>
        </p:nvSpPr>
        <p:spPr>
          <a:xfrm>
            <a:off x="467760" y="9305925"/>
            <a:ext cx="1121880" cy="86677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6000">
                <a:solidFill>
                  <a:srgbClr val="FEFEFE"/>
                </a:solidFill>
                <a:latin typeface="Montserrat"/>
                <a:ea typeface="Montserrat"/>
                <a:cs typeface="Montserrat"/>
                <a:sym typeface="Montserrat"/>
              </a:rPr>
              <a:t>9</a:t>
            </a:r>
            <a:endParaRPr b="1" sz="6000">
              <a:solidFill>
                <a:srgbClr val="FEFEFE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435" name="Google Shape;435;p10"/>
          <p:cNvSpPr txBox="1"/>
          <p:nvPr/>
        </p:nvSpPr>
        <p:spPr>
          <a:xfrm>
            <a:off x="1982653" y="1304321"/>
            <a:ext cx="16152947" cy="62837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40011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499">
                <a:solidFill>
                  <a:srgbClr val="5EAAAE"/>
                </a:solidFill>
                <a:latin typeface="Montserrat"/>
                <a:ea typeface="Montserrat"/>
                <a:cs typeface="Montserrat"/>
                <a:sym typeface="Montserrat"/>
              </a:rPr>
              <a:t>PROJE-TEMELLİ ÖĞRENME(PBL) –TEMEL ADIMLAR</a:t>
            </a:r>
            <a:endParaRPr sz="3499">
              <a:solidFill>
                <a:srgbClr val="5EAAAE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436" name="Google Shape;436;p10"/>
          <p:cNvSpPr txBox="1"/>
          <p:nvPr/>
        </p:nvSpPr>
        <p:spPr>
          <a:xfrm>
            <a:off x="2050066" y="8794261"/>
            <a:ext cx="7398734" cy="21800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1286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500">
                <a:solidFill>
                  <a:srgbClr val="FFFFFF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Fray, K. (1982). Die Projektmethode. Weinheim: Beltz</a:t>
            </a:r>
            <a:endParaRPr sz="1500">
              <a:solidFill>
                <a:srgbClr val="FFFFFF"/>
              </a:solidFill>
              <a:latin typeface="Montserrat Light"/>
              <a:ea typeface="Montserrat Light"/>
              <a:cs typeface="Montserrat Light"/>
              <a:sym typeface="Montserrat Light"/>
            </a:endParaRPr>
          </a:p>
        </p:txBody>
      </p:sp>
      <p:sp>
        <p:nvSpPr>
          <p:cNvPr id="437" name="Google Shape;437;p10"/>
          <p:cNvSpPr txBox="1"/>
          <p:nvPr/>
        </p:nvSpPr>
        <p:spPr>
          <a:xfrm>
            <a:off x="2050066" y="2428127"/>
            <a:ext cx="5760762" cy="75661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24601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408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TEMEL (ANAHTAR) ADIMLAR</a:t>
            </a:r>
            <a:endParaRPr b="1" sz="2408">
              <a:solidFill>
                <a:srgbClr val="FFFFFF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438" name="Google Shape;438;p10"/>
          <p:cNvSpPr txBox="1"/>
          <p:nvPr/>
        </p:nvSpPr>
        <p:spPr>
          <a:xfrm>
            <a:off x="8839387" y="2428127"/>
            <a:ext cx="5867213" cy="75661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24601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408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ORTA DÜZEYDEKİ ADIMLAR</a:t>
            </a:r>
            <a:endParaRPr b="1" sz="2408">
              <a:solidFill>
                <a:srgbClr val="FFFFFF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1C2529"/>
        </a:solidFill>
      </p:bgPr>
    </p:bg>
    <p:spTree>
      <p:nvGrpSpPr>
        <p:cNvPr id="442" name="Shape 4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3" name="Google Shape;443;p11"/>
          <p:cNvSpPr txBox="1"/>
          <p:nvPr/>
        </p:nvSpPr>
        <p:spPr>
          <a:xfrm>
            <a:off x="2687012" y="9484986"/>
            <a:ext cx="14276567" cy="37274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3995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200">
                <a:solidFill>
                  <a:srgbClr val="1C2529"/>
                </a:solidFill>
                <a:latin typeface="Montserrat"/>
                <a:ea typeface="Montserrat"/>
                <a:cs typeface="Montserrat"/>
                <a:sym typeface="Montserrat"/>
              </a:rPr>
              <a:t>Presented by Rachelle Beaudry</a:t>
            </a:r>
            <a:endParaRPr/>
          </a:p>
        </p:txBody>
      </p:sp>
      <p:sp>
        <p:nvSpPr>
          <p:cNvPr id="444" name="Google Shape;444;p11"/>
          <p:cNvSpPr/>
          <p:nvPr/>
        </p:nvSpPr>
        <p:spPr>
          <a:xfrm>
            <a:off x="-399966" y="9093816"/>
            <a:ext cx="19087931" cy="1483726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45" name="Google Shape;445;p11"/>
          <p:cNvSpPr/>
          <p:nvPr/>
        </p:nvSpPr>
        <p:spPr>
          <a:xfrm>
            <a:off x="-193695" y="9093816"/>
            <a:ext cx="2243761" cy="1370737"/>
          </a:xfrm>
          <a:prstGeom prst="rect">
            <a:avLst/>
          </a:prstGeom>
          <a:solidFill>
            <a:srgbClr val="AACF46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46" name="Google Shape;446;p11"/>
          <p:cNvSpPr/>
          <p:nvPr/>
        </p:nvSpPr>
        <p:spPr>
          <a:xfrm>
            <a:off x="2205644" y="9258300"/>
            <a:ext cx="2960619" cy="898986"/>
          </a:xfrm>
          <a:custGeom>
            <a:rect b="b" l="l" r="r" t="t"/>
            <a:pathLst>
              <a:path extrusionOk="0" h="898986" w="2960619">
                <a:moveTo>
                  <a:pt x="0" y="0"/>
                </a:moveTo>
                <a:lnTo>
                  <a:pt x="2960620" y="0"/>
                </a:lnTo>
                <a:lnTo>
                  <a:pt x="2960620" y="898986"/>
                </a:lnTo>
                <a:lnTo>
                  <a:pt x="0" y="898986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47" name="Google Shape;447;p11"/>
          <p:cNvSpPr/>
          <p:nvPr/>
        </p:nvSpPr>
        <p:spPr>
          <a:xfrm>
            <a:off x="5166264" y="9394976"/>
            <a:ext cx="2869575" cy="625634"/>
          </a:xfrm>
          <a:custGeom>
            <a:rect b="b" l="l" r="r" t="t"/>
            <a:pathLst>
              <a:path extrusionOk="0" h="625634" w="2869575">
                <a:moveTo>
                  <a:pt x="0" y="0"/>
                </a:moveTo>
                <a:lnTo>
                  <a:pt x="2869574" y="0"/>
                </a:lnTo>
                <a:lnTo>
                  <a:pt x="2869574" y="625634"/>
                </a:lnTo>
                <a:lnTo>
                  <a:pt x="0" y="625634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48" name="Google Shape;448;p11"/>
          <p:cNvSpPr/>
          <p:nvPr/>
        </p:nvSpPr>
        <p:spPr>
          <a:xfrm>
            <a:off x="0" y="-14504"/>
            <a:ext cx="18288000" cy="9086078"/>
          </a:xfrm>
          <a:custGeom>
            <a:rect b="b" l="l" r="r" t="t"/>
            <a:pathLst>
              <a:path extrusionOk="0" h="9086078" w="18288000">
                <a:moveTo>
                  <a:pt x="0" y="0"/>
                </a:moveTo>
                <a:lnTo>
                  <a:pt x="18288000" y="0"/>
                </a:lnTo>
                <a:lnTo>
                  <a:pt x="18288000" y="9086078"/>
                </a:lnTo>
                <a:lnTo>
                  <a:pt x="0" y="9086078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5">
              <a:alphaModFix amt="9999"/>
            </a:blip>
            <a:stretch>
              <a:fillRect b="-5958" l="0" r="0" t="-28264"/>
            </a:stretch>
          </a:blip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49" name="Google Shape;449;p11"/>
          <p:cNvSpPr/>
          <p:nvPr/>
        </p:nvSpPr>
        <p:spPr>
          <a:xfrm>
            <a:off x="0" y="580864"/>
            <a:ext cx="2050066" cy="1741682"/>
          </a:xfrm>
          <a:custGeom>
            <a:rect b="b" l="l" r="r" t="t"/>
            <a:pathLst>
              <a:path extrusionOk="0" h="1741682" w="2050066">
                <a:moveTo>
                  <a:pt x="0" y="0"/>
                </a:moveTo>
                <a:lnTo>
                  <a:pt x="2050066" y="0"/>
                </a:lnTo>
                <a:lnTo>
                  <a:pt x="2050066" y="1741682"/>
                </a:lnTo>
                <a:lnTo>
                  <a:pt x="0" y="1741682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6">
              <a:alphaModFix/>
            </a:blip>
            <a:stretch>
              <a:fillRect b="0" l="0" r="-478" t="-6901"/>
            </a:stretch>
          </a:blip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50" name="Google Shape;450;p11"/>
          <p:cNvSpPr/>
          <p:nvPr/>
        </p:nvSpPr>
        <p:spPr>
          <a:xfrm>
            <a:off x="1867035" y="3498384"/>
            <a:ext cx="13204025" cy="4419594"/>
          </a:xfrm>
          <a:custGeom>
            <a:rect b="b" l="l" r="r" t="t"/>
            <a:pathLst>
              <a:path extrusionOk="0" h="4419594" w="13204025">
                <a:moveTo>
                  <a:pt x="0" y="0"/>
                </a:moveTo>
                <a:lnTo>
                  <a:pt x="13204025" y="0"/>
                </a:lnTo>
                <a:lnTo>
                  <a:pt x="13204025" y="4419594"/>
                </a:lnTo>
                <a:lnTo>
                  <a:pt x="0" y="4419594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7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51" name="Google Shape;451;p11"/>
          <p:cNvSpPr txBox="1"/>
          <p:nvPr/>
        </p:nvSpPr>
        <p:spPr>
          <a:xfrm>
            <a:off x="467760" y="9305925"/>
            <a:ext cx="1121880" cy="86677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6000">
                <a:solidFill>
                  <a:srgbClr val="FEFEFE"/>
                </a:solidFill>
                <a:latin typeface="Montserrat"/>
                <a:ea typeface="Montserrat"/>
                <a:cs typeface="Montserrat"/>
                <a:sym typeface="Montserrat"/>
              </a:rPr>
              <a:t>10</a:t>
            </a:r>
            <a:endParaRPr b="1" sz="6000">
              <a:solidFill>
                <a:srgbClr val="FEFEFE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452" name="Google Shape;452;p11"/>
          <p:cNvSpPr txBox="1"/>
          <p:nvPr/>
        </p:nvSpPr>
        <p:spPr>
          <a:xfrm>
            <a:off x="2050066" y="1304321"/>
            <a:ext cx="15841012" cy="55835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40011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499">
                <a:solidFill>
                  <a:srgbClr val="5EAAAE"/>
                </a:solidFill>
                <a:latin typeface="Montserrat"/>
                <a:ea typeface="Montserrat"/>
                <a:cs typeface="Montserrat"/>
                <a:sym typeface="Montserrat"/>
              </a:rPr>
              <a:t>PROJE-TEMELLİ ÖĞRENME(PBL) - PROJE PORTFOLYO</a:t>
            </a:r>
            <a:endParaRPr sz="3499">
              <a:solidFill>
                <a:srgbClr val="5EAAAE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453" name="Google Shape;453;p11"/>
          <p:cNvSpPr txBox="1"/>
          <p:nvPr/>
        </p:nvSpPr>
        <p:spPr>
          <a:xfrm>
            <a:off x="2050066" y="8765175"/>
            <a:ext cx="15356235" cy="21800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1286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500">
                <a:solidFill>
                  <a:srgbClr val="FFFFFF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Ferk Savec, V. (2010). Projektno učno delo pri učenju naravoslovnih vsebin. Maribor: Univerza v Mariboru Fakulteta za naravoslovje in matematiko.</a:t>
            </a:r>
            <a:endParaRPr/>
          </a:p>
        </p:txBody>
      </p:sp>
      <p:sp>
        <p:nvSpPr>
          <p:cNvPr id="454" name="Google Shape;454;p11"/>
          <p:cNvSpPr txBox="1"/>
          <p:nvPr/>
        </p:nvSpPr>
        <p:spPr>
          <a:xfrm>
            <a:off x="2050066" y="3066906"/>
            <a:ext cx="16085534" cy="34308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12998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8">
                <a:solidFill>
                  <a:srgbClr val="FFFFFF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Bireysel PDÖ adımının uygulanmasını desteklemek için proje portföyünün şablonları (formları). </a:t>
            </a:r>
            <a:endParaRPr sz="2408">
              <a:solidFill>
                <a:srgbClr val="FFFFFF"/>
              </a:solidFill>
              <a:latin typeface="Montserrat Light"/>
              <a:ea typeface="Montserrat Light"/>
              <a:cs typeface="Montserrat Light"/>
              <a:sym typeface="Montserrat Light"/>
            </a:endParaRPr>
          </a:p>
        </p:txBody>
      </p:sp>
      <p:sp>
        <p:nvSpPr>
          <p:cNvPr id="455" name="Google Shape;455;p11"/>
          <p:cNvSpPr txBox="1"/>
          <p:nvPr/>
        </p:nvSpPr>
        <p:spPr>
          <a:xfrm>
            <a:off x="2366302" y="7558784"/>
            <a:ext cx="2112169" cy="25648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12997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8">
                <a:solidFill>
                  <a:srgbClr val="FFFFFF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Proje taslakları</a:t>
            </a:r>
            <a:endParaRPr sz="1808">
              <a:solidFill>
                <a:srgbClr val="FFFFFF"/>
              </a:solidFill>
              <a:latin typeface="Montserrat Light"/>
              <a:ea typeface="Montserrat Light"/>
              <a:cs typeface="Montserrat Light"/>
              <a:sym typeface="Montserrat Light"/>
            </a:endParaRPr>
          </a:p>
        </p:txBody>
      </p:sp>
      <p:sp>
        <p:nvSpPr>
          <p:cNvPr id="456" name="Google Shape;456;p11"/>
          <p:cNvSpPr txBox="1"/>
          <p:nvPr/>
        </p:nvSpPr>
        <p:spPr>
          <a:xfrm>
            <a:off x="5277578" y="7558784"/>
            <a:ext cx="2875822" cy="25648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12997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8">
                <a:solidFill>
                  <a:srgbClr val="FFFFFF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uygulama planı</a:t>
            </a:r>
            <a:endParaRPr sz="1808">
              <a:solidFill>
                <a:srgbClr val="FFFFFF"/>
              </a:solidFill>
              <a:latin typeface="Montserrat Light"/>
              <a:ea typeface="Montserrat Light"/>
              <a:cs typeface="Montserrat Light"/>
              <a:sym typeface="Montserrat Light"/>
            </a:endParaRPr>
          </a:p>
        </p:txBody>
      </p:sp>
      <p:sp>
        <p:nvSpPr>
          <p:cNvPr id="457" name="Google Shape;457;p11"/>
          <p:cNvSpPr txBox="1"/>
          <p:nvPr/>
        </p:nvSpPr>
        <p:spPr>
          <a:xfrm>
            <a:off x="8733342" y="7558784"/>
            <a:ext cx="2391858" cy="25648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12997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8">
                <a:solidFill>
                  <a:srgbClr val="FFFFFF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uygulama</a:t>
            </a:r>
            <a:endParaRPr sz="1808">
              <a:solidFill>
                <a:srgbClr val="FFFFFF"/>
              </a:solidFill>
              <a:latin typeface="Montserrat Light"/>
              <a:ea typeface="Montserrat Light"/>
              <a:cs typeface="Montserrat Light"/>
              <a:sym typeface="Montserrat Light"/>
            </a:endParaRPr>
          </a:p>
        </p:txBody>
      </p:sp>
      <p:sp>
        <p:nvSpPr>
          <p:cNvPr id="458" name="Google Shape;458;p11"/>
          <p:cNvSpPr txBox="1"/>
          <p:nvPr/>
        </p:nvSpPr>
        <p:spPr>
          <a:xfrm>
            <a:off x="12209260" y="7558784"/>
            <a:ext cx="1506740" cy="25648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12997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8">
                <a:solidFill>
                  <a:srgbClr val="FFFFFF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Son adım</a:t>
            </a:r>
            <a:endParaRPr sz="1808">
              <a:solidFill>
                <a:srgbClr val="FFFFFF"/>
              </a:solidFill>
              <a:latin typeface="Montserrat Light"/>
              <a:ea typeface="Montserrat Light"/>
              <a:cs typeface="Montserrat Light"/>
              <a:sym typeface="Montserrat Light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1C2529"/>
        </a:solidFill>
      </p:bgPr>
    </p:bg>
    <p:spTree>
      <p:nvGrpSpPr>
        <p:cNvPr id="462" name="Shape 4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3" name="Google Shape;463;p12"/>
          <p:cNvSpPr txBox="1"/>
          <p:nvPr/>
        </p:nvSpPr>
        <p:spPr>
          <a:xfrm>
            <a:off x="2687012" y="9484986"/>
            <a:ext cx="14276567" cy="37274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3995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200">
                <a:solidFill>
                  <a:srgbClr val="1C2529"/>
                </a:solidFill>
                <a:latin typeface="Montserrat"/>
                <a:ea typeface="Montserrat"/>
                <a:cs typeface="Montserrat"/>
                <a:sym typeface="Montserrat"/>
              </a:rPr>
              <a:t>Presented by Rachelle Beaudry</a:t>
            </a:r>
            <a:endParaRPr/>
          </a:p>
        </p:txBody>
      </p:sp>
      <p:sp>
        <p:nvSpPr>
          <p:cNvPr id="464" name="Google Shape;464;p12"/>
          <p:cNvSpPr/>
          <p:nvPr/>
        </p:nvSpPr>
        <p:spPr>
          <a:xfrm>
            <a:off x="-399966" y="9093816"/>
            <a:ext cx="19087931" cy="1483726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65" name="Google Shape;465;p12"/>
          <p:cNvSpPr/>
          <p:nvPr/>
        </p:nvSpPr>
        <p:spPr>
          <a:xfrm>
            <a:off x="-193695" y="9093816"/>
            <a:ext cx="2243761" cy="1370737"/>
          </a:xfrm>
          <a:prstGeom prst="rect">
            <a:avLst/>
          </a:prstGeom>
          <a:solidFill>
            <a:srgbClr val="AACF46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66" name="Google Shape;466;p12"/>
          <p:cNvSpPr/>
          <p:nvPr/>
        </p:nvSpPr>
        <p:spPr>
          <a:xfrm>
            <a:off x="2205644" y="9258300"/>
            <a:ext cx="2960619" cy="898986"/>
          </a:xfrm>
          <a:custGeom>
            <a:rect b="b" l="l" r="r" t="t"/>
            <a:pathLst>
              <a:path extrusionOk="0" h="898986" w="2960619">
                <a:moveTo>
                  <a:pt x="0" y="0"/>
                </a:moveTo>
                <a:lnTo>
                  <a:pt x="2960620" y="0"/>
                </a:lnTo>
                <a:lnTo>
                  <a:pt x="2960620" y="898986"/>
                </a:lnTo>
                <a:lnTo>
                  <a:pt x="0" y="898986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67" name="Google Shape;467;p12"/>
          <p:cNvSpPr/>
          <p:nvPr/>
        </p:nvSpPr>
        <p:spPr>
          <a:xfrm>
            <a:off x="5166264" y="9394976"/>
            <a:ext cx="2869575" cy="625634"/>
          </a:xfrm>
          <a:custGeom>
            <a:rect b="b" l="l" r="r" t="t"/>
            <a:pathLst>
              <a:path extrusionOk="0" h="625634" w="2869575">
                <a:moveTo>
                  <a:pt x="0" y="0"/>
                </a:moveTo>
                <a:lnTo>
                  <a:pt x="2869574" y="0"/>
                </a:lnTo>
                <a:lnTo>
                  <a:pt x="2869574" y="625634"/>
                </a:lnTo>
                <a:lnTo>
                  <a:pt x="0" y="625634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68" name="Google Shape;468;p12"/>
          <p:cNvSpPr/>
          <p:nvPr/>
        </p:nvSpPr>
        <p:spPr>
          <a:xfrm>
            <a:off x="0" y="-14504"/>
            <a:ext cx="18288000" cy="9086078"/>
          </a:xfrm>
          <a:custGeom>
            <a:rect b="b" l="l" r="r" t="t"/>
            <a:pathLst>
              <a:path extrusionOk="0" h="9086078" w="18288000">
                <a:moveTo>
                  <a:pt x="0" y="0"/>
                </a:moveTo>
                <a:lnTo>
                  <a:pt x="18288000" y="0"/>
                </a:lnTo>
                <a:lnTo>
                  <a:pt x="18288000" y="9086078"/>
                </a:lnTo>
                <a:lnTo>
                  <a:pt x="0" y="9086078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5">
              <a:alphaModFix amt="9999"/>
            </a:blip>
            <a:stretch>
              <a:fillRect b="-5958" l="0" r="0" t="-28264"/>
            </a:stretch>
          </a:blip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69" name="Google Shape;469;p12"/>
          <p:cNvSpPr/>
          <p:nvPr/>
        </p:nvSpPr>
        <p:spPr>
          <a:xfrm>
            <a:off x="1763706" y="3080762"/>
            <a:ext cx="8033014" cy="5962237"/>
          </a:xfrm>
          <a:custGeom>
            <a:rect b="b" l="l" r="r" t="t"/>
            <a:pathLst>
              <a:path extrusionOk="0" h="5962237" w="8033014">
                <a:moveTo>
                  <a:pt x="0" y="0"/>
                </a:moveTo>
                <a:lnTo>
                  <a:pt x="8033015" y="0"/>
                </a:lnTo>
                <a:lnTo>
                  <a:pt x="8033015" y="5962237"/>
                </a:lnTo>
                <a:lnTo>
                  <a:pt x="0" y="5962237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6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70" name="Google Shape;470;p12"/>
          <p:cNvSpPr/>
          <p:nvPr/>
        </p:nvSpPr>
        <p:spPr>
          <a:xfrm>
            <a:off x="0" y="580864"/>
            <a:ext cx="2050066" cy="1741682"/>
          </a:xfrm>
          <a:custGeom>
            <a:rect b="b" l="l" r="r" t="t"/>
            <a:pathLst>
              <a:path extrusionOk="0" h="1741682" w="2050066">
                <a:moveTo>
                  <a:pt x="0" y="0"/>
                </a:moveTo>
                <a:lnTo>
                  <a:pt x="2050066" y="0"/>
                </a:lnTo>
                <a:lnTo>
                  <a:pt x="2050066" y="1741682"/>
                </a:lnTo>
                <a:lnTo>
                  <a:pt x="0" y="1741682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7">
              <a:alphaModFix/>
            </a:blip>
            <a:stretch>
              <a:fillRect b="0" l="0" r="-478" t="-6901"/>
            </a:stretch>
          </a:blip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471" name="Google Shape;471;p12"/>
          <p:cNvGrpSpPr/>
          <p:nvPr/>
        </p:nvGrpSpPr>
        <p:grpSpPr>
          <a:xfrm>
            <a:off x="6373402" y="5352308"/>
            <a:ext cx="356070" cy="227378"/>
            <a:chOff x="0" y="0"/>
            <a:chExt cx="93780" cy="59885"/>
          </a:xfrm>
        </p:grpSpPr>
        <p:sp>
          <p:nvSpPr>
            <p:cNvPr id="472" name="Google Shape;472;p12"/>
            <p:cNvSpPr/>
            <p:nvPr/>
          </p:nvSpPr>
          <p:spPr>
            <a:xfrm>
              <a:off x="0" y="0"/>
              <a:ext cx="93780" cy="59885"/>
            </a:xfrm>
            <a:custGeom>
              <a:rect b="b" l="l" r="r" t="t"/>
              <a:pathLst>
                <a:path extrusionOk="0" h="59885" w="93780">
                  <a:moveTo>
                    <a:pt x="0" y="0"/>
                  </a:moveTo>
                  <a:lnTo>
                    <a:pt x="93780" y="0"/>
                  </a:lnTo>
                  <a:lnTo>
                    <a:pt x="93780" y="59885"/>
                  </a:lnTo>
                  <a:lnTo>
                    <a:pt x="0" y="59885"/>
                  </a:lnTo>
                  <a:close/>
                </a:path>
              </a:pathLst>
            </a:custGeom>
            <a:solidFill>
              <a:srgbClr val="5EAAAE">
                <a:alpha val="54901"/>
              </a:srgbClr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73" name="Google Shape;473;p12"/>
            <p:cNvSpPr txBox="1"/>
            <p:nvPr/>
          </p:nvSpPr>
          <p:spPr>
            <a:xfrm>
              <a:off x="0" y="19050"/>
              <a:ext cx="93780" cy="4083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442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474" name="Google Shape;474;p12"/>
          <p:cNvSpPr txBox="1"/>
          <p:nvPr/>
        </p:nvSpPr>
        <p:spPr>
          <a:xfrm>
            <a:off x="2050066" y="2341596"/>
            <a:ext cx="7322534" cy="346249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12998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8">
                <a:solidFill>
                  <a:srgbClr val="FFFFFF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Proje portfolyosunun değerlendirilmesi </a:t>
            </a:r>
            <a:endParaRPr sz="2408">
              <a:solidFill>
                <a:srgbClr val="FFFFFF"/>
              </a:solidFill>
              <a:latin typeface="Montserrat Light"/>
              <a:ea typeface="Montserrat Light"/>
              <a:cs typeface="Montserrat Light"/>
              <a:sym typeface="Montserrat Light"/>
            </a:endParaRPr>
          </a:p>
        </p:txBody>
      </p:sp>
      <p:grpSp>
        <p:nvGrpSpPr>
          <p:cNvPr id="475" name="Google Shape;475;p12"/>
          <p:cNvGrpSpPr/>
          <p:nvPr/>
        </p:nvGrpSpPr>
        <p:grpSpPr>
          <a:xfrm>
            <a:off x="6373402" y="7609610"/>
            <a:ext cx="356070" cy="227378"/>
            <a:chOff x="0" y="0"/>
            <a:chExt cx="93780" cy="59885"/>
          </a:xfrm>
        </p:grpSpPr>
        <p:sp>
          <p:nvSpPr>
            <p:cNvPr id="476" name="Google Shape;476;p12"/>
            <p:cNvSpPr/>
            <p:nvPr/>
          </p:nvSpPr>
          <p:spPr>
            <a:xfrm>
              <a:off x="0" y="0"/>
              <a:ext cx="93780" cy="59885"/>
            </a:xfrm>
            <a:custGeom>
              <a:rect b="b" l="l" r="r" t="t"/>
              <a:pathLst>
                <a:path extrusionOk="0" h="59885" w="93780">
                  <a:moveTo>
                    <a:pt x="0" y="0"/>
                  </a:moveTo>
                  <a:lnTo>
                    <a:pt x="93780" y="0"/>
                  </a:lnTo>
                  <a:lnTo>
                    <a:pt x="93780" y="59885"/>
                  </a:lnTo>
                  <a:lnTo>
                    <a:pt x="0" y="59885"/>
                  </a:lnTo>
                  <a:close/>
                </a:path>
              </a:pathLst>
            </a:custGeom>
            <a:solidFill>
              <a:srgbClr val="5EAAAE">
                <a:alpha val="54901"/>
              </a:srgbClr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77" name="Google Shape;477;p12"/>
            <p:cNvSpPr txBox="1"/>
            <p:nvPr/>
          </p:nvSpPr>
          <p:spPr>
            <a:xfrm>
              <a:off x="0" y="19050"/>
              <a:ext cx="93780" cy="4083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442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478" name="Google Shape;478;p12"/>
          <p:cNvGrpSpPr/>
          <p:nvPr/>
        </p:nvGrpSpPr>
        <p:grpSpPr>
          <a:xfrm>
            <a:off x="5573603" y="7647710"/>
            <a:ext cx="356070" cy="227378"/>
            <a:chOff x="0" y="0"/>
            <a:chExt cx="93780" cy="59885"/>
          </a:xfrm>
        </p:grpSpPr>
        <p:sp>
          <p:nvSpPr>
            <p:cNvPr id="479" name="Google Shape;479;p12"/>
            <p:cNvSpPr/>
            <p:nvPr/>
          </p:nvSpPr>
          <p:spPr>
            <a:xfrm>
              <a:off x="0" y="0"/>
              <a:ext cx="93780" cy="59885"/>
            </a:xfrm>
            <a:custGeom>
              <a:rect b="b" l="l" r="r" t="t"/>
              <a:pathLst>
                <a:path extrusionOk="0" h="59885" w="93780">
                  <a:moveTo>
                    <a:pt x="0" y="0"/>
                  </a:moveTo>
                  <a:lnTo>
                    <a:pt x="93780" y="0"/>
                  </a:lnTo>
                  <a:lnTo>
                    <a:pt x="93780" y="59885"/>
                  </a:lnTo>
                  <a:lnTo>
                    <a:pt x="0" y="59885"/>
                  </a:lnTo>
                  <a:close/>
                </a:path>
              </a:pathLst>
            </a:custGeom>
            <a:solidFill>
              <a:srgbClr val="5EAAAE">
                <a:alpha val="54901"/>
              </a:srgbClr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80" name="Google Shape;480;p12"/>
            <p:cNvSpPr txBox="1"/>
            <p:nvPr/>
          </p:nvSpPr>
          <p:spPr>
            <a:xfrm>
              <a:off x="0" y="19050"/>
              <a:ext cx="93780" cy="4083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442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481" name="Google Shape;481;p12"/>
          <p:cNvGrpSpPr/>
          <p:nvPr/>
        </p:nvGrpSpPr>
        <p:grpSpPr>
          <a:xfrm>
            <a:off x="8663467" y="4579462"/>
            <a:ext cx="356070" cy="227378"/>
            <a:chOff x="0" y="0"/>
            <a:chExt cx="93780" cy="59885"/>
          </a:xfrm>
        </p:grpSpPr>
        <p:sp>
          <p:nvSpPr>
            <p:cNvPr id="482" name="Google Shape;482;p12"/>
            <p:cNvSpPr/>
            <p:nvPr/>
          </p:nvSpPr>
          <p:spPr>
            <a:xfrm>
              <a:off x="0" y="0"/>
              <a:ext cx="93780" cy="59885"/>
            </a:xfrm>
            <a:custGeom>
              <a:rect b="b" l="l" r="r" t="t"/>
              <a:pathLst>
                <a:path extrusionOk="0" h="59885" w="93780">
                  <a:moveTo>
                    <a:pt x="0" y="0"/>
                  </a:moveTo>
                  <a:lnTo>
                    <a:pt x="93780" y="0"/>
                  </a:lnTo>
                  <a:lnTo>
                    <a:pt x="93780" y="59885"/>
                  </a:lnTo>
                  <a:lnTo>
                    <a:pt x="0" y="59885"/>
                  </a:lnTo>
                  <a:close/>
                </a:path>
              </a:pathLst>
            </a:custGeom>
            <a:solidFill>
              <a:srgbClr val="5EAAAE">
                <a:alpha val="54901"/>
              </a:srgbClr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83" name="Google Shape;483;p12"/>
            <p:cNvSpPr txBox="1"/>
            <p:nvPr/>
          </p:nvSpPr>
          <p:spPr>
            <a:xfrm>
              <a:off x="0" y="19050"/>
              <a:ext cx="93780" cy="4083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442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484" name="Google Shape;484;p12"/>
          <p:cNvGrpSpPr/>
          <p:nvPr/>
        </p:nvGrpSpPr>
        <p:grpSpPr>
          <a:xfrm>
            <a:off x="7777695" y="4845801"/>
            <a:ext cx="1366305" cy="216252"/>
            <a:chOff x="0" y="0"/>
            <a:chExt cx="359850" cy="56955"/>
          </a:xfrm>
        </p:grpSpPr>
        <p:sp>
          <p:nvSpPr>
            <p:cNvPr id="485" name="Google Shape;485;p12"/>
            <p:cNvSpPr/>
            <p:nvPr/>
          </p:nvSpPr>
          <p:spPr>
            <a:xfrm>
              <a:off x="0" y="0"/>
              <a:ext cx="359850" cy="56955"/>
            </a:xfrm>
            <a:custGeom>
              <a:rect b="b" l="l" r="r" t="t"/>
              <a:pathLst>
                <a:path extrusionOk="0" h="56955" w="359850">
                  <a:moveTo>
                    <a:pt x="0" y="0"/>
                  </a:moveTo>
                  <a:lnTo>
                    <a:pt x="359850" y="0"/>
                  </a:lnTo>
                  <a:lnTo>
                    <a:pt x="359850" y="56955"/>
                  </a:lnTo>
                  <a:lnTo>
                    <a:pt x="0" y="56955"/>
                  </a:lnTo>
                  <a:close/>
                </a:path>
              </a:pathLst>
            </a:custGeom>
            <a:solidFill>
              <a:srgbClr val="AACF46">
                <a:alpha val="54901"/>
              </a:srgbClr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86" name="Google Shape;486;p12"/>
            <p:cNvSpPr txBox="1"/>
            <p:nvPr/>
          </p:nvSpPr>
          <p:spPr>
            <a:xfrm>
              <a:off x="0" y="19050"/>
              <a:ext cx="359850" cy="3790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442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487" name="Google Shape;487;p12"/>
          <p:cNvGrpSpPr/>
          <p:nvPr/>
        </p:nvGrpSpPr>
        <p:grpSpPr>
          <a:xfrm>
            <a:off x="9436040" y="3469926"/>
            <a:ext cx="6128445" cy="899324"/>
            <a:chOff x="0" y="0"/>
            <a:chExt cx="1614076" cy="236859"/>
          </a:xfrm>
        </p:grpSpPr>
        <p:sp>
          <p:nvSpPr>
            <p:cNvPr id="488" name="Google Shape;488;p12"/>
            <p:cNvSpPr/>
            <p:nvPr/>
          </p:nvSpPr>
          <p:spPr>
            <a:xfrm>
              <a:off x="0" y="0"/>
              <a:ext cx="1614076" cy="236859"/>
            </a:xfrm>
            <a:custGeom>
              <a:rect b="b" l="l" r="r" t="t"/>
              <a:pathLst>
                <a:path extrusionOk="0" h="236859" w="1614076">
                  <a:moveTo>
                    <a:pt x="0" y="0"/>
                  </a:moveTo>
                  <a:lnTo>
                    <a:pt x="1614076" y="0"/>
                  </a:lnTo>
                  <a:lnTo>
                    <a:pt x="1614076" y="236859"/>
                  </a:lnTo>
                  <a:lnTo>
                    <a:pt x="0" y="236859"/>
                  </a:lnTo>
                  <a:close/>
                </a:path>
              </a:pathLst>
            </a:custGeom>
            <a:solidFill>
              <a:srgbClr val="4A8C8F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89" name="Google Shape;489;p12"/>
            <p:cNvSpPr txBox="1"/>
            <p:nvPr/>
          </p:nvSpPr>
          <p:spPr>
            <a:xfrm>
              <a:off x="0" y="19050"/>
              <a:ext cx="1614076" cy="21780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l">
                <a:lnSpc>
                  <a:spcPct val="112998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408">
                  <a:solidFill>
                    <a:srgbClr val="FFFFFF"/>
                  </a:solidFill>
                  <a:latin typeface="Montserrat Light"/>
                  <a:ea typeface="Montserrat Light"/>
                  <a:cs typeface="Montserrat Light"/>
                  <a:sym typeface="Montserrat Light"/>
                </a:rPr>
                <a:t>proje portfolyo formundaki her bir adıma ilişkin puan</a:t>
              </a:r>
              <a:endParaRPr sz="2408" u="none" strike="noStrike">
                <a:solidFill>
                  <a:srgbClr val="FFFFFF"/>
                </a:solidFill>
                <a:latin typeface="Montserrat Light"/>
                <a:ea typeface="Montserrat Light"/>
                <a:cs typeface="Montserrat Light"/>
                <a:sym typeface="Montserrat Light"/>
              </a:endParaRPr>
            </a:p>
          </p:txBody>
        </p:sp>
      </p:grpSp>
      <p:grpSp>
        <p:nvGrpSpPr>
          <p:cNvPr id="490" name="Google Shape;490;p12"/>
          <p:cNvGrpSpPr/>
          <p:nvPr/>
        </p:nvGrpSpPr>
        <p:grpSpPr>
          <a:xfrm>
            <a:off x="9436040" y="4519048"/>
            <a:ext cx="6128445" cy="899324"/>
            <a:chOff x="0" y="0"/>
            <a:chExt cx="1614076" cy="236859"/>
          </a:xfrm>
        </p:grpSpPr>
        <p:sp>
          <p:nvSpPr>
            <p:cNvPr id="491" name="Google Shape;491;p12"/>
            <p:cNvSpPr/>
            <p:nvPr/>
          </p:nvSpPr>
          <p:spPr>
            <a:xfrm>
              <a:off x="0" y="0"/>
              <a:ext cx="1614076" cy="236859"/>
            </a:xfrm>
            <a:custGeom>
              <a:rect b="b" l="l" r="r" t="t"/>
              <a:pathLst>
                <a:path extrusionOk="0" h="236859" w="1614076">
                  <a:moveTo>
                    <a:pt x="0" y="0"/>
                  </a:moveTo>
                  <a:lnTo>
                    <a:pt x="1614076" y="0"/>
                  </a:lnTo>
                  <a:lnTo>
                    <a:pt x="1614076" y="236859"/>
                  </a:lnTo>
                  <a:lnTo>
                    <a:pt x="0" y="236859"/>
                  </a:lnTo>
                  <a:close/>
                </a:path>
              </a:pathLst>
            </a:custGeom>
            <a:solidFill>
              <a:srgbClr val="607235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92" name="Google Shape;492;p12"/>
            <p:cNvSpPr txBox="1"/>
            <p:nvPr/>
          </p:nvSpPr>
          <p:spPr>
            <a:xfrm>
              <a:off x="0" y="19050"/>
              <a:ext cx="1614076" cy="21780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l">
                <a:lnSpc>
                  <a:spcPct val="112998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408">
                  <a:solidFill>
                    <a:srgbClr val="FFFFFF"/>
                  </a:solidFill>
                  <a:latin typeface="Montserrat Light"/>
                  <a:ea typeface="Montserrat Light"/>
                  <a:cs typeface="Montserrat Light"/>
                  <a:sym typeface="Montserrat Light"/>
                </a:rPr>
                <a:t>Proje portfolyo formunun sonundaki tüm puanların toplamı </a:t>
              </a:r>
              <a:endParaRPr sz="2408">
                <a:solidFill>
                  <a:srgbClr val="FFFFFF"/>
                </a:solidFill>
                <a:latin typeface="Montserrat Light"/>
                <a:ea typeface="Montserrat Light"/>
                <a:cs typeface="Montserrat Light"/>
                <a:sym typeface="Montserrat Light"/>
              </a:endParaRPr>
            </a:p>
          </p:txBody>
        </p:sp>
      </p:grpSp>
      <p:sp>
        <p:nvSpPr>
          <p:cNvPr id="493" name="Google Shape;493;p12"/>
          <p:cNvSpPr/>
          <p:nvPr/>
        </p:nvSpPr>
        <p:spPr>
          <a:xfrm rot="-4103528">
            <a:off x="8900341" y="6118238"/>
            <a:ext cx="487318" cy="1456656"/>
          </a:xfrm>
          <a:custGeom>
            <a:rect b="b" l="l" r="r" t="t"/>
            <a:pathLst>
              <a:path extrusionOk="0" h="1456656" w="487318">
                <a:moveTo>
                  <a:pt x="0" y="0"/>
                </a:moveTo>
                <a:lnTo>
                  <a:pt x="487318" y="0"/>
                </a:lnTo>
                <a:lnTo>
                  <a:pt x="487318" y="1456656"/>
                </a:lnTo>
                <a:lnTo>
                  <a:pt x="0" y="1456656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8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94" name="Google Shape;494;p12"/>
          <p:cNvSpPr txBox="1"/>
          <p:nvPr/>
        </p:nvSpPr>
        <p:spPr>
          <a:xfrm>
            <a:off x="467760" y="9305925"/>
            <a:ext cx="1121880" cy="86677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6000">
                <a:solidFill>
                  <a:srgbClr val="FEFEFE"/>
                </a:solidFill>
                <a:latin typeface="Montserrat"/>
                <a:ea typeface="Montserrat"/>
                <a:cs typeface="Montserrat"/>
                <a:sym typeface="Montserrat"/>
              </a:rPr>
              <a:t>11</a:t>
            </a:r>
            <a:endParaRPr b="1" sz="6000">
              <a:solidFill>
                <a:srgbClr val="FEFEFE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495" name="Google Shape;495;p12"/>
          <p:cNvSpPr txBox="1"/>
          <p:nvPr/>
        </p:nvSpPr>
        <p:spPr>
          <a:xfrm>
            <a:off x="2050066" y="1304321"/>
            <a:ext cx="15841012" cy="55835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40011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499">
                <a:solidFill>
                  <a:srgbClr val="5EAAAE"/>
                </a:solidFill>
                <a:latin typeface="Montserrat"/>
                <a:ea typeface="Montserrat"/>
                <a:cs typeface="Montserrat"/>
                <a:sym typeface="Montserrat"/>
              </a:rPr>
              <a:t>PROJE-TEMELLİ ÖĞRENME(PBL) - PROJE PORTFOLYO</a:t>
            </a:r>
            <a:endParaRPr sz="3499">
              <a:solidFill>
                <a:srgbClr val="5EAAAE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496" name="Google Shape;496;p12"/>
          <p:cNvSpPr txBox="1"/>
          <p:nvPr/>
        </p:nvSpPr>
        <p:spPr>
          <a:xfrm>
            <a:off x="2050066" y="8790529"/>
            <a:ext cx="15399734" cy="21625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1286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500">
                <a:solidFill>
                  <a:srgbClr val="FFFFFF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Ferk Savec, V. (2010). Projektno učno delo pri učenju naravoslovnih vsebin. Maribor: Univerza v Mariboru Fakulteta za naravoslovje in matematiko.</a:t>
            </a:r>
            <a:endParaRPr/>
          </a:p>
        </p:txBody>
      </p:sp>
      <p:sp>
        <p:nvSpPr>
          <p:cNvPr id="497" name="Google Shape;497;p12"/>
          <p:cNvSpPr txBox="1"/>
          <p:nvPr/>
        </p:nvSpPr>
        <p:spPr>
          <a:xfrm>
            <a:off x="2069116" y="3090287"/>
            <a:ext cx="2792611" cy="615553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12998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8">
                <a:solidFill>
                  <a:srgbClr val="FFFFFF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Örnek: Son adım</a:t>
            </a:r>
            <a:endParaRPr sz="2108">
              <a:solidFill>
                <a:srgbClr val="FFFFFF"/>
              </a:solidFill>
              <a:latin typeface="Montserrat Light"/>
              <a:ea typeface="Montserrat Light"/>
              <a:cs typeface="Montserrat Light"/>
              <a:sym typeface="Montserrat Light"/>
            </a:endParaRPr>
          </a:p>
          <a:p>
            <a:pPr indent="0" lvl="0" marL="0" marR="0" rtl="0" algn="l">
              <a:lnSpc>
                <a:spcPct val="112998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108">
              <a:solidFill>
                <a:srgbClr val="FFFFFF"/>
              </a:solidFill>
              <a:latin typeface="Montserrat Light"/>
              <a:ea typeface="Montserrat Light"/>
              <a:cs typeface="Montserrat Light"/>
              <a:sym typeface="Montserrat Light"/>
            </a:endParaRPr>
          </a:p>
        </p:txBody>
      </p:sp>
      <p:sp>
        <p:nvSpPr>
          <p:cNvPr id="498" name="Google Shape;498;p12"/>
          <p:cNvSpPr txBox="1"/>
          <p:nvPr/>
        </p:nvSpPr>
        <p:spPr>
          <a:xfrm>
            <a:off x="9970572" y="6559501"/>
            <a:ext cx="5593913" cy="103874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12998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8">
                <a:solidFill>
                  <a:srgbClr val="FFFFFF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Proje portfolyosunu değerlendirmek için kriterlerin (ölçütlerin) açıklanması</a:t>
            </a:r>
            <a:endParaRPr sz="2408">
              <a:solidFill>
                <a:srgbClr val="FFFFFF"/>
              </a:solidFill>
              <a:latin typeface="Montserrat Light"/>
              <a:ea typeface="Montserrat Light"/>
              <a:cs typeface="Montserrat Light"/>
              <a:sym typeface="Montserrat Light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1C2529"/>
        </a:solidFill>
      </p:bgPr>
    </p:bg>
    <p:spTree>
      <p:nvGrpSpPr>
        <p:cNvPr id="502" name="Shape 5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3" name="Google Shape;503;p13"/>
          <p:cNvSpPr txBox="1"/>
          <p:nvPr/>
        </p:nvSpPr>
        <p:spPr>
          <a:xfrm>
            <a:off x="2687012" y="9484986"/>
            <a:ext cx="14276567" cy="37274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3995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200">
                <a:solidFill>
                  <a:srgbClr val="1C2529"/>
                </a:solidFill>
                <a:latin typeface="Montserrat"/>
                <a:ea typeface="Montserrat"/>
                <a:cs typeface="Montserrat"/>
                <a:sym typeface="Montserrat"/>
              </a:rPr>
              <a:t>Presented by Rachelle Beaudry</a:t>
            </a:r>
            <a:endParaRPr/>
          </a:p>
        </p:txBody>
      </p:sp>
      <p:sp>
        <p:nvSpPr>
          <p:cNvPr id="504" name="Google Shape;504;p13"/>
          <p:cNvSpPr/>
          <p:nvPr/>
        </p:nvSpPr>
        <p:spPr>
          <a:xfrm>
            <a:off x="-399966" y="9093816"/>
            <a:ext cx="19087931" cy="1483726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05" name="Google Shape;505;p13"/>
          <p:cNvSpPr/>
          <p:nvPr/>
        </p:nvSpPr>
        <p:spPr>
          <a:xfrm>
            <a:off x="-193695" y="9093816"/>
            <a:ext cx="2243761" cy="1370737"/>
          </a:xfrm>
          <a:prstGeom prst="rect">
            <a:avLst/>
          </a:prstGeom>
          <a:solidFill>
            <a:srgbClr val="AACF46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06" name="Google Shape;506;p13"/>
          <p:cNvSpPr/>
          <p:nvPr/>
        </p:nvSpPr>
        <p:spPr>
          <a:xfrm>
            <a:off x="2205644" y="9258300"/>
            <a:ext cx="2960619" cy="898986"/>
          </a:xfrm>
          <a:custGeom>
            <a:rect b="b" l="l" r="r" t="t"/>
            <a:pathLst>
              <a:path extrusionOk="0" h="898986" w="2960619">
                <a:moveTo>
                  <a:pt x="0" y="0"/>
                </a:moveTo>
                <a:lnTo>
                  <a:pt x="2960620" y="0"/>
                </a:lnTo>
                <a:lnTo>
                  <a:pt x="2960620" y="898986"/>
                </a:lnTo>
                <a:lnTo>
                  <a:pt x="0" y="898986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07" name="Google Shape;507;p13"/>
          <p:cNvSpPr/>
          <p:nvPr/>
        </p:nvSpPr>
        <p:spPr>
          <a:xfrm>
            <a:off x="5166264" y="9394976"/>
            <a:ext cx="2869575" cy="625634"/>
          </a:xfrm>
          <a:custGeom>
            <a:rect b="b" l="l" r="r" t="t"/>
            <a:pathLst>
              <a:path extrusionOk="0" h="625634" w="2869575">
                <a:moveTo>
                  <a:pt x="0" y="0"/>
                </a:moveTo>
                <a:lnTo>
                  <a:pt x="2869574" y="0"/>
                </a:lnTo>
                <a:lnTo>
                  <a:pt x="2869574" y="625634"/>
                </a:lnTo>
                <a:lnTo>
                  <a:pt x="0" y="625634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508" name="Google Shape;508;p13"/>
          <p:cNvGrpSpPr/>
          <p:nvPr/>
        </p:nvGrpSpPr>
        <p:grpSpPr>
          <a:xfrm>
            <a:off x="-1584019" y="533485"/>
            <a:ext cx="15338807" cy="1028531"/>
            <a:chOff x="0" y="0"/>
            <a:chExt cx="4039851" cy="270889"/>
          </a:xfrm>
        </p:grpSpPr>
        <p:sp>
          <p:nvSpPr>
            <p:cNvPr id="509" name="Google Shape;509;p13"/>
            <p:cNvSpPr/>
            <p:nvPr/>
          </p:nvSpPr>
          <p:spPr>
            <a:xfrm>
              <a:off x="0" y="0"/>
              <a:ext cx="4039851" cy="270889"/>
            </a:xfrm>
            <a:custGeom>
              <a:rect b="b" l="l" r="r" t="t"/>
              <a:pathLst>
                <a:path extrusionOk="0" h="270889" w="4039851">
                  <a:moveTo>
                    <a:pt x="25741" y="0"/>
                  </a:moveTo>
                  <a:lnTo>
                    <a:pt x="4014110" y="0"/>
                  </a:lnTo>
                  <a:cubicBezTo>
                    <a:pt x="4020937" y="0"/>
                    <a:pt x="4027484" y="2712"/>
                    <a:pt x="4032311" y="7539"/>
                  </a:cubicBezTo>
                  <a:cubicBezTo>
                    <a:pt x="4037139" y="12367"/>
                    <a:pt x="4039851" y="18914"/>
                    <a:pt x="4039851" y="25741"/>
                  </a:cubicBezTo>
                  <a:lnTo>
                    <a:pt x="4039851" y="245148"/>
                  </a:lnTo>
                  <a:cubicBezTo>
                    <a:pt x="4039851" y="251975"/>
                    <a:pt x="4037139" y="258522"/>
                    <a:pt x="4032311" y="263349"/>
                  </a:cubicBezTo>
                  <a:cubicBezTo>
                    <a:pt x="4027484" y="268177"/>
                    <a:pt x="4020937" y="270889"/>
                    <a:pt x="4014110" y="270889"/>
                  </a:cubicBezTo>
                  <a:lnTo>
                    <a:pt x="25741" y="270889"/>
                  </a:lnTo>
                  <a:cubicBezTo>
                    <a:pt x="18914" y="270889"/>
                    <a:pt x="12367" y="268177"/>
                    <a:pt x="7539" y="263349"/>
                  </a:cubicBezTo>
                  <a:cubicBezTo>
                    <a:pt x="2712" y="258522"/>
                    <a:pt x="0" y="251975"/>
                    <a:pt x="0" y="245148"/>
                  </a:cubicBezTo>
                  <a:lnTo>
                    <a:pt x="0" y="25741"/>
                  </a:lnTo>
                  <a:cubicBezTo>
                    <a:pt x="0" y="18914"/>
                    <a:pt x="2712" y="12367"/>
                    <a:pt x="7539" y="7539"/>
                  </a:cubicBezTo>
                  <a:cubicBezTo>
                    <a:pt x="12367" y="2712"/>
                    <a:pt x="18914" y="0"/>
                    <a:pt x="25741" y="0"/>
                  </a:cubicBezTo>
                  <a:close/>
                </a:path>
              </a:pathLst>
            </a:custGeom>
            <a:solidFill>
              <a:srgbClr val="A7CD4C">
                <a:alpha val="19607"/>
              </a:srgbClr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10" name="Google Shape;510;p13"/>
            <p:cNvSpPr txBox="1"/>
            <p:nvPr/>
          </p:nvSpPr>
          <p:spPr>
            <a:xfrm>
              <a:off x="0" y="9525"/>
              <a:ext cx="4039851" cy="26136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25444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511" name="Google Shape;511;p13"/>
          <p:cNvSpPr txBox="1"/>
          <p:nvPr/>
        </p:nvSpPr>
        <p:spPr>
          <a:xfrm>
            <a:off x="2050066" y="640714"/>
            <a:ext cx="11475528" cy="39751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rgbClr val="E6DCCA"/>
                </a:solidFill>
                <a:latin typeface="Montserrat"/>
                <a:ea typeface="Montserrat"/>
                <a:cs typeface="Montserrat"/>
                <a:sym typeface="Montserrat"/>
              </a:rPr>
              <a:t>Öğretmen Adayları için Yeşil STEM Eğitim Programı </a:t>
            </a:r>
            <a:endParaRPr sz="2800">
              <a:solidFill>
                <a:srgbClr val="E6DCCA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512" name="Google Shape;512;p13"/>
          <p:cNvSpPr/>
          <p:nvPr/>
        </p:nvSpPr>
        <p:spPr>
          <a:xfrm>
            <a:off x="0" y="580864"/>
            <a:ext cx="2050066" cy="1741682"/>
          </a:xfrm>
          <a:custGeom>
            <a:rect b="b" l="l" r="r" t="t"/>
            <a:pathLst>
              <a:path extrusionOk="0" h="1741682" w="2050066">
                <a:moveTo>
                  <a:pt x="0" y="0"/>
                </a:moveTo>
                <a:lnTo>
                  <a:pt x="2050066" y="0"/>
                </a:lnTo>
                <a:lnTo>
                  <a:pt x="2050066" y="1741682"/>
                </a:lnTo>
                <a:lnTo>
                  <a:pt x="0" y="1741682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5">
              <a:alphaModFix/>
            </a:blip>
            <a:stretch>
              <a:fillRect b="0" l="0" r="-478" t="-6901"/>
            </a:stretch>
          </a:blip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513" name="Google Shape;513;p13"/>
          <p:cNvGrpSpPr/>
          <p:nvPr/>
        </p:nvGrpSpPr>
        <p:grpSpPr>
          <a:xfrm>
            <a:off x="2050066" y="2157189"/>
            <a:ext cx="1432345" cy="680257"/>
            <a:chOff x="0" y="0"/>
            <a:chExt cx="504345" cy="239526"/>
          </a:xfrm>
        </p:grpSpPr>
        <p:sp>
          <p:nvSpPr>
            <p:cNvPr id="514" name="Google Shape;514;p13"/>
            <p:cNvSpPr/>
            <p:nvPr/>
          </p:nvSpPr>
          <p:spPr>
            <a:xfrm>
              <a:off x="0" y="0"/>
              <a:ext cx="504345" cy="239526"/>
            </a:xfrm>
            <a:custGeom>
              <a:rect b="b" l="l" r="r" t="t"/>
              <a:pathLst>
                <a:path extrusionOk="0" h="239526" w="504345">
                  <a:moveTo>
                    <a:pt x="0" y="0"/>
                  </a:moveTo>
                  <a:lnTo>
                    <a:pt x="504345" y="0"/>
                  </a:lnTo>
                  <a:lnTo>
                    <a:pt x="504345" y="239526"/>
                  </a:lnTo>
                  <a:lnTo>
                    <a:pt x="0" y="239526"/>
                  </a:lnTo>
                  <a:close/>
                </a:path>
              </a:pathLst>
            </a:custGeom>
            <a:solidFill>
              <a:srgbClr val="A7CD4C">
                <a:alpha val="9803"/>
              </a:srgbClr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15" name="Google Shape;515;p13"/>
            <p:cNvSpPr txBox="1"/>
            <p:nvPr/>
          </p:nvSpPr>
          <p:spPr>
            <a:xfrm>
              <a:off x="0" y="9525"/>
              <a:ext cx="504345" cy="230001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12888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800">
                  <a:solidFill>
                    <a:srgbClr val="FFFFFF"/>
                  </a:solidFill>
                  <a:latin typeface="Montserrat"/>
                  <a:ea typeface="Montserrat"/>
                  <a:cs typeface="Montserrat"/>
                  <a:sym typeface="Montserrat"/>
                </a:rPr>
                <a:t>DERS</a:t>
              </a:r>
              <a:endParaRPr sz="180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</p:grpSp>
      <p:grpSp>
        <p:nvGrpSpPr>
          <p:cNvPr id="516" name="Google Shape;516;p13"/>
          <p:cNvGrpSpPr/>
          <p:nvPr/>
        </p:nvGrpSpPr>
        <p:grpSpPr>
          <a:xfrm>
            <a:off x="3617779" y="2157189"/>
            <a:ext cx="1432345" cy="680257"/>
            <a:chOff x="0" y="0"/>
            <a:chExt cx="504345" cy="239526"/>
          </a:xfrm>
        </p:grpSpPr>
        <p:sp>
          <p:nvSpPr>
            <p:cNvPr id="517" name="Google Shape;517;p13"/>
            <p:cNvSpPr/>
            <p:nvPr/>
          </p:nvSpPr>
          <p:spPr>
            <a:xfrm>
              <a:off x="0" y="0"/>
              <a:ext cx="504345" cy="239526"/>
            </a:xfrm>
            <a:custGeom>
              <a:rect b="b" l="l" r="r" t="t"/>
              <a:pathLst>
                <a:path extrusionOk="0" h="239526" w="504345">
                  <a:moveTo>
                    <a:pt x="0" y="0"/>
                  </a:moveTo>
                  <a:lnTo>
                    <a:pt x="504345" y="0"/>
                  </a:lnTo>
                  <a:lnTo>
                    <a:pt x="504345" y="239526"/>
                  </a:lnTo>
                  <a:lnTo>
                    <a:pt x="0" y="239526"/>
                  </a:lnTo>
                  <a:close/>
                </a:path>
              </a:pathLst>
            </a:custGeom>
            <a:solidFill>
              <a:srgbClr val="A7CD4C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18" name="Google Shape;518;p13"/>
            <p:cNvSpPr txBox="1"/>
            <p:nvPr/>
          </p:nvSpPr>
          <p:spPr>
            <a:xfrm>
              <a:off x="0" y="9525"/>
              <a:ext cx="504345" cy="230001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12888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800">
                  <a:solidFill>
                    <a:srgbClr val="FFFFFF"/>
                  </a:solidFill>
                  <a:latin typeface="Montserrat"/>
                  <a:ea typeface="Montserrat"/>
                  <a:cs typeface="Montserrat"/>
                  <a:sym typeface="Montserrat"/>
                </a:rPr>
                <a:t>SEMINER</a:t>
              </a:r>
              <a:endParaRPr sz="180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</p:grpSp>
      <p:grpSp>
        <p:nvGrpSpPr>
          <p:cNvPr id="519" name="Google Shape;519;p13"/>
          <p:cNvGrpSpPr/>
          <p:nvPr/>
        </p:nvGrpSpPr>
        <p:grpSpPr>
          <a:xfrm>
            <a:off x="5185491" y="2157189"/>
            <a:ext cx="1432345" cy="680257"/>
            <a:chOff x="0" y="0"/>
            <a:chExt cx="504345" cy="239526"/>
          </a:xfrm>
        </p:grpSpPr>
        <p:sp>
          <p:nvSpPr>
            <p:cNvPr id="520" name="Google Shape;520;p13"/>
            <p:cNvSpPr/>
            <p:nvPr/>
          </p:nvSpPr>
          <p:spPr>
            <a:xfrm>
              <a:off x="0" y="0"/>
              <a:ext cx="504345" cy="239526"/>
            </a:xfrm>
            <a:custGeom>
              <a:rect b="b" l="l" r="r" t="t"/>
              <a:pathLst>
                <a:path extrusionOk="0" h="239526" w="504345">
                  <a:moveTo>
                    <a:pt x="0" y="0"/>
                  </a:moveTo>
                  <a:lnTo>
                    <a:pt x="504345" y="0"/>
                  </a:lnTo>
                  <a:lnTo>
                    <a:pt x="504345" y="239526"/>
                  </a:lnTo>
                  <a:lnTo>
                    <a:pt x="0" y="239526"/>
                  </a:lnTo>
                  <a:close/>
                </a:path>
              </a:pathLst>
            </a:custGeom>
            <a:solidFill>
              <a:srgbClr val="A7CD4C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21" name="Google Shape;521;p13"/>
            <p:cNvSpPr txBox="1"/>
            <p:nvPr/>
          </p:nvSpPr>
          <p:spPr>
            <a:xfrm>
              <a:off x="0" y="9525"/>
              <a:ext cx="504345" cy="230001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12888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800">
                  <a:solidFill>
                    <a:srgbClr val="FFFFFF"/>
                  </a:solidFill>
                  <a:latin typeface="Montserrat"/>
                  <a:ea typeface="Montserrat"/>
                  <a:cs typeface="Montserrat"/>
                  <a:sym typeface="Montserrat"/>
                </a:rPr>
                <a:t>LAB. </a:t>
              </a:r>
              <a:endParaRPr/>
            </a:p>
          </p:txBody>
        </p:sp>
      </p:grpSp>
      <p:grpSp>
        <p:nvGrpSpPr>
          <p:cNvPr id="522" name="Google Shape;522;p13"/>
          <p:cNvGrpSpPr/>
          <p:nvPr/>
        </p:nvGrpSpPr>
        <p:grpSpPr>
          <a:xfrm>
            <a:off x="7356228" y="2157189"/>
            <a:ext cx="1432345" cy="680257"/>
            <a:chOff x="0" y="0"/>
            <a:chExt cx="504345" cy="239526"/>
          </a:xfrm>
        </p:grpSpPr>
        <p:sp>
          <p:nvSpPr>
            <p:cNvPr id="523" name="Google Shape;523;p13"/>
            <p:cNvSpPr/>
            <p:nvPr/>
          </p:nvSpPr>
          <p:spPr>
            <a:xfrm>
              <a:off x="0" y="0"/>
              <a:ext cx="504345" cy="239526"/>
            </a:xfrm>
            <a:custGeom>
              <a:rect b="b" l="l" r="r" t="t"/>
              <a:pathLst>
                <a:path extrusionOk="0" h="239526" w="504345">
                  <a:moveTo>
                    <a:pt x="0" y="0"/>
                  </a:moveTo>
                  <a:lnTo>
                    <a:pt x="504345" y="0"/>
                  </a:lnTo>
                  <a:lnTo>
                    <a:pt x="504345" y="239526"/>
                  </a:lnTo>
                  <a:lnTo>
                    <a:pt x="0" y="239526"/>
                  </a:lnTo>
                  <a:close/>
                </a:path>
              </a:pathLst>
            </a:custGeom>
            <a:solidFill>
              <a:srgbClr val="A7CD4C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24" name="Google Shape;524;p13"/>
            <p:cNvSpPr txBox="1"/>
            <p:nvPr/>
          </p:nvSpPr>
          <p:spPr>
            <a:xfrm>
              <a:off x="0" y="9525"/>
              <a:ext cx="504345" cy="230001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12888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800">
                  <a:solidFill>
                    <a:srgbClr val="FFFFFF"/>
                  </a:solidFill>
                  <a:latin typeface="Montserrat"/>
                  <a:ea typeface="Montserrat"/>
                  <a:cs typeface="Montserrat"/>
                  <a:sym typeface="Montserrat"/>
                </a:rPr>
                <a:t>BİREYSEL ÇALIŞMA</a:t>
              </a:r>
              <a:endParaRPr sz="180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</p:grpSp>
      <p:grpSp>
        <p:nvGrpSpPr>
          <p:cNvPr id="525" name="Google Shape;525;p13"/>
          <p:cNvGrpSpPr/>
          <p:nvPr/>
        </p:nvGrpSpPr>
        <p:grpSpPr>
          <a:xfrm>
            <a:off x="8923940" y="2157189"/>
            <a:ext cx="1432345" cy="680257"/>
            <a:chOff x="0" y="0"/>
            <a:chExt cx="504345" cy="239526"/>
          </a:xfrm>
        </p:grpSpPr>
        <p:sp>
          <p:nvSpPr>
            <p:cNvPr id="526" name="Google Shape;526;p13"/>
            <p:cNvSpPr/>
            <p:nvPr/>
          </p:nvSpPr>
          <p:spPr>
            <a:xfrm>
              <a:off x="0" y="0"/>
              <a:ext cx="504345" cy="239526"/>
            </a:xfrm>
            <a:custGeom>
              <a:rect b="b" l="l" r="r" t="t"/>
              <a:pathLst>
                <a:path extrusionOk="0" h="239526" w="504345">
                  <a:moveTo>
                    <a:pt x="0" y="0"/>
                  </a:moveTo>
                  <a:lnTo>
                    <a:pt x="504345" y="0"/>
                  </a:lnTo>
                  <a:lnTo>
                    <a:pt x="504345" y="239526"/>
                  </a:lnTo>
                  <a:lnTo>
                    <a:pt x="0" y="239526"/>
                  </a:lnTo>
                  <a:close/>
                </a:path>
              </a:pathLst>
            </a:custGeom>
            <a:solidFill>
              <a:srgbClr val="A7CD4C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27" name="Google Shape;527;p13"/>
            <p:cNvSpPr txBox="1"/>
            <p:nvPr/>
          </p:nvSpPr>
          <p:spPr>
            <a:xfrm>
              <a:off x="0" y="9525"/>
              <a:ext cx="504345" cy="230001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12888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800">
                  <a:solidFill>
                    <a:srgbClr val="FFFFFF"/>
                  </a:solidFill>
                  <a:latin typeface="Montserrat"/>
                  <a:ea typeface="Montserrat"/>
                  <a:cs typeface="Montserrat"/>
                  <a:sym typeface="Montserrat"/>
                </a:rPr>
                <a:t>AKTS</a:t>
              </a:r>
              <a:endParaRPr sz="180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</p:grpSp>
      <p:grpSp>
        <p:nvGrpSpPr>
          <p:cNvPr id="528" name="Google Shape;528;p13"/>
          <p:cNvGrpSpPr/>
          <p:nvPr/>
        </p:nvGrpSpPr>
        <p:grpSpPr>
          <a:xfrm>
            <a:off x="2050066" y="2837446"/>
            <a:ext cx="1432345" cy="425680"/>
            <a:chOff x="0" y="0"/>
            <a:chExt cx="504345" cy="149887"/>
          </a:xfrm>
        </p:grpSpPr>
        <p:sp>
          <p:nvSpPr>
            <p:cNvPr id="529" name="Google Shape;529;p13"/>
            <p:cNvSpPr/>
            <p:nvPr/>
          </p:nvSpPr>
          <p:spPr>
            <a:xfrm>
              <a:off x="0" y="0"/>
              <a:ext cx="504345" cy="149887"/>
            </a:xfrm>
            <a:custGeom>
              <a:rect b="b" l="l" r="r" t="t"/>
              <a:pathLst>
                <a:path extrusionOk="0" h="149887" w="504345">
                  <a:moveTo>
                    <a:pt x="0" y="0"/>
                  </a:moveTo>
                  <a:lnTo>
                    <a:pt x="504345" y="0"/>
                  </a:lnTo>
                  <a:lnTo>
                    <a:pt x="504345" y="149887"/>
                  </a:lnTo>
                  <a:lnTo>
                    <a:pt x="0" y="149887"/>
                  </a:lnTo>
                  <a:close/>
                </a:path>
              </a:pathLst>
            </a:custGeom>
            <a:solidFill>
              <a:srgbClr val="FFFFFF">
                <a:alpha val="9803"/>
              </a:srgbClr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30" name="Google Shape;530;p13"/>
            <p:cNvSpPr txBox="1"/>
            <p:nvPr/>
          </p:nvSpPr>
          <p:spPr>
            <a:xfrm>
              <a:off x="0" y="9525"/>
              <a:ext cx="504345" cy="140362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12888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800">
                  <a:solidFill>
                    <a:srgbClr val="1C2529"/>
                  </a:solidFill>
                  <a:latin typeface="Montserrat"/>
                  <a:ea typeface="Montserrat"/>
                  <a:cs typeface="Montserrat"/>
                  <a:sym typeface="Montserrat"/>
                </a:rPr>
                <a:t>30 S</a:t>
              </a:r>
              <a:endParaRPr sz="1800">
                <a:solidFill>
                  <a:srgbClr val="1C2529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  <a:p>
              <a:pPr indent="0" lvl="0" marL="0" marR="0" rtl="0" algn="ctr">
                <a:lnSpc>
                  <a:spcPct val="112888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800">
                  <a:solidFill>
                    <a:srgbClr val="1C2529"/>
                  </a:solidFill>
                  <a:latin typeface="Montserrat"/>
                  <a:ea typeface="Montserrat"/>
                  <a:cs typeface="Montserrat"/>
                  <a:sym typeface="Montserrat"/>
                </a:rPr>
                <a:t>S</a:t>
              </a:r>
              <a:endParaRPr sz="1800">
                <a:solidFill>
                  <a:srgbClr val="1C2529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</p:grpSp>
      <p:grpSp>
        <p:nvGrpSpPr>
          <p:cNvPr id="531" name="Google Shape;531;p13"/>
          <p:cNvGrpSpPr/>
          <p:nvPr/>
        </p:nvGrpSpPr>
        <p:grpSpPr>
          <a:xfrm>
            <a:off x="3617779" y="2837446"/>
            <a:ext cx="1432345" cy="425680"/>
            <a:chOff x="0" y="0"/>
            <a:chExt cx="504345" cy="149887"/>
          </a:xfrm>
        </p:grpSpPr>
        <p:sp>
          <p:nvSpPr>
            <p:cNvPr id="532" name="Google Shape;532;p13"/>
            <p:cNvSpPr/>
            <p:nvPr/>
          </p:nvSpPr>
          <p:spPr>
            <a:xfrm>
              <a:off x="0" y="0"/>
              <a:ext cx="504345" cy="149887"/>
            </a:xfrm>
            <a:custGeom>
              <a:rect b="b" l="l" r="r" t="t"/>
              <a:pathLst>
                <a:path extrusionOk="0" h="149887" w="504345">
                  <a:moveTo>
                    <a:pt x="0" y="0"/>
                  </a:moveTo>
                  <a:lnTo>
                    <a:pt x="504345" y="0"/>
                  </a:lnTo>
                  <a:lnTo>
                    <a:pt x="504345" y="149887"/>
                  </a:lnTo>
                  <a:lnTo>
                    <a:pt x="0" y="149887"/>
                  </a:lnTo>
                  <a:close/>
                </a:path>
              </a:pathLst>
            </a:custGeom>
            <a:solidFill>
              <a:srgbClr val="FFFFFF">
                <a:alpha val="19607"/>
              </a:srgbClr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33" name="Google Shape;533;p13"/>
            <p:cNvSpPr txBox="1"/>
            <p:nvPr/>
          </p:nvSpPr>
          <p:spPr>
            <a:xfrm>
              <a:off x="0" y="9525"/>
              <a:ext cx="504345" cy="140362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12888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800">
                  <a:solidFill>
                    <a:srgbClr val="1C2529"/>
                  </a:solidFill>
                  <a:latin typeface="Montserrat"/>
                  <a:ea typeface="Montserrat"/>
                  <a:cs typeface="Montserrat"/>
                  <a:sym typeface="Montserrat"/>
                </a:rPr>
                <a:t>15 S</a:t>
              </a:r>
              <a:endParaRPr sz="1800">
                <a:solidFill>
                  <a:srgbClr val="1C2529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</p:grpSp>
      <p:grpSp>
        <p:nvGrpSpPr>
          <p:cNvPr id="534" name="Google Shape;534;p13"/>
          <p:cNvGrpSpPr/>
          <p:nvPr/>
        </p:nvGrpSpPr>
        <p:grpSpPr>
          <a:xfrm>
            <a:off x="5185491" y="2837446"/>
            <a:ext cx="716173" cy="425680"/>
            <a:chOff x="0" y="0"/>
            <a:chExt cx="252173" cy="149887"/>
          </a:xfrm>
        </p:grpSpPr>
        <p:sp>
          <p:nvSpPr>
            <p:cNvPr id="535" name="Google Shape;535;p13"/>
            <p:cNvSpPr/>
            <p:nvPr/>
          </p:nvSpPr>
          <p:spPr>
            <a:xfrm>
              <a:off x="0" y="0"/>
              <a:ext cx="252173" cy="149887"/>
            </a:xfrm>
            <a:custGeom>
              <a:rect b="b" l="l" r="r" t="t"/>
              <a:pathLst>
                <a:path extrusionOk="0" h="149887" w="252173">
                  <a:moveTo>
                    <a:pt x="0" y="0"/>
                  </a:moveTo>
                  <a:lnTo>
                    <a:pt x="252173" y="0"/>
                  </a:lnTo>
                  <a:lnTo>
                    <a:pt x="252173" y="149887"/>
                  </a:lnTo>
                  <a:lnTo>
                    <a:pt x="0" y="149887"/>
                  </a:lnTo>
                  <a:close/>
                </a:path>
              </a:pathLst>
            </a:custGeom>
            <a:solidFill>
              <a:srgbClr val="FFFFFF">
                <a:alpha val="9803"/>
              </a:srgbClr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36" name="Google Shape;536;p13"/>
            <p:cNvSpPr txBox="1"/>
            <p:nvPr/>
          </p:nvSpPr>
          <p:spPr>
            <a:xfrm>
              <a:off x="0" y="9525"/>
              <a:ext cx="252173" cy="140362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r">
                <a:lnSpc>
                  <a:spcPct val="112888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800">
                  <a:solidFill>
                    <a:srgbClr val="1C2529"/>
                  </a:solidFill>
                  <a:latin typeface="Montserrat"/>
                  <a:ea typeface="Montserrat"/>
                  <a:cs typeface="Montserrat"/>
                  <a:sym typeface="Montserrat"/>
                </a:rPr>
                <a:t>15 H </a:t>
              </a:r>
              <a:endParaRPr/>
            </a:p>
          </p:txBody>
        </p:sp>
      </p:grpSp>
      <p:grpSp>
        <p:nvGrpSpPr>
          <p:cNvPr id="537" name="Google Shape;537;p13"/>
          <p:cNvGrpSpPr/>
          <p:nvPr/>
        </p:nvGrpSpPr>
        <p:grpSpPr>
          <a:xfrm>
            <a:off x="7356228" y="2837446"/>
            <a:ext cx="1432345" cy="425680"/>
            <a:chOff x="0" y="0"/>
            <a:chExt cx="504345" cy="149887"/>
          </a:xfrm>
        </p:grpSpPr>
        <p:sp>
          <p:nvSpPr>
            <p:cNvPr id="538" name="Google Shape;538;p13"/>
            <p:cNvSpPr/>
            <p:nvPr/>
          </p:nvSpPr>
          <p:spPr>
            <a:xfrm>
              <a:off x="0" y="0"/>
              <a:ext cx="504345" cy="149887"/>
            </a:xfrm>
            <a:custGeom>
              <a:rect b="b" l="l" r="r" t="t"/>
              <a:pathLst>
                <a:path extrusionOk="0" h="149887" w="504345">
                  <a:moveTo>
                    <a:pt x="0" y="0"/>
                  </a:moveTo>
                  <a:lnTo>
                    <a:pt x="504345" y="0"/>
                  </a:lnTo>
                  <a:lnTo>
                    <a:pt x="504345" y="149887"/>
                  </a:lnTo>
                  <a:lnTo>
                    <a:pt x="0" y="149887"/>
                  </a:lnTo>
                  <a:close/>
                </a:path>
              </a:pathLst>
            </a:custGeom>
            <a:solidFill>
              <a:srgbClr val="FFFFFF">
                <a:alpha val="31764"/>
              </a:srgbClr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39" name="Google Shape;539;p13"/>
            <p:cNvSpPr txBox="1"/>
            <p:nvPr/>
          </p:nvSpPr>
          <p:spPr>
            <a:xfrm>
              <a:off x="0" y="9525"/>
              <a:ext cx="504345" cy="140362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12888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800">
                  <a:solidFill>
                    <a:srgbClr val="1C2529"/>
                  </a:solidFill>
                  <a:latin typeface="Montserrat"/>
                  <a:ea typeface="Montserrat"/>
                  <a:cs typeface="Montserrat"/>
                  <a:sym typeface="Montserrat"/>
                </a:rPr>
                <a:t>75 S</a:t>
              </a:r>
              <a:endParaRPr sz="1800">
                <a:solidFill>
                  <a:srgbClr val="1C2529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</p:grpSp>
      <p:grpSp>
        <p:nvGrpSpPr>
          <p:cNvPr id="540" name="Google Shape;540;p13"/>
          <p:cNvGrpSpPr/>
          <p:nvPr/>
        </p:nvGrpSpPr>
        <p:grpSpPr>
          <a:xfrm>
            <a:off x="8923940" y="2837446"/>
            <a:ext cx="1432345" cy="425680"/>
            <a:chOff x="0" y="0"/>
            <a:chExt cx="504345" cy="149887"/>
          </a:xfrm>
        </p:grpSpPr>
        <p:sp>
          <p:nvSpPr>
            <p:cNvPr id="541" name="Google Shape;541;p13"/>
            <p:cNvSpPr/>
            <p:nvPr/>
          </p:nvSpPr>
          <p:spPr>
            <a:xfrm>
              <a:off x="0" y="0"/>
              <a:ext cx="504345" cy="149887"/>
            </a:xfrm>
            <a:custGeom>
              <a:rect b="b" l="l" r="r" t="t"/>
              <a:pathLst>
                <a:path extrusionOk="0" h="149887" w="504345">
                  <a:moveTo>
                    <a:pt x="0" y="0"/>
                  </a:moveTo>
                  <a:lnTo>
                    <a:pt x="504345" y="0"/>
                  </a:lnTo>
                  <a:lnTo>
                    <a:pt x="504345" y="149887"/>
                  </a:lnTo>
                  <a:lnTo>
                    <a:pt x="0" y="149887"/>
                  </a:lnTo>
                  <a:close/>
                </a:path>
              </a:pathLst>
            </a:custGeom>
            <a:solidFill>
              <a:srgbClr val="FFFFFF">
                <a:alpha val="31764"/>
              </a:srgbClr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42" name="Google Shape;542;p13"/>
            <p:cNvSpPr txBox="1"/>
            <p:nvPr/>
          </p:nvSpPr>
          <p:spPr>
            <a:xfrm>
              <a:off x="0" y="9525"/>
              <a:ext cx="504345" cy="140362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12888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800">
                  <a:solidFill>
                    <a:srgbClr val="1C2529"/>
                  </a:solidFill>
                  <a:latin typeface="Montserrat"/>
                  <a:ea typeface="Montserrat"/>
                  <a:cs typeface="Montserrat"/>
                  <a:sym typeface="Montserrat"/>
                </a:rPr>
                <a:t>5</a:t>
              </a:r>
              <a:endParaRPr/>
            </a:p>
          </p:txBody>
        </p:sp>
      </p:grpSp>
      <p:grpSp>
        <p:nvGrpSpPr>
          <p:cNvPr id="543" name="Google Shape;543;p13"/>
          <p:cNvGrpSpPr/>
          <p:nvPr/>
        </p:nvGrpSpPr>
        <p:grpSpPr>
          <a:xfrm>
            <a:off x="5901663" y="2837446"/>
            <a:ext cx="716173" cy="425680"/>
            <a:chOff x="0" y="0"/>
            <a:chExt cx="252173" cy="149887"/>
          </a:xfrm>
        </p:grpSpPr>
        <p:sp>
          <p:nvSpPr>
            <p:cNvPr id="544" name="Google Shape;544;p13"/>
            <p:cNvSpPr/>
            <p:nvPr/>
          </p:nvSpPr>
          <p:spPr>
            <a:xfrm>
              <a:off x="0" y="0"/>
              <a:ext cx="252173" cy="149887"/>
            </a:xfrm>
            <a:custGeom>
              <a:rect b="b" l="l" r="r" t="t"/>
              <a:pathLst>
                <a:path extrusionOk="0" h="149887" w="252173">
                  <a:moveTo>
                    <a:pt x="0" y="0"/>
                  </a:moveTo>
                  <a:lnTo>
                    <a:pt x="252173" y="0"/>
                  </a:lnTo>
                  <a:lnTo>
                    <a:pt x="252173" y="149887"/>
                  </a:lnTo>
                  <a:lnTo>
                    <a:pt x="0" y="149887"/>
                  </a:lnTo>
                  <a:close/>
                </a:path>
              </a:pathLst>
            </a:custGeom>
            <a:solidFill>
              <a:srgbClr val="FFFFFF">
                <a:alpha val="19607"/>
              </a:srgbClr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45" name="Google Shape;545;p13"/>
            <p:cNvSpPr txBox="1"/>
            <p:nvPr/>
          </p:nvSpPr>
          <p:spPr>
            <a:xfrm>
              <a:off x="0" y="9525"/>
              <a:ext cx="252173" cy="140362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12888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800">
                  <a:solidFill>
                    <a:srgbClr val="1C2529"/>
                  </a:solidFill>
                  <a:latin typeface="Montserrat"/>
                  <a:ea typeface="Montserrat"/>
                  <a:cs typeface="Montserrat"/>
                  <a:sym typeface="Montserrat"/>
                </a:rPr>
                <a:t>15 S </a:t>
              </a:r>
              <a:endParaRPr sz="1800">
                <a:solidFill>
                  <a:srgbClr val="1C2529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</p:grpSp>
      <p:sp>
        <p:nvSpPr>
          <p:cNvPr id="546" name="Google Shape;546;p13"/>
          <p:cNvSpPr txBox="1"/>
          <p:nvPr/>
        </p:nvSpPr>
        <p:spPr>
          <a:xfrm>
            <a:off x="2050066" y="1029695"/>
            <a:ext cx="11475528" cy="435119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36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rgbClr val="A7CD4C"/>
                </a:solidFill>
                <a:latin typeface="Montserrat"/>
                <a:ea typeface="Montserrat"/>
                <a:cs typeface="Montserrat"/>
                <a:sym typeface="Montserrat"/>
              </a:rPr>
              <a:t>Fen Eğitiminde Sürdürülebilir Teknolojiler</a:t>
            </a:r>
            <a:endParaRPr sz="2800">
              <a:solidFill>
                <a:srgbClr val="A7CD4C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547" name="Google Shape;547;p13"/>
          <p:cNvSpPr txBox="1"/>
          <p:nvPr/>
        </p:nvSpPr>
        <p:spPr>
          <a:xfrm>
            <a:off x="467760" y="9305925"/>
            <a:ext cx="1121880" cy="86677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6000">
                <a:solidFill>
                  <a:srgbClr val="FEFEFE"/>
                </a:solidFill>
                <a:latin typeface="Montserrat"/>
                <a:ea typeface="Montserrat"/>
                <a:cs typeface="Montserrat"/>
                <a:sym typeface="Montserrat"/>
              </a:rPr>
              <a:t>12</a:t>
            </a:r>
            <a:endParaRPr b="1" sz="6000">
              <a:solidFill>
                <a:srgbClr val="FEFEFE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548" name="Google Shape;548;p13"/>
          <p:cNvSpPr txBox="1"/>
          <p:nvPr/>
        </p:nvSpPr>
        <p:spPr>
          <a:xfrm>
            <a:off x="2053499" y="3787001"/>
            <a:ext cx="12948358" cy="538609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000">
                <a:solidFill>
                  <a:srgbClr val="5EAAAE"/>
                </a:solidFill>
                <a:latin typeface="Montserrat"/>
                <a:ea typeface="Montserrat"/>
                <a:cs typeface="Montserrat"/>
                <a:sym typeface="Montserrat"/>
              </a:rPr>
              <a:t>GİRİŞİM </a:t>
            </a:r>
            <a:r>
              <a:rPr lang="en-US" sz="3000">
                <a:solidFill>
                  <a:srgbClr val="456062"/>
                </a:solidFill>
                <a:latin typeface="Montserrat"/>
                <a:ea typeface="Montserrat"/>
                <a:cs typeface="Montserrat"/>
                <a:sym typeface="Montserrat"/>
              </a:rPr>
              <a:t>- 1 SAAT (S)</a:t>
            </a:r>
            <a:endParaRPr sz="3000">
              <a:solidFill>
                <a:srgbClr val="456062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549" name="Google Shape;549;p13"/>
          <p:cNvSpPr txBox="1"/>
          <p:nvPr/>
        </p:nvSpPr>
        <p:spPr>
          <a:xfrm>
            <a:off x="2053499" y="4526743"/>
            <a:ext cx="14910080" cy="479105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-259966" lvl="1" marL="519933" marR="0" rtl="0" algn="l">
              <a:lnSpc>
                <a:spcPct val="139991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8"/>
              <a:buFont typeface="Arial"/>
              <a:buChar char="•"/>
            </a:pPr>
            <a:r>
              <a:rPr b="0" i="0" lang="en-US" sz="2408" u="none" cap="none" strike="noStrike">
                <a:solidFill>
                  <a:srgbClr val="FFFFFF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Öğrencilere öneri sunmak ve girişim için fırsatlar sağlamak.</a:t>
            </a:r>
            <a:endParaRPr/>
          </a:p>
          <a:p>
            <a:pPr indent="-259966" lvl="1" marL="519933" marR="0" rtl="0" algn="l">
              <a:lnSpc>
                <a:spcPct val="139991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8"/>
              <a:buFont typeface="Arial"/>
              <a:buChar char="•"/>
            </a:pPr>
            <a:r>
              <a:rPr b="0" i="0" lang="en-US" sz="2408" u="none" cap="none" strike="noStrike">
                <a:solidFill>
                  <a:srgbClr val="FFFFFF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Öğrencileri öncelikle ders içeriğiyle ilgili olarak aşağıda önerilen konular hakkında tartışmaya/seçim yapmaya yönlendirmek - yeşil/sürdürülebilir teknolojiler: </a:t>
            </a:r>
            <a:endParaRPr b="0" i="0" sz="2408" u="none" cap="none" strike="noStrike">
              <a:solidFill>
                <a:srgbClr val="FFFFFF"/>
              </a:solidFill>
              <a:latin typeface="Montserrat Light"/>
              <a:ea typeface="Montserrat Light"/>
              <a:cs typeface="Montserrat Light"/>
              <a:sym typeface="Montserrat Light"/>
            </a:endParaRPr>
          </a:p>
          <a:p>
            <a:pPr indent="0" lvl="1" marL="259966" marR="0" rtl="0" algn="l">
              <a:lnSpc>
                <a:spcPct val="139991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8" u="none" cap="none" strike="noStrike">
              <a:solidFill>
                <a:srgbClr val="FFFFFF"/>
              </a:solidFill>
              <a:latin typeface="Montserrat Light"/>
              <a:ea typeface="Montserrat Light"/>
              <a:cs typeface="Montserrat Light"/>
              <a:sym typeface="Montserrat Light"/>
            </a:endParaRPr>
          </a:p>
          <a:p>
            <a:pPr indent="0" lvl="1" marL="259966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2100" u="none" cap="none" strike="noStrike">
                <a:solidFill>
                  <a:srgbClr val="5EAAAE"/>
                </a:solidFill>
                <a:latin typeface="Arial"/>
                <a:ea typeface="Arial"/>
                <a:cs typeface="Arial"/>
                <a:sym typeface="Arial"/>
              </a:rPr>
              <a:t>Hidrojen Yakıt Pilleri,</a:t>
            </a:r>
            <a:endParaRPr b="0" i="0" sz="2100" u="none" cap="none" strike="noStrike">
              <a:solidFill>
                <a:srgbClr val="5EAAAE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1" marL="259966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2100" u="none" cap="none" strike="noStrike">
                <a:solidFill>
                  <a:srgbClr val="5EAAAE"/>
                </a:solidFill>
                <a:latin typeface="Arial"/>
                <a:ea typeface="Arial"/>
                <a:cs typeface="Arial"/>
                <a:sym typeface="Arial"/>
              </a:rPr>
              <a:t>Elektrolizörler,</a:t>
            </a:r>
            <a:endParaRPr b="0" i="0" sz="2100" u="none" cap="none" strike="noStrike">
              <a:solidFill>
                <a:srgbClr val="5EAAAE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1" marL="259966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2100" u="none" cap="none" strike="noStrike">
                <a:solidFill>
                  <a:srgbClr val="5EAAAE"/>
                </a:solidFill>
                <a:latin typeface="Arial"/>
                <a:ea typeface="Arial"/>
                <a:cs typeface="Arial"/>
                <a:sym typeface="Arial"/>
              </a:rPr>
              <a:t>Lityum-iyon (Li-ion) Pilleri,</a:t>
            </a:r>
            <a:endParaRPr b="0" i="0" sz="2100" u="none" cap="none" strike="noStrike">
              <a:solidFill>
                <a:srgbClr val="5EAAAE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1" marL="259966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2100" u="none" cap="none" strike="noStrike">
                <a:solidFill>
                  <a:srgbClr val="5EAAAE"/>
                </a:solidFill>
                <a:latin typeface="Arial"/>
                <a:ea typeface="Arial"/>
                <a:cs typeface="Arial"/>
                <a:sym typeface="Arial"/>
              </a:rPr>
              <a:t>Sodyum-iyon (Na-ion) Pilleri,</a:t>
            </a:r>
            <a:endParaRPr b="0" i="0" sz="2100" u="none" cap="none" strike="noStrike">
              <a:solidFill>
                <a:srgbClr val="5EAAAE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1" marL="259966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2100" u="none" cap="none" strike="noStrike">
                <a:solidFill>
                  <a:srgbClr val="5EAAAE"/>
                </a:solidFill>
                <a:latin typeface="Arial"/>
                <a:ea typeface="Arial"/>
                <a:cs typeface="Arial"/>
                <a:sym typeface="Arial"/>
              </a:rPr>
              <a:t>Li-ion Pillerinin Ötesi,</a:t>
            </a:r>
            <a:endParaRPr b="0" i="0" sz="2100" u="none" cap="none" strike="noStrike">
              <a:solidFill>
                <a:srgbClr val="5EAAAE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1" marL="259966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2100" u="none" cap="none" strike="noStrike">
                <a:solidFill>
                  <a:srgbClr val="5EAAAE"/>
                </a:solidFill>
                <a:latin typeface="Arial"/>
                <a:ea typeface="Arial"/>
                <a:cs typeface="Arial"/>
                <a:sym typeface="Arial"/>
              </a:rPr>
              <a:t>Electrokimyasal (Mikro)Reaktörler,</a:t>
            </a:r>
            <a:endParaRPr b="0" i="0" sz="2100" u="none" cap="none" strike="noStrike">
              <a:solidFill>
                <a:srgbClr val="5EAAAE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1" marL="259966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2100" u="none" cap="none" strike="noStrike">
                <a:solidFill>
                  <a:srgbClr val="5EAAAE"/>
                </a:solidFill>
                <a:latin typeface="Arial"/>
                <a:ea typeface="Arial"/>
                <a:cs typeface="Arial"/>
                <a:sym typeface="Arial"/>
              </a:rPr>
              <a:t>Fotovoltaikler,</a:t>
            </a:r>
            <a:endParaRPr b="0" i="0" sz="2100" u="none" cap="none" strike="noStrike">
              <a:solidFill>
                <a:srgbClr val="5EAAAE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1" marL="259966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2100" u="none" cap="none" strike="noStrike">
                <a:solidFill>
                  <a:srgbClr val="5EAAAE"/>
                </a:solidFill>
                <a:latin typeface="Arial"/>
                <a:ea typeface="Arial"/>
                <a:cs typeface="Arial"/>
                <a:sym typeface="Arial"/>
              </a:rPr>
              <a:t>Rüzgar Tirbünleri</a:t>
            </a:r>
            <a:endParaRPr b="0" i="0" sz="2100" u="none" cap="none" strike="noStrike">
              <a:solidFill>
                <a:srgbClr val="5EAAAE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>
                <a:solidFill>
                  <a:srgbClr val="5EAAAE"/>
                </a:solidFill>
                <a:latin typeface="Arial"/>
                <a:ea typeface="Arial"/>
                <a:cs typeface="Arial"/>
                <a:sym typeface="Arial"/>
              </a:rPr>
              <a:t>vb.</a:t>
            </a:r>
            <a:endParaRPr sz="2100">
              <a:solidFill>
                <a:srgbClr val="5EAAAE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50" name="Google Shape;550;p13"/>
          <p:cNvSpPr/>
          <p:nvPr/>
        </p:nvSpPr>
        <p:spPr>
          <a:xfrm rot="1831026">
            <a:off x="12433368" y="3488156"/>
            <a:ext cx="4553666" cy="5279613"/>
          </a:xfrm>
          <a:custGeom>
            <a:rect b="b" l="l" r="r" t="t"/>
            <a:pathLst>
              <a:path extrusionOk="0" h="5279613" w="4553666">
                <a:moveTo>
                  <a:pt x="0" y="0"/>
                </a:moveTo>
                <a:lnTo>
                  <a:pt x="4553666" y="0"/>
                </a:lnTo>
                <a:lnTo>
                  <a:pt x="4553666" y="5279613"/>
                </a:lnTo>
                <a:lnTo>
                  <a:pt x="0" y="527961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6">
              <a:alphaModFix amt="19999"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51" name="Google Shape;551;p13"/>
          <p:cNvSpPr/>
          <p:nvPr/>
        </p:nvSpPr>
        <p:spPr>
          <a:xfrm>
            <a:off x="467760" y="3853676"/>
            <a:ext cx="1177844" cy="642460"/>
          </a:xfrm>
          <a:custGeom>
            <a:rect b="b" l="l" r="r" t="t"/>
            <a:pathLst>
              <a:path extrusionOk="0" h="642460" w="1177844">
                <a:moveTo>
                  <a:pt x="0" y="0"/>
                </a:moveTo>
                <a:lnTo>
                  <a:pt x="1177844" y="0"/>
                </a:lnTo>
                <a:lnTo>
                  <a:pt x="1177844" y="642460"/>
                </a:lnTo>
                <a:lnTo>
                  <a:pt x="0" y="642460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7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1C2529"/>
        </a:solidFill>
      </p:bgPr>
    </p:bg>
    <p:spTree>
      <p:nvGrpSpPr>
        <p:cNvPr id="555" name="Shape 5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6" name="Google Shape;556;p14"/>
          <p:cNvSpPr txBox="1"/>
          <p:nvPr/>
        </p:nvSpPr>
        <p:spPr>
          <a:xfrm>
            <a:off x="2687012" y="9484986"/>
            <a:ext cx="14276567" cy="37274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3995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200">
                <a:solidFill>
                  <a:srgbClr val="1C2529"/>
                </a:solidFill>
                <a:latin typeface="Montserrat"/>
                <a:ea typeface="Montserrat"/>
                <a:cs typeface="Montserrat"/>
                <a:sym typeface="Montserrat"/>
              </a:rPr>
              <a:t>Presented by Rachelle Beaudry</a:t>
            </a:r>
            <a:endParaRPr/>
          </a:p>
        </p:txBody>
      </p:sp>
      <p:sp>
        <p:nvSpPr>
          <p:cNvPr id="557" name="Google Shape;557;p14"/>
          <p:cNvSpPr/>
          <p:nvPr/>
        </p:nvSpPr>
        <p:spPr>
          <a:xfrm>
            <a:off x="-399966" y="9093816"/>
            <a:ext cx="19087931" cy="1483726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58" name="Google Shape;558;p14"/>
          <p:cNvSpPr/>
          <p:nvPr/>
        </p:nvSpPr>
        <p:spPr>
          <a:xfrm>
            <a:off x="-193695" y="9093816"/>
            <a:ext cx="2243761" cy="1370737"/>
          </a:xfrm>
          <a:prstGeom prst="rect">
            <a:avLst/>
          </a:prstGeom>
          <a:solidFill>
            <a:srgbClr val="AACF46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59" name="Google Shape;559;p14"/>
          <p:cNvSpPr/>
          <p:nvPr/>
        </p:nvSpPr>
        <p:spPr>
          <a:xfrm>
            <a:off x="2205644" y="9258300"/>
            <a:ext cx="2960619" cy="898986"/>
          </a:xfrm>
          <a:custGeom>
            <a:rect b="b" l="l" r="r" t="t"/>
            <a:pathLst>
              <a:path extrusionOk="0" h="898986" w="2960619">
                <a:moveTo>
                  <a:pt x="0" y="0"/>
                </a:moveTo>
                <a:lnTo>
                  <a:pt x="2960620" y="0"/>
                </a:lnTo>
                <a:lnTo>
                  <a:pt x="2960620" y="898986"/>
                </a:lnTo>
                <a:lnTo>
                  <a:pt x="0" y="898986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60" name="Google Shape;560;p14"/>
          <p:cNvSpPr/>
          <p:nvPr/>
        </p:nvSpPr>
        <p:spPr>
          <a:xfrm>
            <a:off x="5166264" y="9394976"/>
            <a:ext cx="2869575" cy="625634"/>
          </a:xfrm>
          <a:custGeom>
            <a:rect b="b" l="l" r="r" t="t"/>
            <a:pathLst>
              <a:path extrusionOk="0" h="625634" w="2869575">
                <a:moveTo>
                  <a:pt x="0" y="0"/>
                </a:moveTo>
                <a:lnTo>
                  <a:pt x="2869574" y="0"/>
                </a:lnTo>
                <a:lnTo>
                  <a:pt x="2869574" y="625634"/>
                </a:lnTo>
                <a:lnTo>
                  <a:pt x="0" y="625634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561" name="Google Shape;561;p14"/>
          <p:cNvGrpSpPr/>
          <p:nvPr/>
        </p:nvGrpSpPr>
        <p:grpSpPr>
          <a:xfrm>
            <a:off x="-1584019" y="533485"/>
            <a:ext cx="15338807" cy="1028531"/>
            <a:chOff x="0" y="0"/>
            <a:chExt cx="4039851" cy="270889"/>
          </a:xfrm>
        </p:grpSpPr>
        <p:sp>
          <p:nvSpPr>
            <p:cNvPr id="562" name="Google Shape;562;p14"/>
            <p:cNvSpPr/>
            <p:nvPr/>
          </p:nvSpPr>
          <p:spPr>
            <a:xfrm>
              <a:off x="0" y="0"/>
              <a:ext cx="4039851" cy="270889"/>
            </a:xfrm>
            <a:custGeom>
              <a:rect b="b" l="l" r="r" t="t"/>
              <a:pathLst>
                <a:path extrusionOk="0" h="270889" w="4039851">
                  <a:moveTo>
                    <a:pt x="25741" y="0"/>
                  </a:moveTo>
                  <a:lnTo>
                    <a:pt x="4014110" y="0"/>
                  </a:lnTo>
                  <a:cubicBezTo>
                    <a:pt x="4020937" y="0"/>
                    <a:pt x="4027484" y="2712"/>
                    <a:pt x="4032311" y="7539"/>
                  </a:cubicBezTo>
                  <a:cubicBezTo>
                    <a:pt x="4037139" y="12367"/>
                    <a:pt x="4039851" y="18914"/>
                    <a:pt x="4039851" y="25741"/>
                  </a:cubicBezTo>
                  <a:lnTo>
                    <a:pt x="4039851" y="245148"/>
                  </a:lnTo>
                  <a:cubicBezTo>
                    <a:pt x="4039851" y="251975"/>
                    <a:pt x="4037139" y="258522"/>
                    <a:pt x="4032311" y="263349"/>
                  </a:cubicBezTo>
                  <a:cubicBezTo>
                    <a:pt x="4027484" y="268177"/>
                    <a:pt x="4020937" y="270889"/>
                    <a:pt x="4014110" y="270889"/>
                  </a:cubicBezTo>
                  <a:lnTo>
                    <a:pt x="25741" y="270889"/>
                  </a:lnTo>
                  <a:cubicBezTo>
                    <a:pt x="18914" y="270889"/>
                    <a:pt x="12367" y="268177"/>
                    <a:pt x="7539" y="263349"/>
                  </a:cubicBezTo>
                  <a:cubicBezTo>
                    <a:pt x="2712" y="258522"/>
                    <a:pt x="0" y="251975"/>
                    <a:pt x="0" y="245148"/>
                  </a:cubicBezTo>
                  <a:lnTo>
                    <a:pt x="0" y="25741"/>
                  </a:lnTo>
                  <a:cubicBezTo>
                    <a:pt x="0" y="18914"/>
                    <a:pt x="2712" y="12367"/>
                    <a:pt x="7539" y="7539"/>
                  </a:cubicBezTo>
                  <a:cubicBezTo>
                    <a:pt x="12367" y="2712"/>
                    <a:pt x="18914" y="0"/>
                    <a:pt x="25741" y="0"/>
                  </a:cubicBezTo>
                  <a:close/>
                </a:path>
              </a:pathLst>
            </a:custGeom>
            <a:solidFill>
              <a:srgbClr val="A7CD4C">
                <a:alpha val="19607"/>
              </a:srgbClr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63" name="Google Shape;563;p14"/>
            <p:cNvSpPr txBox="1"/>
            <p:nvPr/>
          </p:nvSpPr>
          <p:spPr>
            <a:xfrm>
              <a:off x="0" y="9525"/>
              <a:ext cx="4039851" cy="26136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25444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564" name="Google Shape;564;p14"/>
          <p:cNvSpPr txBox="1"/>
          <p:nvPr/>
        </p:nvSpPr>
        <p:spPr>
          <a:xfrm>
            <a:off x="2050066" y="640714"/>
            <a:ext cx="11475528" cy="39751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rgbClr val="E6DCCA"/>
                </a:solidFill>
                <a:latin typeface="Montserrat"/>
                <a:ea typeface="Montserrat"/>
                <a:cs typeface="Montserrat"/>
                <a:sym typeface="Montserrat"/>
              </a:rPr>
              <a:t>Öğretmen Adayları için Yeşil STEM Eğitim Programı </a:t>
            </a:r>
            <a:endParaRPr sz="2800">
              <a:solidFill>
                <a:srgbClr val="E6DCCA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565" name="Google Shape;565;p14"/>
          <p:cNvSpPr/>
          <p:nvPr/>
        </p:nvSpPr>
        <p:spPr>
          <a:xfrm>
            <a:off x="0" y="580864"/>
            <a:ext cx="2050066" cy="1741682"/>
          </a:xfrm>
          <a:custGeom>
            <a:rect b="b" l="l" r="r" t="t"/>
            <a:pathLst>
              <a:path extrusionOk="0" h="1741682" w="2050066">
                <a:moveTo>
                  <a:pt x="0" y="0"/>
                </a:moveTo>
                <a:lnTo>
                  <a:pt x="2050066" y="0"/>
                </a:lnTo>
                <a:lnTo>
                  <a:pt x="2050066" y="1741682"/>
                </a:lnTo>
                <a:lnTo>
                  <a:pt x="0" y="1741682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5">
              <a:alphaModFix/>
            </a:blip>
            <a:stretch>
              <a:fillRect b="0" l="0" r="-478" t="-6901"/>
            </a:stretch>
          </a:blip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566" name="Google Shape;566;p14"/>
          <p:cNvGrpSpPr/>
          <p:nvPr/>
        </p:nvGrpSpPr>
        <p:grpSpPr>
          <a:xfrm>
            <a:off x="2050066" y="2157189"/>
            <a:ext cx="1432345" cy="680257"/>
            <a:chOff x="0" y="0"/>
            <a:chExt cx="504345" cy="239526"/>
          </a:xfrm>
        </p:grpSpPr>
        <p:sp>
          <p:nvSpPr>
            <p:cNvPr id="567" name="Google Shape;567;p14"/>
            <p:cNvSpPr/>
            <p:nvPr/>
          </p:nvSpPr>
          <p:spPr>
            <a:xfrm>
              <a:off x="0" y="0"/>
              <a:ext cx="504345" cy="239526"/>
            </a:xfrm>
            <a:custGeom>
              <a:rect b="b" l="l" r="r" t="t"/>
              <a:pathLst>
                <a:path extrusionOk="0" h="239526" w="504345">
                  <a:moveTo>
                    <a:pt x="0" y="0"/>
                  </a:moveTo>
                  <a:lnTo>
                    <a:pt x="504345" y="0"/>
                  </a:lnTo>
                  <a:lnTo>
                    <a:pt x="504345" y="239526"/>
                  </a:lnTo>
                  <a:lnTo>
                    <a:pt x="0" y="239526"/>
                  </a:lnTo>
                  <a:close/>
                </a:path>
              </a:pathLst>
            </a:custGeom>
            <a:solidFill>
              <a:srgbClr val="A7CD4C">
                <a:alpha val="9803"/>
              </a:srgbClr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68" name="Google Shape;568;p14"/>
            <p:cNvSpPr txBox="1"/>
            <p:nvPr/>
          </p:nvSpPr>
          <p:spPr>
            <a:xfrm>
              <a:off x="0" y="9525"/>
              <a:ext cx="504345" cy="230001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12888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800">
                  <a:solidFill>
                    <a:srgbClr val="FFFFFF"/>
                  </a:solidFill>
                  <a:latin typeface="Montserrat"/>
                  <a:ea typeface="Montserrat"/>
                  <a:cs typeface="Montserrat"/>
                  <a:sym typeface="Montserrat"/>
                </a:rPr>
                <a:t>DERS</a:t>
              </a:r>
              <a:endParaRPr sz="180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</p:grpSp>
      <p:grpSp>
        <p:nvGrpSpPr>
          <p:cNvPr id="569" name="Google Shape;569;p14"/>
          <p:cNvGrpSpPr/>
          <p:nvPr/>
        </p:nvGrpSpPr>
        <p:grpSpPr>
          <a:xfrm>
            <a:off x="3617779" y="2157189"/>
            <a:ext cx="1432345" cy="680257"/>
            <a:chOff x="0" y="0"/>
            <a:chExt cx="504345" cy="239526"/>
          </a:xfrm>
        </p:grpSpPr>
        <p:sp>
          <p:nvSpPr>
            <p:cNvPr id="570" name="Google Shape;570;p14"/>
            <p:cNvSpPr/>
            <p:nvPr/>
          </p:nvSpPr>
          <p:spPr>
            <a:xfrm>
              <a:off x="0" y="0"/>
              <a:ext cx="504345" cy="239526"/>
            </a:xfrm>
            <a:custGeom>
              <a:rect b="b" l="l" r="r" t="t"/>
              <a:pathLst>
                <a:path extrusionOk="0" h="239526" w="504345">
                  <a:moveTo>
                    <a:pt x="0" y="0"/>
                  </a:moveTo>
                  <a:lnTo>
                    <a:pt x="504345" y="0"/>
                  </a:lnTo>
                  <a:lnTo>
                    <a:pt x="504345" y="239526"/>
                  </a:lnTo>
                  <a:lnTo>
                    <a:pt x="0" y="239526"/>
                  </a:lnTo>
                  <a:close/>
                </a:path>
              </a:pathLst>
            </a:custGeom>
            <a:solidFill>
              <a:srgbClr val="A7CD4C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71" name="Google Shape;571;p14"/>
            <p:cNvSpPr txBox="1"/>
            <p:nvPr/>
          </p:nvSpPr>
          <p:spPr>
            <a:xfrm>
              <a:off x="0" y="9525"/>
              <a:ext cx="504345" cy="230001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12888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800">
                  <a:solidFill>
                    <a:srgbClr val="FFFFFF"/>
                  </a:solidFill>
                  <a:latin typeface="Montserrat"/>
                  <a:ea typeface="Montserrat"/>
                  <a:cs typeface="Montserrat"/>
                  <a:sym typeface="Montserrat"/>
                </a:rPr>
                <a:t>SEMINER</a:t>
              </a:r>
              <a:endParaRPr sz="180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</p:grpSp>
      <p:grpSp>
        <p:nvGrpSpPr>
          <p:cNvPr id="572" name="Google Shape;572;p14"/>
          <p:cNvGrpSpPr/>
          <p:nvPr/>
        </p:nvGrpSpPr>
        <p:grpSpPr>
          <a:xfrm>
            <a:off x="5185491" y="2157189"/>
            <a:ext cx="1432345" cy="680257"/>
            <a:chOff x="0" y="0"/>
            <a:chExt cx="504345" cy="239526"/>
          </a:xfrm>
        </p:grpSpPr>
        <p:sp>
          <p:nvSpPr>
            <p:cNvPr id="573" name="Google Shape;573;p14"/>
            <p:cNvSpPr/>
            <p:nvPr/>
          </p:nvSpPr>
          <p:spPr>
            <a:xfrm>
              <a:off x="0" y="0"/>
              <a:ext cx="504345" cy="239526"/>
            </a:xfrm>
            <a:custGeom>
              <a:rect b="b" l="l" r="r" t="t"/>
              <a:pathLst>
                <a:path extrusionOk="0" h="239526" w="504345">
                  <a:moveTo>
                    <a:pt x="0" y="0"/>
                  </a:moveTo>
                  <a:lnTo>
                    <a:pt x="504345" y="0"/>
                  </a:lnTo>
                  <a:lnTo>
                    <a:pt x="504345" y="239526"/>
                  </a:lnTo>
                  <a:lnTo>
                    <a:pt x="0" y="239526"/>
                  </a:lnTo>
                  <a:close/>
                </a:path>
              </a:pathLst>
            </a:custGeom>
            <a:solidFill>
              <a:srgbClr val="A7CD4C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74" name="Google Shape;574;p14"/>
            <p:cNvSpPr txBox="1"/>
            <p:nvPr/>
          </p:nvSpPr>
          <p:spPr>
            <a:xfrm>
              <a:off x="0" y="9525"/>
              <a:ext cx="504345" cy="230001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12888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800">
                  <a:solidFill>
                    <a:srgbClr val="FFFFFF"/>
                  </a:solidFill>
                  <a:latin typeface="Montserrat"/>
                  <a:ea typeface="Montserrat"/>
                  <a:cs typeface="Montserrat"/>
                  <a:sym typeface="Montserrat"/>
                </a:rPr>
                <a:t>LAB. </a:t>
              </a:r>
              <a:endParaRPr/>
            </a:p>
          </p:txBody>
        </p:sp>
      </p:grpSp>
      <p:grpSp>
        <p:nvGrpSpPr>
          <p:cNvPr id="575" name="Google Shape;575;p14"/>
          <p:cNvGrpSpPr/>
          <p:nvPr/>
        </p:nvGrpSpPr>
        <p:grpSpPr>
          <a:xfrm>
            <a:off x="7356228" y="2157189"/>
            <a:ext cx="1432345" cy="680257"/>
            <a:chOff x="0" y="0"/>
            <a:chExt cx="504345" cy="239526"/>
          </a:xfrm>
        </p:grpSpPr>
        <p:sp>
          <p:nvSpPr>
            <p:cNvPr id="576" name="Google Shape;576;p14"/>
            <p:cNvSpPr/>
            <p:nvPr/>
          </p:nvSpPr>
          <p:spPr>
            <a:xfrm>
              <a:off x="0" y="0"/>
              <a:ext cx="504345" cy="239526"/>
            </a:xfrm>
            <a:custGeom>
              <a:rect b="b" l="l" r="r" t="t"/>
              <a:pathLst>
                <a:path extrusionOk="0" h="239526" w="504345">
                  <a:moveTo>
                    <a:pt x="0" y="0"/>
                  </a:moveTo>
                  <a:lnTo>
                    <a:pt x="504345" y="0"/>
                  </a:lnTo>
                  <a:lnTo>
                    <a:pt x="504345" y="239526"/>
                  </a:lnTo>
                  <a:lnTo>
                    <a:pt x="0" y="239526"/>
                  </a:lnTo>
                  <a:close/>
                </a:path>
              </a:pathLst>
            </a:custGeom>
            <a:solidFill>
              <a:srgbClr val="A7CD4C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77" name="Google Shape;577;p14"/>
            <p:cNvSpPr txBox="1"/>
            <p:nvPr/>
          </p:nvSpPr>
          <p:spPr>
            <a:xfrm>
              <a:off x="0" y="9525"/>
              <a:ext cx="504345" cy="230001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12888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800">
                  <a:solidFill>
                    <a:srgbClr val="FFFFFF"/>
                  </a:solidFill>
                  <a:latin typeface="Montserrat"/>
                  <a:ea typeface="Montserrat"/>
                  <a:cs typeface="Montserrat"/>
                  <a:sym typeface="Montserrat"/>
                </a:rPr>
                <a:t>BİREYSEL ÇALIŞMA</a:t>
              </a:r>
              <a:endParaRPr sz="180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</p:grpSp>
      <p:grpSp>
        <p:nvGrpSpPr>
          <p:cNvPr id="578" name="Google Shape;578;p14"/>
          <p:cNvGrpSpPr/>
          <p:nvPr/>
        </p:nvGrpSpPr>
        <p:grpSpPr>
          <a:xfrm>
            <a:off x="8923940" y="2157189"/>
            <a:ext cx="1432345" cy="680257"/>
            <a:chOff x="0" y="0"/>
            <a:chExt cx="504345" cy="239526"/>
          </a:xfrm>
        </p:grpSpPr>
        <p:sp>
          <p:nvSpPr>
            <p:cNvPr id="579" name="Google Shape;579;p14"/>
            <p:cNvSpPr/>
            <p:nvPr/>
          </p:nvSpPr>
          <p:spPr>
            <a:xfrm>
              <a:off x="0" y="0"/>
              <a:ext cx="504345" cy="239526"/>
            </a:xfrm>
            <a:custGeom>
              <a:rect b="b" l="l" r="r" t="t"/>
              <a:pathLst>
                <a:path extrusionOk="0" h="239526" w="504345">
                  <a:moveTo>
                    <a:pt x="0" y="0"/>
                  </a:moveTo>
                  <a:lnTo>
                    <a:pt x="504345" y="0"/>
                  </a:lnTo>
                  <a:lnTo>
                    <a:pt x="504345" y="239526"/>
                  </a:lnTo>
                  <a:lnTo>
                    <a:pt x="0" y="239526"/>
                  </a:lnTo>
                  <a:close/>
                </a:path>
              </a:pathLst>
            </a:custGeom>
            <a:solidFill>
              <a:srgbClr val="A7CD4C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80" name="Google Shape;580;p14"/>
            <p:cNvSpPr txBox="1"/>
            <p:nvPr/>
          </p:nvSpPr>
          <p:spPr>
            <a:xfrm>
              <a:off x="0" y="9525"/>
              <a:ext cx="504345" cy="230001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12888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800">
                  <a:solidFill>
                    <a:srgbClr val="FFFFFF"/>
                  </a:solidFill>
                  <a:latin typeface="Montserrat"/>
                  <a:ea typeface="Montserrat"/>
                  <a:cs typeface="Montserrat"/>
                  <a:sym typeface="Montserrat"/>
                </a:rPr>
                <a:t>AKTS</a:t>
              </a:r>
              <a:endParaRPr sz="180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</p:grpSp>
      <p:grpSp>
        <p:nvGrpSpPr>
          <p:cNvPr id="581" name="Google Shape;581;p14"/>
          <p:cNvGrpSpPr/>
          <p:nvPr/>
        </p:nvGrpSpPr>
        <p:grpSpPr>
          <a:xfrm>
            <a:off x="2050066" y="2837446"/>
            <a:ext cx="1432345" cy="425680"/>
            <a:chOff x="0" y="0"/>
            <a:chExt cx="504345" cy="149887"/>
          </a:xfrm>
        </p:grpSpPr>
        <p:sp>
          <p:nvSpPr>
            <p:cNvPr id="582" name="Google Shape;582;p14"/>
            <p:cNvSpPr/>
            <p:nvPr/>
          </p:nvSpPr>
          <p:spPr>
            <a:xfrm>
              <a:off x="0" y="0"/>
              <a:ext cx="504345" cy="149887"/>
            </a:xfrm>
            <a:custGeom>
              <a:rect b="b" l="l" r="r" t="t"/>
              <a:pathLst>
                <a:path extrusionOk="0" h="149887" w="504345">
                  <a:moveTo>
                    <a:pt x="0" y="0"/>
                  </a:moveTo>
                  <a:lnTo>
                    <a:pt x="504345" y="0"/>
                  </a:lnTo>
                  <a:lnTo>
                    <a:pt x="504345" y="149887"/>
                  </a:lnTo>
                  <a:lnTo>
                    <a:pt x="0" y="149887"/>
                  </a:lnTo>
                  <a:close/>
                </a:path>
              </a:pathLst>
            </a:custGeom>
            <a:solidFill>
              <a:srgbClr val="FFFFFF">
                <a:alpha val="9803"/>
              </a:srgbClr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83" name="Google Shape;583;p14"/>
            <p:cNvSpPr txBox="1"/>
            <p:nvPr/>
          </p:nvSpPr>
          <p:spPr>
            <a:xfrm>
              <a:off x="0" y="9525"/>
              <a:ext cx="504345" cy="140362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12888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800">
                  <a:solidFill>
                    <a:srgbClr val="1C2529"/>
                  </a:solidFill>
                  <a:latin typeface="Montserrat"/>
                  <a:ea typeface="Montserrat"/>
                  <a:cs typeface="Montserrat"/>
                  <a:sym typeface="Montserrat"/>
                </a:rPr>
                <a:t>30 HS</a:t>
              </a:r>
              <a:endParaRPr sz="1800">
                <a:solidFill>
                  <a:srgbClr val="1C2529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</p:grpSp>
      <p:grpSp>
        <p:nvGrpSpPr>
          <p:cNvPr id="584" name="Google Shape;584;p14"/>
          <p:cNvGrpSpPr/>
          <p:nvPr/>
        </p:nvGrpSpPr>
        <p:grpSpPr>
          <a:xfrm>
            <a:off x="3617779" y="2837446"/>
            <a:ext cx="1432345" cy="425680"/>
            <a:chOff x="0" y="0"/>
            <a:chExt cx="504345" cy="149887"/>
          </a:xfrm>
        </p:grpSpPr>
        <p:sp>
          <p:nvSpPr>
            <p:cNvPr id="585" name="Google Shape;585;p14"/>
            <p:cNvSpPr/>
            <p:nvPr/>
          </p:nvSpPr>
          <p:spPr>
            <a:xfrm>
              <a:off x="0" y="0"/>
              <a:ext cx="504345" cy="149887"/>
            </a:xfrm>
            <a:custGeom>
              <a:rect b="b" l="l" r="r" t="t"/>
              <a:pathLst>
                <a:path extrusionOk="0" h="149887" w="504345">
                  <a:moveTo>
                    <a:pt x="0" y="0"/>
                  </a:moveTo>
                  <a:lnTo>
                    <a:pt x="504345" y="0"/>
                  </a:lnTo>
                  <a:lnTo>
                    <a:pt x="504345" y="149887"/>
                  </a:lnTo>
                  <a:lnTo>
                    <a:pt x="0" y="149887"/>
                  </a:lnTo>
                  <a:close/>
                </a:path>
              </a:pathLst>
            </a:custGeom>
            <a:solidFill>
              <a:srgbClr val="FFFFFF">
                <a:alpha val="19607"/>
              </a:srgbClr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86" name="Google Shape;586;p14"/>
            <p:cNvSpPr txBox="1"/>
            <p:nvPr/>
          </p:nvSpPr>
          <p:spPr>
            <a:xfrm>
              <a:off x="0" y="9525"/>
              <a:ext cx="504345" cy="140362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12888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800">
                  <a:solidFill>
                    <a:srgbClr val="1C2529"/>
                  </a:solidFill>
                  <a:latin typeface="Montserrat"/>
                  <a:ea typeface="Montserrat"/>
                  <a:cs typeface="Montserrat"/>
                  <a:sym typeface="Montserrat"/>
                </a:rPr>
                <a:t>15 S</a:t>
              </a:r>
              <a:endParaRPr sz="1800">
                <a:solidFill>
                  <a:srgbClr val="1C2529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</p:grpSp>
      <p:grpSp>
        <p:nvGrpSpPr>
          <p:cNvPr id="587" name="Google Shape;587;p14"/>
          <p:cNvGrpSpPr/>
          <p:nvPr/>
        </p:nvGrpSpPr>
        <p:grpSpPr>
          <a:xfrm>
            <a:off x="5185491" y="2837446"/>
            <a:ext cx="716173" cy="425680"/>
            <a:chOff x="0" y="0"/>
            <a:chExt cx="252173" cy="149887"/>
          </a:xfrm>
        </p:grpSpPr>
        <p:sp>
          <p:nvSpPr>
            <p:cNvPr id="588" name="Google Shape;588;p14"/>
            <p:cNvSpPr/>
            <p:nvPr/>
          </p:nvSpPr>
          <p:spPr>
            <a:xfrm>
              <a:off x="0" y="0"/>
              <a:ext cx="252173" cy="149887"/>
            </a:xfrm>
            <a:custGeom>
              <a:rect b="b" l="l" r="r" t="t"/>
              <a:pathLst>
                <a:path extrusionOk="0" h="149887" w="252173">
                  <a:moveTo>
                    <a:pt x="0" y="0"/>
                  </a:moveTo>
                  <a:lnTo>
                    <a:pt x="252173" y="0"/>
                  </a:lnTo>
                  <a:lnTo>
                    <a:pt x="252173" y="149887"/>
                  </a:lnTo>
                  <a:lnTo>
                    <a:pt x="0" y="149887"/>
                  </a:lnTo>
                  <a:close/>
                </a:path>
              </a:pathLst>
            </a:custGeom>
            <a:solidFill>
              <a:srgbClr val="FFFFFF">
                <a:alpha val="9803"/>
              </a:srgbClr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89" name="Google Shape;589;p14"/>
            <p:cNvSpPr txBox="1"/>
            <p:nvPr/>
          </p:nvSpPr>
          <p:spPr>
            <a:xfrm>
              <a:off x="0" y="9525"/>
              <a:ext cx="252173" cy="140362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r">
                <a:lnSpc>
                  <a:spcPct val="112888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800">
                  <a:solidFill>
                    <a:srgbClr val="1C2529"/>
                  </a:solidFill>
                  <a:latin typeface="Montserrat"/>
                  <a:ea typeface="Montserrat"/>
                  <a:cs typeface="Montserrat"/>
                  <a:sym typeface="Montserrat"/>
                </a:rPr>
                <a:t>15 S </a:t>
              </a:r>
              <a:endParaRPr sz="1800">
                <a:solidFill>
                  <a:srgbClr val="1C2529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</p:grpSp>
      <p:grpSp>
        <p:nvGrpSpPr>
          <p:cNvPr id="590" name="Google Shape;590;p14"/>
          <p:cNvGrpSpPr/>
          <p:nvPr/>
        </p:nvGrpSpPr>
        <p:grpSpPr>
          <a:xfrm>
            <a:off x="7356228" y="2837446"/>
            <a:ext cx="1432345" cy="425680"/>
            <a:chOff x="0" y="0"/>
            <a:chExt cx="504345" cy="149887"/>
          </a:xfrm>
        </p:grpSpPr>
        <p:sp>
          <p:nvSpPr>
            <p:cNvPr id="591" name="Google Shape;591;p14"/>
            <p:cNvSpPr/>
            <p:nvPr/>
          </p:nvSpPr>
          <p:spPr>
            <a:xfrm>
              <a:off x="0" y="0"/>
              <a:ext cx="504345" cy="149887"/>
            </a:xfrm>
            <a:custGeom>
              <a:rect b="b" l="l" r="r" t="t"/>
              <a:pathLst>
                <a:path extrusionOk="0" h="149887" w="504345">
                  <a:moveTo>
                    <a:pt x="0" y="0"/>
                  </a:moveTo>
                  <a:lnTo>
                    <a:pt x="504345" y="0"/>
                  </a:lnTo>
                  <a:lnTo>
                    <a:pt x="504345" y="149887"/>
                  </a:lnTo>
                  <a:lnTo>
                    <a:pt x="0" y="149887"/>
                  </a:lnTo>
                  <a:close/>
                </a:path>
              </a:pathLst>
            </a:custGeom>
            <a:solidFill>
              <a:srgbClr val="FFFFFF">
                <a:alpha val="31764"/>
              </a:srgbClr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92" name="Google Shape;592;p14"/>
            <p:cNvSpPr txBox="1"/>
            <p:nvPr/>
          </p:nvSpPr>
          <p:spPr>
            <a:xfrm>
              <a:off x="0" y="9525"/>
              <a:ext cx="504345" cy="140362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12888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800">
                  <a:solidFill>
                    <a:srgbClr val="1C2529"/>
                  </a:solidFill>
                  <a:latin typeface="Montserrat"/>
                  <a:ea typeface="Montserrat"/>
                  <a:cs typeface="Montserrat"/>
                  <a:sym typeface="Montserrat"/>
                </a:rPr>
                <a:t>75 S</a:t>
              </a:r>
              <a:endParaRPr sz="1800">
                <a:solidFill>
                  <a:srgbClr val="1C2529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</p:grpSp>
      <p:grpSp>
        <p:nvGrpSpPr>
          <p:cNvPr id="593" name="Google Shape;593;p14"/>
          <p:cNvGrpSpPr/>
          <p:nvPr/>
        </p:nvGrpSpPr>
        <p:grpSpPr>
          <a:xfrm>
            <a:off x="8923940" y="2837446"/>
            <a:ext cx="1432345" cy="425680"/>
            <a:chOff x="0" y="0"/>
            <a:chExt cx="504345" cy="149887"/>
          </a:xfrm>
        </p:grpSpPr>
        <p:sp>
          <p:nvSpPr>
            <p:cNvPr id="594" name="Google Shape;594;p14"/>
            <p:cNvSpPr/>
            <p:nvPr/>
          </p:nvSpPr>
          <p:spPr>
            <a:xfrm>
              <a:off x="0" y="0"/>
              <a:ext cx="504345" cy="149887"/>
            </a:xfrm>
            <a:custGeom>
              <a:rect b="b" l="l" r="r" t="t"/>
              <a:pathLst>
                <a:path extrusionOk="0" h="149887" w="504345">
                  <a:moveTo>
                    <a:pt x="0" y="0"/>
                  </a:moveTo>
                  <a:lnTo>
                    <a:pt x="504345" y="0"/>
                  </a:lnTo>
                  <a:lnTo>
                    <a:pt x="504345" y="149887"/>
                  </a:lnTo>
                  <a:lnTo>
                    <a:pt x="0" y="149887"/>
                  </a:lnTo>
                  <a:close/>
                </a:path>
              </a:pathLst>
            </a:custGeom>
            <a:solidFill>
              <a:srgbClr val="FFFFFF">
                <a:alpha val="31764"/>
              </a:srgbClr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95" name="Google Shape;595;p14"/>
            <p:cNvSpPr txBox="1"/>
            <p:nvPr/>
          </p:nvSpPr>
          <p:spPr>
            <a:xfrm>
              <a:off x="0" y="9525"/>
              <a:ext cx="504345" cy="140362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12888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800">
                  <a:solidFill>
                    <a:srgbClr val="1C2529"/>
                  </a:solidFill>
                  <a:latin typeface="Montserrat"/>
                  <a:ea typeface="Montserrat"/>
                  <a:cs typeface="Montserrat"/>
                  <a:sym typeface="Montserrat"/>
                </a:rPr>
                <a:t>5</a:t>
              </a:r>
              <a:endParaRPr/>
            </a:p>
          </p:txBody>
        </p:sp>
      </p:grpSp>
      <p:grpSp>
        <p:nvGrpSpPr>
          <p:cNvPr id="596" name="Google Shape;596;p14"/>
          <p:cNvGrpSpPr/>
          <p:nvPr/>
        </p:nvGrpSpPr>
        <p:grpSpPr>
          <a:xfrm>
            <a:off x="5901663" y="2837446"/>
            <a:ext cx="716173" cy="425680"/>
            <a:chOff x="0" y="0"/>
            <a:chExt cx="252173" cy="149887"/>
          </a:xfrm>
        </p:grpSpPr>
        <p:sp>
          <p:nvSpPr>
            <p:cNvPr id="597" name="Google Shape;597;p14"/>
            <p:cNvSpPr/>
            <p:nvPr/>
          </p:nvSpPr>
          <p:spPr>
            <a:xfrm>
              <a:off x="0" y="0"/>
              <a:ext cx="252173" cy="149887"/>
            </a:xfrm>
            <a:custGeom>
              <a:rect b="b" l="l" r="r" t="t"/>
              <a:pathLst>
                <a:path extrusionOk="0" h="149887" w="252173">
                  <a:moveTo>
                    <a:pt x="0" y="0"/>
                  </a:moveTo>
                  <a:lnTo>
                    <a:pt x="252173" y="0"/>
                  </a:lnTo>
                  <a:lnTo>
                    <a:pt x="252173" y="149887"/>
                  </a:lnTo>
                  <a:lnTo>
                    <a:pt x="0" y="149887"/>
                  </a:lnTo>
                  <a:close/>
                </a:path>
              </a:pathLst>
            </a:custGeom>
            <a:solidFill>
              <a:srgbClr val="FFFFFF">
                <a:alpha val="19607"/>
              </a:srgbClr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98" name="Google Shape;598;p14"/>
            <p:cNvSpPr txBox="1"/>
            <p:nvPr/>
          </p:nvSpPr>
          <p:spPr>
            <a:xfrm>
              <a:off x="0" y="9525"/>
              <a:ext cx="252173" cy="140362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12888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800">
                  <a:solidFill>
                    <a:srgbClr val="1C2529"/>
                  </a:solidFill>
                  <a:latin typeface="Montserrat"/>
                  <a:ea typeface="Montserrat"/>
                  <a:cs typeface="Montserrat"/>
                  <a:sym typeface="Montserrat"/>
                </a:rPr>
                <a:t>15 S </a:t>
              </a:r>
              <a:endParaRPr sz="1800">
                <a:solidFill>
                  <a:srgbClr val="1C2529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</p:grpSp>
      <p:sp>
        <p:nvSpPr>
          <p:cNvPr id="599" name="Google Shape;599;p14"/>
          <p:cNvSpPr txBox="1"/>
          <p:nvPr/>
        </p:nvSpPr>
        <p:spPr>
          <a:xfrm>
            <a:off x="2050066" y="1029695"/>
            <a:ext cx="11475528" cy="435119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36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rgbClr val="A7CD4C"/>
                </a:solidFill>
                <a:latin typeface="Montserrat"/>
                <a:ea typeface="Montserrat"/>
                <a:cs typeface="Montserrat"/>
                <a:sym typeface="Montserrat"/>
              </a:rPr>
              <a:t>Fen Eğitiminde Sürdürülebilir Teknolojiler</a:t>
            </a:r>
            <a:endParaRPr sz="2800">
              <a:solidFill>
                <a:srgbClr val="A7CD4C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600" name="Google Shape;600;p14"/>
          <p:cNvSpPr txBox="1"/>
          <p:nvPr/>
        </p:nvSpPr>
        <p:spPr>
          <a:xfrm>
            <a:off x="467760" y="9305925"/>
            <a:ext cx="1121880" cy="86677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6000">
                <a:solidFill>
                  <a:srgbClr val="FEFEFE"/>
                </a:solidFill>
                <a:latin typeface="Montserrat"/>
                <a:ea typeface="Montserrat"/>
                <a:cs typeface="Montserrat"/>
                <a:sym typeface="Montserrat"/>
              </a:rPr>
              <a:t>13</a:t>
            </a:r>
            <a:endParaRPr b="1" sz="6000">
              <a:solidFill>
                <a:srgbClr val="FEFEFE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601" name="Google Shape;601;p14"/>
          <p:cNvSpPr txBox="1"/>
          <p:nvPr/>
        </p:nvSpPr>
        <p:spPr>
          <a:xfrm>
            <a:off x="2053499" y="3787001"/>
            <a:ext cx="12948358" cy="538609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000">
                <a:solidFill>
                  <a:srgbClr val="5EAAAE"/>
                </a:solidFill>
                <a:latin typeface="Montserrat"/>
                <a:ea typeface="Montserrat"/>
                <a:cs typeface="Montserrat"/>
                <a:sym typeface="Montserrat"/>
              </a:rPr>
              <a:t>TASLAK </a:t>
            </a:r>
            <a:r>
              <a:rPr lang="en-US" sz="3000">
                <a:solidFill>
                  <a:srgbClr val="456062"/>
                </a:solidFill>
                <a:latin typeface="Montserrat"/>
                <a:ea typeface="Montserrat"/>
                <a:cs typeface="Montserrat"/>
                <a:sym typeface="Montserrat"/>
              </a:rPr>
              <a:t>- 1 DERS SAATİ</a:t>
            </a:r>
            <a:endParaRPr sz="3000">
              <a:solidFill>
                <a:srgbClr val="456062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602" name="Google Shape;602;p14"/>
          <p:cNvSpPr txBox="1"/>
          <p:nvPr/>
        </p:nvSpPr>
        <p:spPr>
          <a:xfrm>
            <a:off x="2053499" y="4603846"/>
            <a:ext cx="14910080" cy="2769989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-259966" lvl="1" marL="519933" marR="0" rtl="0" algn="l">
              <a:lnSpc>
                <a:spcPct val="112998"/>
              </a:lnSpc>
              <a:spcBef>
                <a:spcPts val="0"/>
              </a:spcBef>
              <a:spcAft>
                <a:spcPts val="0"/>
              </a:spcAft>
              <a:buClr>
                <a:srgbClr val="5EAAAE"/>
              </a:buClr>
              <a:buSzPts val="2408"/>
              <a:buFont typeface="Arial"/>
              <a:buChar char="•"/>
            </a:pPr>
            <a:r>
              <a:rPr b="0" i="0" lang="en-US" sz="2408" u="none" cap="none" strike="noStrike">
                <a:solidFill>
                  <a:srgbClr val="5EAAAE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Projenin başlangıç noktasının tanımlanması</a:t>
            </a:r>
            <a:r>
              <a:rPr b="1" i="0" lang="en-US" sz="2408" u="none" cap="none" strike="noStrike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endParaRPr b="1" i="0" sz="2408" u="none" cap="none" strike="noStrike">
              <a:solidFill>
                <a:srgbClr val="FFFFFF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marR="0" rtl="0" algn="l">
              <a:lnSpc>
                <a:spcPct val="112998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408">
              <a:solidFill>
                <a:srgbClr val="FFFFFF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marR="0" rtl="0" algn="l">
              <a:lnSpc>
                <a:spcPct val="112998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8">
                <a:solidFill>
                  <a:srgbClr val="FFFFFF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Öğrencilerin ilgi alanlarını göz önünde bulundurarak (aynı zamanda PBL çalışmalarının amaçlarını tanımlayarak) araştırma için alternatif fikirler düşünmek.</a:t>
            </a:r>
            <a:endParaRPr sz="2408">
              <a:solidFill>
                <a:srgbClr val="FFFFFF"/>
              </a:solidFill>
              <a:latin typeface="Montserrat Light"/>
              <a:ea typeface="Montserrat Light"/>
              <a:cs typeface="Montserrat Light"/>
              <a:sym typeface="Montserrat Light"/>
            </a:endParaRPr>
          </a:p>
          <a:p>
            <a:pPr indent="0" lvl="0" marL="0" marR="0" rtl="0" algn="l">
              <a:lnSpc>
                <a:spcPct val="112998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8">
              <a:solidFill>
                <a:srgbClr val="FFFFFF"/>
              </a:solidFill>
              <a:latin typeface="Montserrat Light"/>
              <a:ea typeface="Montserrat Light"/>
              <a:cs typeface="Montserrat Light"/>
              <a:sym typeface="Montserrat Light"/>
            </a:endParaRPr>
          </a:p>
          <a:p>
            <a:pPr indent="-342900" lvl="0" marL="342900" marR="0" rtl="0" algn="l">
              <a:lnSpc>
                <a:spcPct val="112998"/>
              </a:lnSpc>
              <a:spcBef>
                <a:spcPts val="0"/>
              </a:spcBef>
              <a:spcAft>
                <a:spcPts val="0"/>
              </a:spcAft>
              <a:buClr>
                <a:srgbClr val="5EAAAE"/>
              </a:buClr>
              <a:buSzPts val="2408"/>
              <a:buFont typeface="Arial"/>
              <a:buChar char="•"/>
            </a:pPr>
            <a:r>
              <a:rPr lang="en-US" sz="2408">
                <a:solidFill>
                  <a:srgbClr val="5EAAAE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Projenin uygulanabilirliği</a:t>
            </a:r>
            <a:endParaRPr b="1" sz="2408">
              <a:solidFill>
                <a:srgbClr val="FFFFFF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marR="0" rtl="0" algn="l">
              <a:lnSpc>
                <a:spcPct val="112998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8">
                <a:solidFill>
                  <a:srgbClr val="FFFFFF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Gerekli araç ve gereçlerin erişilebilirliği, disiplinlerarası işbirliği ve dış uzmanlarla (örneğin sanayiden) işbirliği imkânı göz önünde bulundurulmalıdır.</a:t>
            </a:r>
            <a:endParaRPr sz="2408">
              <a:solidFill>
                <a:srgbClr val="FFFFFF"/>
              </a:solidFill>
              <a:latin typeface="Montserrat Light"/>
              <a:ea typeface="Montserrat Light"/>
              <a:cs typeface="Montserrat Light"/>
              <a:sym typeface="Montserrat Light"/>
            </a:endParaRPr>
          </a:p>
        </p:txBody>
      </p:sp>
      <p:grpSp>
        <p:nvGrpSpPr>
          <p:cNvPr id="603" name="Google Shape;603;p14"/>
          <p:cNvGrpSpPr/>
          <p:nvPr/>
        </p:nvGrpSpPr>
        <p:grpSpPr>
          <a:xfrm rot="1156769">
            <a:off x="10304283" y="3772952"/>
            <a:ext cx="7783803" cy="4880117"/>
            <a:chOff x="0" y="-1"/>
            <a:chExt cx="10378404" cy="6506822"/>
          </a:xfrm>
        </p:grpSpPr>
        <p:sp>
          <p:nvSpPr>
            <p:cNvPr id="604" name="Google Shape;604;p14"/>
            <p:cNvSpPr/>
            <p:nvPr/>
          </p:nvSpPr>
          <p:spPr>
            <a:xfrm rot="948083">
              <a:off x="6410627" y="1913395"/>
              <a:ext cx="3551354" cy="3551354"/>
            </a:xfrm>
            <a:custGeom>
              <a:rect b="b" l="l" r="r" t="t"/>
              <a:pathLst>
                <a:path extrusionOk="0" h="3551354" w="3551354">
                  <a:moveTo>
                    <a:pt x="0" y="0"/>
                  </a:moveTo>
                  <a:lnTo>
                    <a:pt x="3551354" y="0"/>
                  </a:lnTo>
                  <a:lnTo>
                    <a:pt x="3551354" y="3551354"/>
                  </a:lnTo>
                  <a:lnTo>
                    <a:pt x="0" y="3551354"/>
                  </a:lnTo>
                  <a:lnTo>
                    <a:pt x="0" y="0"/>
                  </a:lnTo>
                  <a:close/>
                </a:path>
              </a:pathLst>
            </a:custGeom>
            <a:blipFill rotWithShape="1">
              <a:blip r:embed="rId6">
                <a:alphaModFix amt="19999"/>
              </a:blip>
              <a:stretch>
                <a:fillRect b="0" l="0" r="0" t="0"/>
              </a:stretch>
            </a:blip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05" name="Google Shape;605;p14"/>
            <p:cNvSpPr/>
            <p:nvPr/>
          </p:nvSpPr>
          <p:spPr>
            <a:xfrm>
              <a:off x="0" y="676560"/>
              <a:ext cx="4334762" cy="5025811"/>
            </a:xfrm>
            <a:custGeom>
              <a:rect b="b" l="l" r="r" t="t"/>
              <a:pathLst>
                <a:path extrusionOk="0" h="5025811" w="4334762">
                  <a:moveTo>
                    <a:pt x="0" y="0"/>
                  </a:moveTo>
                  <a:lnTo>
                    <a:pt x="4334762" y="0"/>
                  </a:lnTo>
                  <a:lnTo>
                    <a:pt x="4334762" y="5025812"/>
                  </a:lnTo>
                  <a:lnTo>
                    <a:pt x="0" y="5025812"/>
                  </a:lnTo>
                  <a:lnTo>
                    <a:pt x="0" y="0"/>
                  </a:lnTo>
                  <a:close/>
                </a:path>
              </a:pathLst>
            </a:custGeom>
            <a:blipFill rotWithShape="1">
              <a:blip r:embed="rId7">
                <a:alphaModFix amt="19999"/>
              </a:blip>
              <a:stretch>
                <a:fillRect b="0" l="0" r="0" t="0"/>
              </a:stretch>
            </a:blip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06" name="Google Shape;606;p14"/>
            <p:cNvSpPr/>
            <p:nvPr/>
          </p:nvSpPr>
          <p:spPr>
            <a:xfrm rot="-4980869">
              <a:off x="4428298" y="3929207"/>
              <a:ext cx="1186408" cy="3546329"/>
            </a:xfrm>
            <a:custGeom>
              <a:rect b="b" l="l" r="r" t="t"/>
              <a:pathLst>
                <a:path extrusionOk="0" h="3546329" w="1186408">
                  <a:moveTo>
                    <a:pt x="0" y="0"/>
                  </a:moveTo>
                  <a:lnTo>
                    <a:pt x="1186408" y="0"/>
                  </a:lnTo>
                  <a:lnTo>
                    <a:pt x="1186408" y="3546329"/>
                  </a:lnTo>
                  <a:lnTo>
                    <a:pt x="0" y="3546329"/>
                  </a:lnTo>
                  <a:lnTo>
                    <a:pt x="0" y="0"/>
                  </a:lnTo>
                  <a:close/>
                </a:path>
              </a:pathLst>
            </a:custGeom>
            <a:blipFill rotWithShape="1">
              <a:blip r:embed="rId8">
                <a:alphaModFix amt="19999"/>
              </a:blip>
              <a:stretch>
                <a:fillRect b="0" l="0" r="0" t="0"/>
              </a:stretch>
            </a:blip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07" name="Google Shape;607;p14"/>
            <p:cNvSpPr/>
            <p:nvPr/>
          </p:nvSpPr>
          <p:spPr>
            <a:xfrm rot="6757602">
              <a:off x="5010287" y="-504093"/>
              <a:ext cx="1100513" cy="3289576"/>
            </a:xfrm>
            <a:custGeom>
              <a:rect b="b" l="l" r="r" t="t"/>
              <a:pathLst>
                <a:path extrusionOk="0" h="3289576" w="1100513">
                  <a:moveTo>
                    <a:pt x="1100513" y="3289576"/>
                  </a:moveTo>
                  <a:lnTo>
                    <a:pt x="0" y="3289576"/>
                  </a:lnTo>
                  <a:lnTo>
                    <a:pt x="0" y="0"/>
                  </a:lnTo>
                  <a:lnTo>
                    <a:pt x="1100513" y="0"/>
                  </a:lnTo>
                  <a:lnTo>
                    <a:pt x="1100513" y="3289576"/>
                  </a:lnTo>
                  <a:close/>
                </a:path>
              </a:pathLst>
            </a:custGeom>
            <a:blipFill rotWithShape="1">
              <a:blip r:embed="rId8">
                <a:alphaModFix amt="19999"/>
              </a:blip>
              <a:stretch>
                <a:fillRect b="0" l="0" r="0" t="0"/>
              </a:stretch>
            </a:blip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608" name="Google Shape;608;p14"/>
          <p:cNvSpPr/>
          <p:nvPr/>
        </p:nvSpPr>
        <p:spPr>
          <a:xfrm>
            <a:off x="467760" y="3853676"/>
            <a:ext cx="1177844" cy="642460"/>
          </a:xfrm>
          <a:custGeom>
            <a:rect b="b" l="l" r="r" t="t"/>
            <a:pathLst>
              <a:path extrusionOk="0" h="642460" w="1177844">
                <a:moveTo>
                  <a:pt x="0" y="0"/>
                </a:moveTo>
                <a:lnTo>
                  <a:pt x="1177844" y="0"/>
                </a:lnTo>
                <a:lnTo>
                  <a:pt x="1177844" y="642460"/>
                </a:lnTo>
                <a:lnTo>
                  <a:pt x="0" y="642460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9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1C2529"/>
        </a:solidFill>
      </p:bgPr>
    </p:bg>
    <p:spTree>
      <p:nvGrpSpPr>
        <p:cNvPr id="612" name="Shape 6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3" name="Google Shape;613;p15"/>
          <p:cNvGrpSpPr/>
          <p:nvPr/>
        </p:nvGrpSpPr>
        <p:grpSpPr>
          <a:xfrm rot="1171962">
            <a:off x="10317659" y="3792474"/>
            <a:ext cx="7781016" cy="4878369"/>
            <a:chOff x="0" y="0"/>
            <a:chExt cx="10374688" cy="6504492"/>
          </a:xfrm>
        </p:grpSpPr>
        <p:sp>
          <p:nvSpPr>
            <p:cNvPr id="614" name="Google Shape;614;p15"/>
            <p:cNvSpPr/>
            <p:nvPr/>
          </p:nvSpPr>
          <p:spPr>
            <a:xfrm rot="948083">
              <a:off x="6408332" y="1912710"/>
              <a:ext cx="3550082" cy="3550082"/>
            </a:xfrm>
            <a:custGeom>
              <a:rect b="b" l="l" r="r" t="t"/>
              <a:pathLst>
                <a:path extrusionOk="0" h="3550082" w="3550082">
                  <a:moveTo>
                    <a:pt x="0" y="0"/>
                  </a:moveTo>
                  <a:lnTo>
                    <a:pt x="3550082" y="0"/>
                  </a:lnTo>
                  <a:lnTo>
                    <a:pt x="3550082" y="3550082"/>
                  </a:lnTo>
                  <a:lnTo>
                    <a:pt x="0" y="3550082"/>
                  </a:lnTo>
                  <a:lnTo>
                    <a:pt x="0" y="0"/>
                  </a:lnTo>
                  <a:close/>
                </a:path>
              </a:pathLst>
            </a:custGeom>
            <a:blipFill rotWithShape="1">
              <a:blip r:embed="rId3">
                <a:alphaModFix amt="19999"/>
              </a:blip>
              <a:stretch>
                <a:fillRect b="0" l="0" r="0" t="0"/>
              </a:stretch>
            </a:blip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15" name="Google Shape;615;p15"/>
            <p:cNvSpPr/>
            <p:nvPr/>
          </p:nvSpPr>
          <p:spPr>
            <a:xfrm>
              <a:off x="0" y="676318"/>
              <a:ext cx="4333210" cy="5024012"/>
            </a:xfrm>
            <a:custGeom>
              <a:rect b="b" l="l" r="r" t="t"/>
              <a:pathLst>
                <a:path extrusionOk="0" h="5024012" w="4333210">
                  <a:moveTo>
                    <a:pt x="0" y="0"/>
                  </a:moveTo>
                  <a:lnTo>
                    <a:pt x="4333210" y="0"/>
                  </a:lnTo>
                  <a:lnTo>
                    <a:pt x="4333210" y="5024012"/>
                  </a:lnTo>
                  <a:lnTo>
                    <a:pt x="0" y="5024012"/>
                  </a:lnTo>
                  <a:lnTo>
                    <a:pt x="0" y="0"/>
                  </a:lnTo>
                  <a:close/>
                </a:path>
              </a:pathLst>
            </a:custGeom>
            <a:blipFill rotWithShape="1">
              <a:blip r:embed="rId4">
                <a:alphaModFix amt="19999"/>
              </a:blip>
              <a:stretch>
                <a:fillRect b="0" l="0" r="0" t="0"/>
              </a:stretch>
            </a:blip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16" name="Google Shape;616;p15"/>
            <p:cNvSpPr/>
            <p:nvPr/>
          </p:nvSpPr>
          <p:spPr>
            <a:xfrm rot="-4980869">
              <a:off x="4426712" y="3927800"/>
              <a:ext cx="1185984" cy="3545059"/>
            </a:xfrm>
            <a:custGeom>
              <a:rect b="b" l="l" r="r" t="t"/>
              <a:pathLst>
                <a:path extrusionOk="0" h="3545059" w="1185984">
                  <a:moveTo>
                    <a:pt x="0" y="0"/>
                  </a:moveTo>
                  <a:lnTo>
                    <a:pt x="1185984" y="0"/>
                  </a:lnTo>
                  <a:lnTo>
                    <a:pt x="1185984" y="3545060"/>
                  </a:lnTo>
                  <a:lnTo>
                    <a:pt x="0" y="3545060"/>
                  </a:lnTo>
                  <a:lnTo>
                    <a:pt x="0" y="0"/>
                  </a:lnTo>
                  <a:close/>
                </a:path>
              </a:pathLst>
            </a:custGeom>
            <a:blipFill rotWithShape="1">
              <a:blip r:embed="rId5">
                <a:alphaModFix amt="19999"/>
              </a:blip>
              <a:stretch>
                <a:fillRect b="0" l="0" r="0" t="0"/>
              </a:stretch>
            </a:blip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17" name="Google Shape;617;p15"/>
            <p:cNvSpPr/>
            <p:nvPr/>
          </p:nvSpPr>
          <p:spPr>
            <a:xfrm rot="6757602">
              <a:off x="5008493" y="-503912"/>
              <a:ext cx="1100119" cy="3288398"/>
            </a:xfrm>
            <a:custGeom>
              <a:rect b="b" l="l" r="r" t="t"/>
              <a:pathLst>
                <a:path extrusionOk="0" h="3288398" w="1100119">
                  <a:moveTo>
                    <a:pt x="1100119" y="3288398"/>
                  </a:moveTo>
                  <a:lnTo>
                    <a:pt x="0" y="3288398"/>
                  </a:lnTo>
                  <a:lnTo>
                    <a:pt x="0" y="0"/>
                  </a:lnTo>
                  <a:lnTo>
                    <a:pt x="1100119" y="0"/>
                  </a:lnTo>
                  <a:lnTo>
                    <a:pt x="1100119" y="3288398"/>
                  </a:lnTo>
                  <a:close/>
                </a:path>
              </a:pathLst>
            </a:custGeom>
            <a:blipFill rotWithShape="1">
              <a:blip r:embed="rId5">
                <a:alphaModFix amt="19999"/>
              </a:blip>
              <a:stretch>
                <a:fillRect b="0" l="0" r="0" t="0"/>
              </a:stretch>
            </a:blip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18" name="Google Shape;618;p15"/>
            <p:cNvSpPr/>
            <p:nvPr/>
          </p:nvSpPr>
          <p:spPr>
            <a:xfrm>
              <a:off x="3604487" y="1932525"/>
              <a:ext cx="2579048" cy="2963643"/>
            </a:xfrm>
            <a:custGeom>
              <a:rect b="b" l="l" r="r" t="t"/>
              <a:pathLst>
                <a:path extrusionOk="0" h="2963643" w="2579048">
                  <a:moveTo>
                    <a:pt x="0" y="0"/>
                  </a:moveTo>
                  <a:lnTo>
                    <a:pt x="2579048" y="0"/>
                  </a:lnTo>
                  <a:lnTo>
                    <a:pt x="2579048" y="2963643"/>
                  </a:lnTo>
                  <a:lnTo>
                    <a:pt x="0" y="2963643"/>
                  </a:lnTo>
                  <a:lnTo>
                    <a:pt x="0" y="0"/>
                  </a:lnTo>
                  <a:close/>
                </a:path>
              </a:pathLst>
            </a:custGeom>
            <a:blipFill rotWithShape="1">
              <a:blip r:embed="rId6">
                <a:alphaModFix amt="19999"/>
              </a:blip>
              <a:stretch>
                <a:fillRect b="0" l="0" r="0" t="0"/>
              </a:stretch>
            </a:blip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619" name="Google Shape;619;p15"/>
          <p:cNvSpPr txBox="1"/>
          <p:nvPr/>
        </p:nvSpPr>
        <p:spPr>
          <a:xfrm>
            <a:off x="2687012" y="9484986"/>
            <a:ext cx="14276567" cy="37274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3995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200">
                <a:solidFill>
                  <a:srgbClr val="1C2529"/>
                </a:solidFill>
                <a:latin typeface="Montserrat"/>
                <a:ea typeface="Montserrat"/>
                <a:cs typeface="Montserrat"/>
                <a:sym typeface="Montserrat"/>
              </a:rPr>
              <a:t>Presented by Rachelle Beaudry</a:t>
            </a:r>
            <a:endParaRPr/>
          </a:p>
        </p:txBody>
      </p:sp>
      <p:sp>
        <p:nvSpPr>
          <p:cNvPr id="620" name="Google Shape;620;p15"/>
          <p:cNvSpPr/>
          <p:nvPr/>
        </p:nvSpPr>
        <p:spPr>
          <a:xfrm>
            <a:off x="-399966" y="9093816"/>
            <a:ext cx="19087931" cy="1483726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21" name="Google Shape;621;p15"/>
          <p:cNvSpPr/>
          <p:nvPr/>
        </p:nvSpPr>
        <p:spPr>
          <a:xfrm>
            <a:off x="-193695" y="9093816"/>
            <a:ext cx="2243761" cy="1370737"/>
          </a:xfrm>
          <a:prstGeom prst="rect">
            <a:avLst/>
          </a:prstGeom>
          <a:solidFill>
            <a:srgbClr val="AACF46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22" name="Google Shape;622;p15"/>
          <p:cNvSpPr/>
          <p:nvPr/>
        </p:nvSpPr>
        <p:spPr>
          <a:xfrm>
            <a:off x="2205644" y="9258300"/>
            <a:ext cx="2960619" cy="898986"/>
          </a:xfrm>
          <a:custGeom>
            <a:rect b="b" l="l" r="r" t="t"/>
            <a:pathLst>
              <a:path extrusionOk="0" h="898986" w="2960619">
                <a:moveTo>
                  <a:pt x="0" y="0"/>
                </a:moveTo>
                <a:lnTo>
                  <a:pt x="2960620" y="0"/>
                </a:lnTo>
                <a:lnTo>
                  <a:pt x="2960620" y="898986"/>
                </a:lnTo>
                <a:lnTo>
                  <a:pt x="0" y="898986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7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23" name="Google Shape;623;p15"/>
          <p:cNvSpPr/>
          <p:nvPr/>
        </p:nvSpPr>
        <p:spPr>
          <a:xfrm>
            <a:off x="5166264" y="9394976"/>
            <a:ext cx="2869575" cy="625634"/>
          </a:xfrm>
          <a:custGeom>
            <a:rect b="b" l="l" r="r" t="t"/>
            <a:pathLst>
              <a:path extrusionOk="0" h="625634" w="2869575">
                <a:moveTo>
                  <a:pt x="0" y="0"/>
                </a:moveTo>
                <a:lnTo>
                  <a:pt x="2869574" y="0"/>
                </a:lnTo>
                <a:lnTo>
                  <a:pt x="2869574" y="625634"/>
                </a:lnTo>
                <a:lnTo>
                  <a:pt x="0" y="625634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8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624" name="Google Shape;624;p15"/>
          <p:cNvGrpSpPr/>
          <p:nvPr/>
        </p:nvGrpSpPr>
        <p:grpSpPr>
          <a:xfrm>
            <a:off x="-1584019" y="533485"/>
            <a:ext cx="15338807" cy="1028531"/>
            <a:chOff x="0" y="0"/>
            <a:chExt cx="4039851" cy="270889"/>
          </a:xfrm>
        </p:grpSpPr>
        <p:sp>
          <p:nvSpPr>
            <p:cNvPr id="625" name="Google Shape;625;p15"/>
            <p:cNvSpPr/>
            <p:nvPr/>
          </p:nvSpPr>
          <p:spPr>
            <a:xfrm>
              <a:off x="0" y="0"/>
              <a:ext cx="4039851" cy="270889"/>
            </a:xfrm>
            <a:custGeom>
              <a:rect b="b" l="l" r="r" t="t"/>
              <a:pathLst>
                <a:path extrusionOk="0" h="270889" w="4039851">
                  <a:moveTo>
                    <a:pt x="25741" y="0"/>
                  </a:moveTo>
                  <a:lnTo>
                    <a:pt x="4014110" y="0"/>
                  </a:lnTo>
                  <a:cubicBezTo>
                    <a:pt x="4020937" y="0"/>
                    <a:pt x="4027484" y="2712"/>
                    <a:pt x="4032311" y="7539"/>
                  </a:cubicBezTo>
                  <a:cubicBezTo>
                    <a:pt x="4037139" y="12367"/>
                    <a:pt x="4039851" y="18914"/>
                    <a:pt x="4039851" y="25741"/>
                  </a:cubicBezTo>
                  <a:lnTo>
                    <a:pt x="4039851" y="245148"/>
                  </a:lnTo>
                  <a:cubicBezTo>
                    <a:pt x="4039851" y="251975"/>
                    <a:pt x="4037139" y="258522"/>
                    <a:pt x="4032311" y="263349"/>
                  </a:cubicBezTo>
                  <a:cubicBezTo>
                    <a:pt x="4027484" y="268177"/>
                    <a:pt x="4020937" y="270889"/>
                    <a:pt x="4014110" y="270889"/>
                  </a:cubicBezTo>
                  <a:lnTo>
                    <a:pt x="25741" y="270889"/>
                  </a:lnTo>
                  <a:cubicBezTo>
                    <a:pt x="18914" y="270889"/>
                    <a:pt x="12367" y="268177"/>
                    <a:pt x="7539" y="263349"/>
                  </a:cubicBezTo>
                  <a:cubicBezTo>
                    <a:pt x="2712" y="258522"/>
                    <a:pt x="0" y="251975"/>
                    <a:pt x="0" y="245148"/>
                  </a:cubicBezTo>
                  <a:lnTo>
                    <a:pt x="0" y="25741"/>
                  </a:lnTo>
                  <a:cubicBezTo>
                    <a:pt x="0" y="18914"/>
                    <a:pt x="2712" y="12367"/>
                    <a:pt x="7539" y="7539"/>
                  </a:cubicBezTo>
                  <a:cubicBezTo>
                    <a:pt x="12367" y="2712"/>
                    <a:pt x="18914" y="0"/>
                    <a:pt x="25741" y="0"/>
                  </a:cubicBezTo>
                  <a:close/>
                </a:path>
              </a:pathLst>
            </a:custGeom>
            <a:solidFill>
              <a:srgbClr val="A7CD4C">
                <a:alpha val="19607"/>
              </a:srgbClr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26" name="Google Shape;626;p15"/>
            <p:cNvSpPr txBox="1"/>
            <p:nvPr/>
          </p:nvSpPr>
          <p:spPr>
            <a:xfrm>
              <a:off x="0" y="9525"/>
              <a:ext cx="4039851" cy="26136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25444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627" name="Google Shape;627;p15"/>
          <p:cNvSpPr txBox="1"/>
          <p:nvPr/>
        </p:nvSpPr>
        <p:spPr>
          <a:xfrm>
            <a:off x="2050066" y="640714"/>
            <a:ext cx="11475528" cy="39751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rgbClr val="E6DCCA"/>
                </a:solidFill>
                <a:latin typeface="Montserrat"/>
                <a:ea typeface="Montserrat"/>
                <a:cs typeface="Montserrat"/>
                <a:sym typeface="Montserrat"/>
              </a:rPr>
              <a:t>Öğretmen Adayları için Yeşil STEM Eğitim Programı </a:t>
            </a:r>
            <a:endParaRPr sz="2800">
              <a:solidFill>
                <a:srgbClr val="E6DCCA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628" name="Google Shape;628;p15"/>
          <p:cNvSpPr/>
          <p:nvPr/>
        </p:nvSpPr>
        <p:spPr>
          <a:xfrm>
            <a:off x="0" y="580864"/>
            <a:ext cx="2050066" cy="1741682"/>
          </a:xfrm>
          <a:custGeom>
            <a:rect b="b" l="l" r="r" t="t"/>
            <a:pathLst>
              <a:path extrusionOk="0" h="1741682" w="2050066">
                <a:moveTo>
                  <a:pt x="0" y="0"/>
                </a:moveTo>
                <a:lnTo>
                  <a:pt x="2050066" y="0"/>
                </a:lnTo>
                <a:lnTo>
                  <a:pt x="2050066" y="1741682"/>
                </a:lnTo>
                <a:lnTo>
                  <a:pt x="0" y="1741682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9">
              <a:alphaModFix/>
            </a:blip>
            <a:stretch>
              <a:fillRect b="0" l="0" r="-478" t="-6901"/>
            </a:stretch>
          </a:blip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629" name="Google Shape;629;p15"/>
          <p:cNvGrpSpPr/>
          <p:nvPr/>
        </p:nvGrpSpPr>
        <p:grpSpPr>
          <a:xfrm>
            <a:off x="2050066" y="2157189"/>
            <a:ext cx="1432345" cy="680257"/>
            <a:chOff x="0" y="0"/>
            <a:chExt cx="504345" cy="239526"/>
          </a:xfrm>
        </p:grpSpPr>
        <p:sp>
          <p:nvSpPr>
            <p:cNvPr id="630" name="Google Shape;630;p15"/>
            <p:cNvSpPr/>
            <p:nvPr/>
          </p:nvSpPr>
          <p:spPr>
            <a:xfrm>
              <a:off x="0" y="0"/>
              <a:ext cx="504345" cy="239526"/>
            </a:xfrm>
            <a:custGeom>
              <a:rect b="b" l="l" r="r" t="t"/>
              <a:pathLst>
                <a:path extrusionOk="0" h="239526" w="504345">
                  <a:moveTo>
                    <a:pt x="0" y="0"/>
                  </a:moveTo>
                  <a:lnTo>
                    <a:pt x="504345" y="0"/>
                  </a:lnTo>
                  <a:lnTo>
                    <a:pt x="504345" y="239526"/>
                  </a:lnTo>
                  <a:lnTo>
                    <a:pt x="0" y="239526"/>
                  </a:lnTo>
                  <a:close/>
                </a:path>
              </a:pathLst>
            </a:custGeom>
            <a:solidFill>
              <a:srgbClr val="A7CD4C">
                <a:alpha val="9803"/>
              </a:srgbClr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31" name="Google Shape;631;p15"/>
            <p:cNvSpPr txBox="1"/>
            <p:nvPr/>
          </p:nvSpPr>
          <p:spPr>
            <a:xfrm>
              <a:off x="0" y="9525"/>
              <a:ext cx="504345" cy="230001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12888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800">
                  <a:solidFill>
                    <a:srgbClr val="FFFFFF"/>
                  </a:solidFill>
                  <a:latin typeface="Montserrat"/>
                  <a:ea typeface="Montserrat"/>
                  <a:cs typeface="Montserrat"/>
                  <a:sym typeface="Montserrat"/>
                </a:rPr>
                <a:t>DERS</a:t>
              </a:r>
              <a:endParaRPr sz="180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</p:grpSp>
      <p:grpSp>
        <p:nvGrpSpPr>
          <p:cNvPr id="632" name="Google Shape;632;p15"/>
          <p:cNvGrpSpPr/>
          <p:nvPr/>
        </p:nvGrpSpPr>
        <p:grpSpPr>
          <a:xfrm>
            <a:off x="3617779" y="2157189"/>
            <a:ext cx="1432345" cy="680257"/>
            <a:chOff x="0" y="0"/>
            <a:chExt cx="504345" cy="239526"/>
          </a:xfrm>
        </p:grpSpPr>
        <p:sp>
          <p:nvSpPr>
            <p:cNvPr id="633" name="Google Shape;633;p15"/>
            <p:cNvSpPr/>
            <p:nvPr/>
          </p:nvSpPr>
          <p:spPr>
            <a:xfrm>
              <a:off x="0" y="0"/>
              <a:ext cx="504345" cy="239526"/>
            </a:xfrm>
            <a:custGeom>
              <a:rect b="b" l="l" r="r" t="t"/>
              <a:pathLst>
                <a:path extrusionOk="0" h="239526" w="504345">
                  <a:moveTo>
                    <a:pt x="0" y="0"/>
                  </a:moveTo>
                  <a:lnTo>
                    <a:pt x="504345" y="0"/>
                  </a:lnTo>
                  <a:lnTo>
                    <a:pt x="504345" y="239526"/>
                  </a:lnTo>
                  <a:lnTo>
                    <a:pt x="0" y="239526"/>
                  </a:lnTo>
                  <a:close/>
                </a:path>
              </a:pathLst>
            </a:custGeom>
            <a:solidFill>
              <a:srgbClr val="A7CD4C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34" name="Google Shape;634;p15"/>
            <p:cNvSpPr txBox="1"/>
            <p:nvPr/>
          </p:nvSpPr>
          <p:spPr>
            <a:xfrm>
              <a:off x="0" y="9525"/>
              <a:ext cx="504345" cy="230001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12888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800">
                  <a:solidFill>
                    <a:srgbClr val="FFFFFF"/>
                  </a:solidFill>
                  <a:latin typeface="Montserrat"/>
                  <a:ea typeface="Montserrat"/>
                  <a:cs typeface="Montserrat"/>
                  <a:sym typeface="Montserrat"/>
                </a:rPr>
                <a:t>SEMINER</a:t>
              </a:r>
              <a:endParaRPr sz="180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</p:grpSp>
      <p:grpSp>
        <p:nvGrpSpPr>
          <p:cNvPr id="635" name="Google Shape;635;p15"/>
          <p:cNvGrpSpPr/>
          <p:nvPr/>
        </p:nvGrpSpPr>
        <p:grpSpPr>
          <a:xfrm>
            <a:off x="5200731" y="2130496"/>
            <a:ext cx="1432345" cy="680257"/>
            <a:chOff x="0" y="0"/>
            <a:chExt cx="504345" cy="239526"/>
          </a:xfrm>
        </p:grpSpPr>
        <p:sp>
          <p:nvSpPr>
            <p:cNvPr id="636" name="Google Shape;636;p15"/>
            <p:cNvSpPr/>
            <p:nvPr/>
          </p:nvSpPr>
          <p:spPr>
            <a:xfrm>
              <a:off x="0" y="0"/>
              <a:ext cx="504345" cy="239526"/>
            </a:xfrm>
            <a:custGeom>
              <a:rect b="b" l="l" r="r" t="t"/>
              <a:pathLst>
                <a:path extrusionOk="0" h="239526" w="504345">
                  <a:moveTo>
                    <a:pt x="0" y="0"/>
                  </a:moveTo>
                  <a:lnTo>
                    <a:pt x="504345" y="0"/>
                  </a:lnTo>
                  <a:lnTo>
                    <a:pt x="504345" y="239526"/>
                  </a:lnTo>
                  <a:lnTo>
                    <a:pt x="0" y="239526"/>
                  </a:lnTo>
                  <a:close/>
                </a:path>
              </a:pathLst>
            </a:custGeom>
            <a:solidFill>
              <a:srgbClr val="A7CD4C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37" name="Google Shape;637;p15"/>
            <p:cNvSpPr txBox="1"/>
            <p:nvPr/>
          </p:nvSpPr>
          <p:spPr>
            <a:xfrm>
              <a:off x="0" y="9525"/>
              <a:ext cx="504345" cy="230001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12888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800">
                  <a:solidFill>
                    <a:srgbClr val="FFFFFF"/>
                  </a:solidFill>
                  <a:latin typeface="Montserrat"/>
                  <a:ea typeface="Montserrat"/>
                  <a:cs typeface="Montserrat"/>
                  <a:sym typeface="Montserrat"/>
                </a:rPr>
                <a:t>LAB. </a:t>
              </a:r>
              <a:endParaRPr/>
            </a:p>
          </p:txBody>
        </p:sp>
      </p:grpSp>
      <p:grpSp>
        <p:nvGrpSpPr>
          <p:cNvPr id="638" name="Google Shape;638;p15"/>
          <p:cNvGrpSpPr/>
          <p:nvPr/>
        </p:nvGrpSpPr>
        <p:grpSpPr>
          <a:xfrm>
            <a:off x="7356228" y="2157189"/>
            <a:ext cx="1432345" cy="680257"/>
            <a:chOff x="0" y="0"/>
            <a:chExt cx="504345" cy="239526"/>
          </a:xfrm>
        </p:grpSpPr>
        <p:sp>
          <p:nvSpPr>
            <p:cNvPr id="639" name="Google Shape;639;p15"/>
            <p:cNvSpPr/>
            <p:nvPr/>
          </p:nvSpPr>
          <p:spPr>
            <a:xfrm>
              <a:off x="0" y="0"/>
              <a:ext cx="504345" cy="239526"/>
            </a:xfrm>
            <a:custGeom>
              <a:rect b="b" l="l" r="r" t="t"/>
              <a:pathLst>
                <a:path extrusionOk="0" h="239526" w="504345">
                  <a:moveTo>
                    <a:pt x="0" y="0"/>
                  </a:moveTo>
                  <a:lnTo>
                    <a:pt x="504345" y="0"/>
                  </a:lnTo>
                  <a:lnTo>
                    <a:pt x="504345" y="239526"/>
                  </a:lnTo>
                  <a:lnTo>
                    <a:pt x="0" y="239526"/>
                  </a:lnTo>
                  <a:close/>
                </a:path>
              </a:pathLst>
            </a:custGeom>
            <a:solidFill>
              <a:srgbClr val="A7CD4C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40" name="Google Shape;640;p15"/>
            <p:cNvSpPr txBox="1"/>
            <p:nvPr/>
          </p:nvSpPr>
          <p:spPr>
            <a:xfrm>
              <a:off x="0" y="9525"/>
              <a:ext cx="504345" cy="230001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12888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800">
                  <a:solidFill>
                    <a:srgbClr val="FFFFFF"/>
                  </a:solidFill>
                  <a:latin typeface="Montserrat"/>
                  <a:ea typeface="Montserrat"/>
                  <a:cs typeface="Montserrat"/>
                  <a:sym typeface="Montserrat"/>
                </a:rPr>
                <a:t>BİREYSEL ÇALIŞMA</a:t>
              </a:r>
              <a:endParaRPr sz="180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</p:grpSp>
      <p:grpSp>
        <p:nvGrpSpPr>
          <p:cNvPr id="641" name="Google Shape;641;p15"/>
          <p:cNvGrpSpPr/>
          <p:nvPr/>
        </p:nvGrpSpPr>
        <p:grpSpPr>
          <a:xfrm>
            <a:off x="8923940" y="2157189"/>
            <a:ext cx="1432345" cy="680257"/>
            <a:chOff x="0" y="0"/>
            <a:chExt cx="504345" cy="239526"/>
          </a:xfrm>
        </p:grpSpPr>
        <p:sp>
          <p:nvSpPr>
            <p:cNvPr id="642" name="Google Shape;642;p15"/>
            <p:cNvSpPr/>
            <p:nvPr/>
          </p:nvSpPr>
          <p:spPr>
            <a:xfrm>
              <a:off x="0" y="0"/>
              <a:ext cx="504345" cy="239526"/>
            </a:xfrm>
            <a:custGeom>
              <a:rect b="b" l="l" r="r" t="t"/>
              <a:pathLst>
                <a:path extrusionOk="0" h="239526" w="504345">
                  <a:moveTo>
                    <a:pt x="0" y="0"/>
                  </a:moveTo>
                  <a:lnTo>
                    <a:pt x="504345" y="0"/>
                  </a:lnTo>
                  <a:lnTo>
                    <a:pt x="504345" y="239526"/>
                  </a:lnTo>
                  <a:lnTo>
                    <a:pt x="0" y="239526"/>
                  </a:lnTo>
                  <a:close/>
                </a:path>
              </a:pathLst>
            </a:custGeom>
            <a:solidFill>
              <a:srgbClr val="A7CD4C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43" name="Google Shape;643;p15"/>
            <p:cNvSpPr txBox="1"/>
            <p:nvPr/>
          </p:nvSpPr>
          <p:spPr>
            <a:xfrm>
              <a:off x="0" y="9525"/>
              <a:ext cx="504345" cy="230001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12888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800">
                  <a:solidFill>
                    <a:srgbClr val="FFFFFF"/>
                  </a:solidFill>
                  <a:latin typeface="Montserrat"/>
                  <a:ea typeface="Montserrat"/>
                  <a:cs typeface="Montserrat"/>
                  <a:sym typeface="Montserrat"/>
                </a:rPr>
                <a:t>AKTS</a:t>
              </a:r>
              <a:endParaRPr sz="180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</p:grpSp>
      <p:grpSp>
        <p:nvGrpSpPr>
          <p:cNvPr id="644" name="Google Shape;644;p15"/>
          <p:cNvGrpSpPr/>
          <p:nvPr/>
        </p:nvGrpSpPr>
        <p:grpSpPr>
          <a:xfrm>
            <a:off x="2050066" y="2837446"/>
            <a:ext cx="1432345" cy="425680"/>
            <a:chOff x="0" y="0"/>
            <a:chExt cx="504345" cy="149887"/>
          </a:xfrm>
        </p:grpSpPr>
        <p:sp>
          <p:nvSpPr>
            <p:cNvPr id="645" name="Google Shape;645;p15"/>
            <p:cNvSpPr/>
            <p:nvPr/>
          </p:nvSpPr>
          <p:spPr>
            <a:xfrm>
              <a:off x="0" y="0"/>
              <a:ext cx="504345" cy="149887"/>
            </a:xfrm>
            <a:custGeom>
              <a:rect b="b" l="l" r="r" t="t"/>
              <a:pathLst>
                <a:path extrusionOk="0" h="149887" w="504345">
                  <a:moveTo>
                    <a:pt x="0" y="0"/>
                  </a:moveTo>
                  <a:lnTo>
                    <a:pt x="504345" y="0"/>
                  </a:lnTo>
                  <a:lnTo>
                    <a:pt x="504345" y="149887"/>
                  </a:lnTo>
                  <a:lnTo>
                    <a:pt x="0" y="149887"/>
                  </a:lnTo>
                  <a:close/>
                </a:path>
              </a:pathLst>
            </a:custGeom>
            <a:solidFill>
              <a:srgbClr val="FFFFFF">
                <a:alpha val="9803"/>
              </a:srgbClr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46" name="Google Shape;646;p15"/>
            <p:cNvSpPr txBox="1"/>
            <p:nvPr/>
          </p:nvSpPr>
          <p:spPr>
            <a:xfrm>
              <a:off x="0" y="9525"/>
              <a:ext cx="504345" cy="140362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12888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800">
                  <a:solidFill>
                    <a:srgbClr val="1C2529"/>
                  </a:solidFill>
                  <a:latin typeface="Montserrat"/>
                  <a:ea typeface="Montserrat"/>
                  <a:cs typeface="Montserrat"/>
                  <a:sym typeface="Montserrat"/>
                </a:rPr>
                <a:t>30 HS</a:t>
              </a:r>
              <a:endParaRPr sz="1800">
                <a:solidFill>
                  <a:srgbClr val="1C2529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</p:grpSp>
      <p:grpSp>
        <p:nvGrpSpPr>
          <p:cNvPr id="647" name="Google Shape;647;p15"/>
          <p:cNvGrpSpPr/>
          <p:nvPr/>
        </p:nvGrpSpPr>
        <p:grpSpPr>
          <a:xfrm>
            <a:off x="3617779" y="2837446"/>
            <a:ext cx="1432345" cy="425680"/>
            <a:chOff x="0" y="0"/>
            <a:chExt cx="504345" cy="149887"/>
          </a:xfrm>
        </p:grpSpPr>
        <p:sp>
          <p:nvSpPr>
            <p:cNvPr id="648" name="Google Shape;648;p15"/>
            <p:cNvSpPr/>
            <p:nvPr/>
          </p:nvSpPr>
          <p:spPr>
            <a:xfrm>
              <a:off x="0" y="0"/>
              <a:ext cx="504345" cy="149887"/>
            </a:xfrm>
            <a:custGeom>
              <a:rect b="b" l="l" r="r" t="t"/>
              <a:pathLst>
                <a:path extrusionOk="0" h="149887" w="504345">
                  <a:moveTo>
                    <a:pt x="0" y="0"/>
                  </a:moveTo>
                  <a:lnTo>
                    <a:pt x="504345" y="0"/>
                  </a:lnTo>
                  <a:lnTo>
                    <a:pt x="504345" y="149887"/>
                  </a:lnTo>
                  <a:lnTo>
                    <a:pt x="0" y="149887"/>
                  </a:lnTo>
                  <a:close/>
                </a:path>
              </a:pathLst>
            </a:custGeom>
            <a:solidFill>
              <a:srgbClr val="FFFFFF">
                <a:alpha val="19607"/>
              </a:srgbClr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49" name="Google Shape;649;p15"/>
            <p:cNvSpPr txBox="1"/>
            <p:nvPr/>
          </p:nvSpPr>
          <p:spPr>
            <a:xfrm>
              <a:off x="0" y="9525"/>
              <a:ext cx="504345" cy="140362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12888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800">
                  <a:solidFill>
                    <a:srgbClr val="1C2529"/>
                  </a:solidFill>
                  <a:latin typeface="Montserrat"/>
                  <a:ea typeface="Montserrat"/>
                  <a:cs typeface="Montserrat"/>
                  <a:sym typeface="Montserrat"/>
                </a:rPr>
                <a:t>15 S</a:t>
              </a:r>
              <a:endParaRPr sz="1800">
                <a:solidFill>
                  <a:srgbClr val="1C2529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</p:grpSp>
      <p:grpSp>
        <p:nvGrpSpPr>
          <p:cNvPr id="650" name="Google Shape;650;p15"/>
          <p:cNvGrpSpPr/>
          <p:nvPr/>
        </p:nvGrpSpPr>
        <p:grpSpPr>
          <a:xfrm>
            <a:off x="5185491" y="2837446"/>
            <a:ext cx="716173" cy="425680"/>
            <a:chOff x="0" y="0"/>
            <a:chExt cx="252173" cy="149887"/>
          </a:xfrm>
        </p:grpSpPr>
        <p:sp>
          <p:nvSpPr>
            <p:cNvPr id="651" name="Google Shape;651;p15"/>
            <p:cNvSpPr/>
            <p:nvPr/>
          </p:nvSpPr>
          <p:spPr>
            <a:xfrm>
              <a:off x="0" y="0"/>
              <a:ext cx="252173" cy="149887"/>
            </a:xfrm>
            <a:custGeom>
              <a:rect b="b" l="l" r="r" t="t"/>
              <a:pathLst>
                <a:path extrusionOk="0" h="149887" w="252173">
                  <a:moveTo>
                    <a:pt x="0" y="0"/>
                  </a:moveTo>
                  <a:lnTo>
                    <a:pt x="252173" y="0"/>
                  </a:lnTo>
                  <a:lnTo>
                    <a:pt x="252173" y="149887"/>
                  </a:lnTo>
                  <a:lnTo>
                    <a:pt x="0" y="149887"/>
                  </a:lnTo>
                  <a:close/>
                </a:path>
              </a:pathLst>
            </a:custGeom>
            <a:solidFill>
              <a:srgbClr val="FFFFFF">
                <a:alpha val="9803"/>
              </a:srgbClr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52" name="Google Shape;652;p15"/>
            <p:cNvSpPr txBox="1"/>
            <p:nvPr/>
          </p:nvSpPr>
          <p:spPr>
            <a:xfrm>
              <a:off x="0" y="9525"/>
              <a:ext cx="252173" cy="140362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r">
                <a:lnSpc>
                  <a:spcPct val="112888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800">
                  <a:solidFill>
                    <a:srgbClr val="1C2529"/>
                  </a:solidFill>
                  <a:latin typeface="Montserrat"/>
                  <a:ea typeface="Montserrat"/>
                  <a:cs typeface="Montserrat"/>
                  <a:sym typeface="Montserrat"/>
                </a:rPr>
                <a:t>15 S </a:t>
              </a:r>
              <a:endParaRPr sz="1800">
                <a:solidFill>
                  <a:srgbClr val="1C2529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</p:grpSp>
      <p:grpSp>
        <p:nvGrpSpPr>
          <p:cNvPr id="653" name="Google Shape;653;p15"/>
          <p:cNvGrpSpPr/>
          <p:nvPr/>
        </p:nvGrpSpPr>
        <p:grpSpPr>
          <a:xfrm>
            <a:off x="7356228" y="2837446"/>
            <a:ext cx="1432345" cy="425680"/>
            <a:chOff x="0" y="0"/>
            <a:chExt cx="504345" cy="149887"/>
          </a:xfrm>
        </p:grpSpPr>
        <p:sp>
          <p:nvSpPr>
            <p:cNvPr id="654" name="Google Shape;654;p15"/>
            <p:cNvSpPr/>
            <p:nvPr/>
          </p:nvSpPr>
          <p:spPr>
            <a:xfrm>
              <a:off x="0" y="0"/>
              <a:ext cx="504345" cy="149887"/>
            </a:xfrm>
            <a:custGeom>
              <a:rect b="b" l="l" r="r" t="t"/>
              <a:pathLst>
                <a:path extrusionOk="0" h="149887" w="504345">
                  <a:moveTo>
                    <a:pt x="0" y="0"/>
                  </a:moveTo>
                  <a:lnTo>
                    <a:pt x="504345" y="0"/>
                  </a:lnTo>
                  <a:lnTo>
                    <a:pt x="504345" y="149887"/>
                  </a:lnTo>
                  <a:lnTo>
                    <a:pt x="0" y="149887"/>
                  </a:lnTo>
                  <a:close/>
                </a:path>
              </a:pathLst>
            </a:custGeom>
            <a:solidFill>
              <a:srgbClr val="FFFFFF">
                <a:alpha val="31764"/>
              </a:srgbClr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55" name="Google Shape;655;p15"/>
            <p:cNvSpPr txBox="1"/>
            <p:nvPr/>
          </p:nvSpPr>
          <p:spPr>
            <a:xfrm>
              <a:off x="0" y="9525"/>
              <a:ext cx="504345" cy="140362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12888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800">
                  <a:solidFill>
                    <a:srgbClr val="1C2529"/>
                  </a:solidFill>
                  <a:latin typeface="Montserrat"/>
                  <a:ea typeface="Montserrat"/>
                  <a:cs typeface="Montserrat"/>
                  <a:sym typeface="Montserrat"/>
                </a:rPr>
                <a:t>75 S</a:t>
              </a:r>
              <a:endParaRPr sz="1800">
                <a:solidFill>
                  <a:srgbClr val="1C2529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</p:grpSp>
      <p:grpSp>
        <p:nvGrpSpPr>
          <p:cNvPr id="656" name="Google Shape;656;p15"/>
          <p:cNvGrpSpPr/>
          <p:nvPr/>
        </p:nvGrpSpPr>
        <p:grpSpPr>
          <a:xfrm>
            <a:off x="8923940" y="2837446"/>
            <a:ext cx="1432345" cy="425680"/>
            <a:chOff x="0" y="0"/>
            <a:chExt cx="504345" cy="149887"/>
          </a:xfrm>
        </p:grpSpPr>
        <p:sp>
          <p:nvSpPr>
            <p:cNvPr id="657" name="Google Shape;657;p15"/>
            <p:cNvSpPr/>
            <p:nvPr/>
          </p:nvSpPr>
          <p:spPr>
            <a:xfrm>
              <a:off x="0" y="0"/>
              <a:ext cx="504345" cy="149887"/>
            </a:xfrm>
            <a:custGeom>
              <a:rect b="b" l="l" r="r" t="t"/>
              <a:pathLst>
                <a:path extrusionOk="0" h="149887" w="504345">
                  <a:moveTo>
                    <a:pt x="0" y="0"/>
                  </a:moveTo>
                  <a:lnTo>
                    <a:pt x="504345" y="0"/>
                  </a:lnTo>
                  <a:lnTo>
                    <a:pt x="504345" y="149887"/>
                  </a:lnTo>
                  <a:lnTo>
                    <a:pt x="0" y="149887"/>
                  </a:lnTo>
                  <a:close/>
                </a:path>
              </a:pathLst>
            </a:custGeom>
            <a:solidFill>
              <a:srgbClr val="FFFFFF">
                <a:alpha val="31764"/>
              </a:srgbClr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58" name="Google Shape;658;p15"/>
            <p:cNvSpPr txBox="1"/>
            <p:nvPr/>
          </p:nvSpPr>
          <p:spPr>
            <a:xfrm>
              <a:off x="0" y="9525"/>
              <a:ext cx="504345" cy="140362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12888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800">
                  <a:solidFill>
                    <a:srgbClr val="1C2529"/>
                  </a:solidFill>
                  <a:latin typeface="Montserrat"/>
                  <a:ea typeface="Montserrat"/>
                  <a:cs typeface="Montserrat"/>
                  <a:sym typeface="Montserrat"/>
                </a:rPr>
                <a:t>5</a:t>
              </a:r>
              <a:endParaRPr/>
            </a:p>
          </p:txBody>
        </p:sp>
      </p:grpSp>
      <p:grpSp>
        <p:nvGrpSpPr>
          <p:cNvPr id="659" name="Google Shape;659;p15"/>
          <p:cNvGrpSpPr/>
          <p:nvPr/>
        </p:nvGrpSpPr>
        <p:grpSpPr>
          <a:xfrm>
            <a:off x="5901663" y="2837446"/>
            <a:ext cx="716173" cy="425680"/>
            <a:chOff x="0" y="0"/>
            <a:chExt cx="252173" cy="149887"/>
          </a:xfrm>
        </p:grpSpPr>
        <p:sp>
          <p:nvSpPr>
            <p:cNvPr id="660" name="Google Shape;660;p15"/>
            <p:cNvSpPr/>
            <p:nvPr/>
          </p:nvSpPr>
          <p:spPr>
            <a:xfrm>
              <a:off x="0" y="0"/>
              <a:ext cx="252173" cy="149887"/>
            </a:xfrm>
            <a:custGeom>
              <a:rect b="b" l="l" r="r" t="t"/>
              <a:pathLst>
                <a:path extrusionOk="0" h="149887" w="252173">
                  <a:moveTo>
                    <a:pt x="0" y="0"/>
                  </a:moveTo>
                  <a:lnTo>
                    <a:pt x="252173" y="0"/>
                  </a:lnTo>
                  <a:lnTo>
                    <a:pt x="252173" y="149887"/>
                  </a:lnTo>
                  <a:lnTo>
                    <a:pt x="0" y="149887"/>
                  </a:lnTo>
                  <a:close/>
                </a:path>
              </a:pathLst>
            </a:custGeom>
            <a:solidFill>
              <a:srgbClr val="FFFFFF">
                <a:alpha val="19607"/>
              </a:srgbClr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61" name="Google Shape;661;p15"/>
            <p:cNvSpPr txBox="1"/>
            <p:nvPr/>
          </p:nvSpPr>
          <p:spPr>
            <a:xfrm>
              <a:off x="0" y="9525"/>
              <a:ext cx="252173" cy="140362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12888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800">
                  <a:solidFill>
                    <a:srgbClr val="1C2529"/>
                  </a:solidFill>
                  <a:latin typeface="Montserrat"/>
                  <a:ea typeface="Montserrat"/>
                  <a:cs typeface="Montserrat"/>
                  <a:sym typeface="Montserrat"/>
                </a:rPr>
                <a:t>15 S </a:t>
              </a:r>
              <a:endParaRPr sz="1800">
                <a:solidFill>
                  <a:srgbClr val="1C2529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</p:grpSp>
      <p:sp>
        <p:nvSpPr>
          <p:cNvPr id="662" name="Google Shape;662;p15"/>
          <p:cNvSpPr txBox="1"/>
          <p:nvPr/>
        </p:nvSpPr>
        <p:spPr>
          <a:xfrm>
            <a:off x="2050066" y="1029695"/>
            <a:ext cx="11475528" cy="435119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36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rgbClr val="A7CD4C"/>
                </a:solidFill>
                <a:latin typeface="Montserrat"/>
                <a:ea typeface="Montserrat"/>
                <a:cs typeface="Montserrat"/>
                <a:sym typeface="Montserrat"/>
              </a:rPr>
              <a:t>Fen Eğitiminde Sürdürülebilir Teknolojiler</a:t>
            </a:r>
            <a:endParaRPr sz="2800">
              <a:solidFill>
                <a:srgbClr val="A7CD4C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663" name="Google Shape;663;p15"/>
          <p:cNvSpPr txBox="1"/>
          <p:nvPr/>
        </p:nvSpPr>
        <p:spPr>
          <a:xfrm>
            <a:off x="467760" y="9305925"/>
            <a:ext cx="1121880" cy="86677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6000">
                <a:solidFill>
                  <a:srgbClr val="FEFEFE"/>
                </a:solidFill>
                <a:latin typeface="Montserrat"/>
                <a:ea typeface="Montserrat"/>
                <a:cs typeface="Montserrat"/>
                <a:sym typeface="Montserrat"/>
              </a:rPr>
              <a:t>14</a:t>
            </a:r>
            <a:endParaRPr b="1" sz="6000">
              <a:solidFill>
                <a:srgbClr val="FEFEFE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664" name="Google Shape;664;p15"/>
          <p:cNvSpPr txBox="1"/>
          <p:nvPr/>
        </p:nvSpPr>
        <p:spPr>
          <a:xfrm>
            <a:off x="2053499" y="3787001"/>
            <a:ext cx="12948358" cy="538609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000">
                <a:solidFill>
                  <a:srgbClr val="5EAAAE"/>
                </a:solidFill>
                <a:latin typeface="Montserrat"/>
                <a:ea typeface="Montserrat"/>
                <a:cs typeface="Montserrat"/>
                <a:sym typeface="Montserrat"/>
              </a:rPr>
              <a:t>PLANLAMA </a:t>
            </a:r>
            <a:r>
              <a:rPr lang="en-US" sz="3000">
                <a:solidFill>
                  <a:srgbClr val="456062"/>
                </a:solidFill>
                <a:latin typeface="Montserrat"/>
                <a:ea typeface="Montserrat"/>
                <a:cs typeface="Montserrat"/>
                <a:sym typeface="Montserrat"/>
              </a:rPr>
              <a:t>- 1 DERS SAATİ</a:t>
            </a:r>
            <a:endParaRPr sz="3000">
              <a:solidFill>
                <a:srgbClr val="456062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665" name="Google Shape;665;p15"/>
          <p:cNvSpPr txBox="1"/>
          <p:nvPr/>
        </p:nvSpPr>
        <p:spPr>
          <a:xfrm>
            <a:off x="2050066" y="4655327"/>
            <a:ext cx="14910080" cy="175823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-259966" lvl="1" marL="519933" marR="0" rtl="0" algn="l">
              <a:lnSpc>
                <a:spcPct val="143978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8"/>
              <a:buFont typeface="Arial"/>
              <a:buChar char="•"/>
            </a:pPr>
            <a:r>
              <a:rPr b="0" i="0" lang="en-US" sz="2408" u="none" cap="none" strike="noStrike">
                <a:solidFill>
                  <a:srgbClr val="FFFFFF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İlgili araştırma sorularını ve/veya hipotezlerini tanımlayın.</a:t>
            </a:r>
            <a:endParaRPr/>
          </a:p>
          <a:p>
            <a:pPr indent="-259966" lvl="1" marL="519933" marR="0" rtl="0" algn="l">
              <a:lnSpc>
                <a:spcPct val="143978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8"/>
              <a:buFont typeface="Arial"/>
              <a:buChar char="•"/>
            </a:pPr>
            <a:r>
              <a:rPr b="0" i="0" lang="en-US" sz="2408" u="none" cap="none" strike="noStrike">
                <a:solidFill>
                  <a:srgbClr val="FFFFFF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Tamamlanacak tüm görevleri listeleyin.</a:t>
            </a:r>
            <a:endParaRPr/>
          </a:p>
          <a:p>
            <a:pPr indent="-259966" lvl="1" marL="519933" marR="0" rtl="0" algn="l">
              <a:lnSpc>
                <a:spcPct val="143978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8"/>
              <a:buFont typeface="Arial"/>
              <a:buChar char="•"/>
            </a:pPr>
            <a:r>
              <a:rPr b="0" i="0" lang="en-US" sz="2408" u="none" cap="none" strike="noStrike">
                <a:solidFill>
                  <a:srgbClr val="FFFFFF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Görevlerin tamamlanması için zaman çizelgesini belirleyin ve görevleri proje ekibinin üyelerine dağıtın.</a:t>
            </a:r>
            <a:endParaRPr b="0" i="0" sz="2408" u="none" cap="none" strike="noStrike">
              <a:solidFill>
                <a:srgbClr val="FFFFFF"/>
              </a:solidFill>
              <a:latin typeface="Montserrat Light"/>
              <a:ea typeface="Montserrat Light"/>
              <a:cs typeface="Montserrat Light"/>
              <a:sym typeface="Montserrat Light"/>
            </a:endParaRPr>
          </a:p>
        </p:txBody>
      </p:sp>
      <p:sp>
        <p:nvSpPr>
          <p:cNvPr id="666" name="Google Shape;666;p15"/>
          <p:cNvSpPr/>
          <p:nvPr/>
        </p:nvSpPr>
        <p:spPr>
          <a:xfrm>
            <a:off x="467760" y="3853676"/>
            <a:ext cx="1177844" cy="642460"/>
          </a:xfrm>
          <a:custGeom>
            <a:rect b="b" l="l" r="r" t="t"/>
            <a:pathLst>
              <a:path extrusionOk="0" h="642460" w="1177844">
                <a:moveTo>
                  <a:pt x="0" y="0"/>
                </a:moveTo>
                <a:lnTo>
                  <a:pt x="1177844" y="0"/>
                </a:lnTo>
                <a:lnTo>
                  <a:pt x="1177844" y="642460"/>
                </a:lnTo>
                <a:lnTo>
                  <a:pt x="0" y="642460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10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1C2529"/>
        </a:solidFill>
      </p:bgPr>
    </p:bg>
    <p:spTree>
      <p:nvGrpSpPr>
        <p:cNvPr id="670" name="Shape 6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1" name="Google Shape;671;p16"/>
          <p:cNvSpPr txBox="1"/>
          <p:nvPr/>
        </p:nvSpPr>
        <p:spPr>
          <a:xfrm>
            <a:off x="2687012" y="9484986"/>
            <a:ext cx="14276567" cy="37274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3995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200">
                <a:solidFill>
                  <a:srgbClr val="1C2529"/>
                </a:solidFill>
                <a:latin typeface="Montserrat"/>
                <a:ea typeface="Montserrat"/>
                <a:cs typeface="Montserrat"/>
                <a:sym typeface="Montserrat"/>
              </a:rPr>
              <a:t>Presented by Rachelle Beaudry</a:t>
            </a:r>
            <a:endParaRPr/>
          </a:p>
        </p:txBody>
      </p:sp>
      <p:sp>
        <p:nvSpPr>
          <p:cNvPr id="672" name="Google Shape;672;p16"/>
          <p:cNvSpPr/>
          <p:nvPr/>
        </p:nvSpPr>
        <p:spPr>
          <a:xfrm>
            <a:off x="-399966" y="9093816"/>
            <a:ext cx="19087931" cy="1483726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73" name="Google Shape;673;p16"/>
          <p:cNvSpPr/>
          <p:nvPr/>
        </p:nvSpPr>
        <p:spPr>
          <a:xfrm>
            <a:off x="-193695" y="9093816"/>
            <a:ext cx="2243761" cy="1370737"/>
          </a:xfrm>
          <a:prstGeom prst="rect">
            <a:avLst/>
          </a:prstGeom>
          <a:solidFill>
            <a:srgbClr val="AACF46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74" name="Google Shape;674;p16"/>
          <p:cNvSpPr/>
          <p:nvPr/>
        </p:nvSpPr>
        <p:spPr>
          <a:xfrm>
            <a:off x="2205644" y="9258300"/>
            <a:ext cx="2960619" cy="898986"/>
          </a:xfrm>
          <a:custGeom>
            <a:rect b="b" l="l" r="r" t="t"/>
            <a:pathLst>
              <a:path extrusionOk="0" h="898986" w="2960619">
                <a:moveTo>
                  <a:pt x="0" y="0"/>
                </a:moveTo>
                <a:lnTo>
                  <a:pt x="2960620" y="0"/>
                </a:lnTo>
                <a:lnTo>
                  <a:pt x="2960620" y="898986"/>
                </a:lnTo>
                <a:lnTo>
                  <a:pt x="0" y="898986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75" name="Google Shape;675;p16"/>
          <p:cNvSpPr/>
          <p:nvPr/>
        </p:nvSpPr>
        <p:spPr>
          <a:xfrm>
            <a:off x="5166264" y="9394976"/>
            <a:ext cx="2869575" cy="625634"/>
          </a:xfrm>
          <a:custGeom>
            <a:rect b="b" l="l" r="r" t="t"/>
            <a:pathLst>
              <a:path extrusionOk="0" h="625634" w="2869575">
                <a:moveTo>
                  <a:pt x="0" y="0"/>
                </a:moveTo>
                <a:lnTo>
                  <a:pt x="2869574" y="0"/>
                </a:lnTo>
                <a:lnTo>
                  <a:pt x="2869574" y="625634"/>
                </a:lnTo>
                <a:lnTo>
                  <a:pt x="0" y="625634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676" name="Google Shape;676;p16"/>
          <p:cNvGrpSpPr/>
          <p:nvPr/>
        </p:nvGrpSpPr>
        <p:grpSpPr>
          <a:xfrm>
            <a:off x="-1584019" y="533485"/>
            <a:ext cx="15338807" cy="1028531"/>
            <a:chOff x="0" y="0"/>
            <a:chExt cx="4039851" cy="270889"/>
          </a:xfrm>
        </p:grpSpPr>
        <p:sp>
          <p:nvSpPr>
            <p:cNvPr id="677" name="Google Shape;677;p16"/>
            <p:cNvSpPr/>
            <p:nvPr/>
          </p:nvSpPr>
          <p:spPr>
            <a:xfrm>
              <a:off x="0" y="0"/>
              <a:ext cx="4039851" cy="270889"/>
            </a:xfrm>
            <a:custGeom>
              <a:rect b="b" l="l" r="r" t="t"/>
              <a:pathLst>
                <a:path extrusionOk="0" h="270889" w="4039851">
                  <a:moveTo>
                    <a:pt x="25741" y="0"/>
                  </a:moveTo>
                  <a:lnTo>
                    <a:pt x="4014110" y="0"/>
                  </a:lnTo>
                  <a:cubicBezTo>
                    <a:pt x="4020937" y="0"/>
                    <a:pt x="4027484" y="2712"/>
                    <a:pt x="4032311" y="7539"/>
                  </a:cubicBezTo>
                  <a:cubicBezTo>
                    <a:pt x="4037139" y="12367"/>
                    <a:pt x="4039851" y="18914"/>
                    <a:pt x="4039851" y="25741"/>
                  </a:cubicBezTo>
                  <a:lnTo>
                    <a:pt x="4039851" y="245148"/>
                  </a:lnTo>
                  <a:cubicBezTo>
                    <a:pt x="4039851" y="251975"/>
                    <a:pt x="4037139" y="258522"/>
                    <a:pt x="4032311" y="263349"/>
                  </a:cubicBezTo>
                  <a:cubicBezTo>
                    <a:pt x="4027484" y="268177"/>
                    <a:pt x="4020937" y="270889"/>
                    <a:pt x="4014110" y="270889"/>
                  </a:cubicBezTo>
                  <a:lnTo>
                    <a:pt x="25741" y="270889"/>
                  </a:lnTo>
                  <a:cubicBezTo>
                    <a:pt x="18914" y="270889"/>
                    <a:pt x="12367" y="268177"/>
                    <a:pt x="7539" y="263349"/>
                  </a:cubicBezTo>
                  <a:cubicBezTo>
                    <a:pt x="2712" y="258522"/>
                    <a:pt x="0" y="251975"/>
                    <a:pt x="0" y="245148"/>
                  </a:cubicBezTo>
                  <a:lnTo>
                    <a:pt x="0" y="25741"/>
                  </a:lnTo>
                  <a:cubicBezTo>
                    <a:pt x="0" y="18914"/>
                    <a:pt x="2712" y="12367"/>
                    <a:pt x="7539" y="7539"/>
                  </a:cubicBezTo>
                  <a:cubicBezTo>
                    <a:pt x="12367" y="2712"/>
                    <a:pt x="18914" y="0"/>
                    <a:pt x="25741" y="0"/>
                  </a:cubicBezTo>
                  <a:close/>
                </a:path>
              </a:pathLst>
            </a:custGeom>
            <a:solidFill>
              <a:srgbClr val="A7CD4C">
                <a:alpha val="19607"/>
              </a:srgbClr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78" name="Google Shape;678;p16"/>
            <p:cNvSpPr txBox="1"/>
            <p:nvPr/>
          </p:nvSpPr>
          <p:spPr>
            <a:xfrm>
              <a:off x="0" y="9525"/>
              <a:ext cx="4039851" cy="26136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25444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679" name="Google Shape;679;p16"/>
          <p:cNvSpPr txBox="1"/>
          <p:nvPr/>
        </p:nvSpPr>
        <p:spPr>
          <a:xfrm>
            <a:off x="2050066" y="640714"/>
            <a:ext cx="11475528" cy="39751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rgbClr val="E6DCCA"/>
                </a:solidFill>
                <a:latin typeface="Montserrat"/>
                <a:ea typeface="Montserrat"/>
                <a:cs typeface="Montserrat"/>
                <a:sym typeface="Montserrat"/>
              </a:rPr>
              <a:t>Öğretmen Adayları için Yeşil STEM Eğitim Programı </a:t>
            </a:r>
            <a:endParaRPr sz="2800">
              <a:solidFill>
                <a:srgbClr val="E6DCCA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680" name="Google Shape;680;p16"/>
          <p:cNvSpPr/>
          <p:nvPr/>
        </p:nvSpPr>
        <p:spPr>
          <a:xfrm>
            <a:off x="0" y="580864"/>
            <a:ext cx="2050066" cy="1741682"/>
          </a:xfrm>
          <a:custGeom>
            <a:rect b="b" l="l" r="r" t="t"/>
            <a:pathLst>
              <a:path extrusionOk="0" h="1741682" w="2050066">
                <a:moveTo>
                  <a:pt x="0" y="0"/>
                </a:moveTo>
                <a:lnTo>
                  <a:pt x="2050066" y="0"/>
                </a:lnTo>
                <a:lnTo>
                  <a:pt x="2050066" y="1741682"/>
                </a:lnTo>
                <a:lnTo>
                  <a:pt x="0" y="1741682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5">
              <a:alphaModFix/>
            </a:blip>
            <a:stretch>
              <a:fillRect b="0" l="0" r="-478" t="-6901"/>
            </a:stretch>
          </a:blip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681" name="Google Shape;681;p16"/>
          <p:cNvGrpSpPr/>
          <p:nvPr/>
        </p:nvGrpSpPr>
        <p:grpSpPr>
          <a:xfrm>
            <a:off x="2050066" y="2157189"/>
            <a:ext cx="1432345" cy="680257"/>
            <a:chOff x="0" y="0"/>
            <a:chExt cx="504345" cy="239526"/>
          </a:xfrm>
        </p:grpSpPr>
        <p:sp>
          <p:nvSpPr>
            <p:cNvPr id="682" name="Google Shape;682;p16"/>
            <p:cNvSpPr/>
            <p:nvPr/>
          </p:nvSpPr>
          <p:spPr>
            <a:xfrm>
              <a:off x="0" y="0"/>
              <a:ext cx="504345" cy="239526"/>
            </a:xfrm>
            <a:custGeom>
              <a:rect b="b" l="l" r="r" t="t"/>
              <a:pathLst>
                <a:path extrusionOk="0" h="239526" w="504345">
                  <a:moveTo>
                    <a:pt x="0" y="0"/>
                  </a:moveTo>
                  <a:lnTo>
                    <a:pt x="504345" y="0"/>
                  </a:lnTo>
                  <a:lnTo>
                    <a:pt x="504345" y="239526"/>
                  </a:lnTo>
                  <a:lnTo>
                    <a:pt x="0" y="239526"/>
                  </a:lnTo>
                  <a:close/>
                </a:path>
              </a:pathLst>
            </a:custGeom>
            <a:solidFill>
              <a:srgbClr val="A7CD4C">
                <a:alpha val="9803"/>
              </a:srgbClr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83" name="Google Shape;683;p16"/>
            <p:cNvSpPr txBox="1"/>
            <p:nvPr/>
          </p:nvSpPr>
          <p:spPr>
            <a:xfrm>
              <a:off x="0" y="9525"/>
              <a:ext cx="504345" cy="230001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12888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800">
                  <a:solidFill>
                    <a:srgbClr val="FFFFFF"/>
                  </a:solidFill>
                  <a:latin typeface="Montserrat"/>
                  <a:ea typeface="Montserrat"/>
                  <a:cs typeface="Montserrat"/>
                  <a:sym typeface="Montserrat"/>
                </a:rPr>
                <a:t>DERS</a:t>
              </a:r>
              <a:endParaRPr sz="180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</p:grpSp>
      <p:grpSp>
        <p:nvGrpSpPr>
          <p:cNvPr id="684" name="Google Shape;684;p16"/>
          <p:cNvGrpSpPr/>
          <p:nvPr/>
        </p:nvGrpSpPr>
        <p:grpSpPr>
          <a:xfrm>
            <a:off x="3617779" y="2157189"/>
            <a:ext cx="1432345" cy="680257"/>
            <a:chOff x="0" y="0"/>
            <a:chExt cx="504345" cy="239526"/>
          </a:xfrm>
        </p:grpSpPr>
        <p:sp>
          <p:nvSpPr>
            <p:cNvPr id="685" name="Google Shape;685;p16"/>
            <p:cNvSpPr/>
            <p:nvPr/>
          </p:nvSpPr>
          <p:spPr>
            <a:xfrm>
              <a:off x="0" y="0"/>
              <a:ext cx="504345" cy="239526"/>
            </a:xfrm>
            <a:custGeom>
              <a:rect b="b" l="l" r="r" t="t"/>
              <a:pathLst>
                <a:path extrusionOk="0" h="239526" w="504345">
                  <a:moveTo>
                    <a:pt x="0" y="0"/>
                  </a:moveTo>
                  <a:lnTo>
                    <a:pt x="504345" y="0"/>
                  </a:lnTo>
                  <a:lnTo>
                    <a:pt x="504345" y="239526"/>
                  </a:lnTo>
                  <a:lnTo>
                    <a:pt x="0" y="239526"/>
                  </a:lnTo>
                  <a:close/>
                </a:path>
              </a:pathLst>
            </a:custGeom>
            <a:solidFill>
              <a:srgbClr val="A7CD4C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86" name="Google Shape;686;p16"/>
            <p:cNvSpPr txBox="1"/>
            <p:nvPr/>
          </p:nvSpPr>
          <p:spPr>
            <a:xfrm>
              <a:off x="0" y="9525"/>
              <a:ext cx="504345" cy="230001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12888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800">
                  <a:solidFill>
                    <a:srgbClr val="FFFFFF"/>
                  </a:solidFill>
                  <a:latin typeface="Montserrat"/>
                  <a:ea typeface="Montserrat"/>
                  <a:cs typeface="Montserrat"/>
                  <a:sym typeface="Montserrat"/>
                </a:rPr>
                <a:t>SEMINER</a:t>
              </a:r>
              <a:endParaRPr sz="180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</p:grpSp>
      <p:grpSp>
        <p:nvGrpSpPr>
          <p:cNvPr id="687" name="Google Shape;687;p16"/>
          <p:cNvGrpSpPr/>
          <p:nvPr/>
        </p:nvGrpSpPr>
        <p:grpSpPr>
          <a:xfrm>
            <a:off x="5185491" y="2157189"/>
            <a:ext cx="1432345" cy="680257"/>
            <a:chOff x="0" y="0"/>
            <a:chExt cx="504345" cy="239526"/>
          </a:xfrm>
        </p:grpSpPr>
        <p:sp>
          <p:nvSpPr>
            <p:cNvPr id="688" name="Google Shape;688;p16"/>
            <p:cNvSpPr/>
            <p:nvPr/>
          </p:nvSpPr>
          <p:spPr>
            <a:xfrm>
              <a:off x="0" y="0"/>
              <a:ext cx="504345" cy="239526"/>
            </a:xfrm>
            <a:custGeom>
              <a:rect b="b" l="l" r="r" t="t"/>
              <a:pathLst>
                <a:path extrusionOk="0" h="239526" w="504345">
                  <a:moveTo>
                    <a:pt x="0" y="0"/>
                  </a:moveTo>
                  <a:lnTo>
                    <a:pt x="504345" y="0"/>
                  </a:lnTo>
                  <a:lnTo>
                    <a:pt x="504345" y="239526"/>
                  </a:lnTo>
                  <a:lnTo>
                    <a:pt x="0" y="239526"/>
                  </a:lnTo>
                  <a:close/>
                </a:path>
              </a:pathLst>
            </a:custGeom>
            <a:solidFill>
              <a:srgbClr val="A7CD4C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89" name="Google Shape;689;p16"/>
            <p:cNvSpPr txBox="1"/>
            <p:nvPr/>
          </p:nvSpPr>
          <p:spPr>
            <a:xfrm>
              <a:off x="0" y="9525"/>
              <a:ext cx="504345" cy="230001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12888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800">
                  <a:solidFill>
                    <a:srgbClr val="FFFFFF"/>
                  </a:solidFill>
                  <a:latin typeface="Montserrat"/>
                  <a:ea typeface="Montserrat"/>
                  <a:cs typeface="Montserrat"/>
                  <a:sym typeface="Montserrat"/>
                </a:rPr>
                <a:t>LAB. </a:t>
              </a:r>
              <a:endParaRPr/>
            </a:p>
          </p:txBody>
        </p:sp>
      </p:grpSp>
      <p:grpSp>
        <p:nvGrpSpPr>
          <p:cNvPr id="690" name="Google Shape;690;p16"/>
          <p:cNvGrpSpPr/>
          <p:nvPr/>
        </p:nvGrpSpPr>
        <p:grpSpPr>
          <a:xfrm>
            <a:off x="7356228" y="2157189"/>
            <a:ext cx="1432345" cy="680257"/>
            <a:chOff x="0" y="0"/>
            <a:chExt cx="504345" cy="239526"/>
          </a:xfrm>
        </p:grpSpPr>
        <p:sp>
          <p:nvSpPr>
            <p:cNvPr id="691" name="Google Shape;691;p16"/>
            <p:cNvSpPr/>
            <p:nvPr/>
          </p:nvSpPr>
          <p:spPr>
            <a:xfrm>
              <a:off x="0" y="0"/>
              <a:ext cx="504345" cy="239526"/>
            </a:xfrm>
            <a:custGeom>
              <a:rect b="b" l="l" r="r" t="t"/>
              <a:pathLst>
                <a:path extrusionOk="0" h="239526" w="504345">
                  <a:moveTo>
                    <a:pt x="0" y="0"/>
                  </a:moveTo>
                  <a:lnTo>
                    <a:pt x="504345" y="0"/>
                  </a:lnTo>
                  <a:lnTo>
                    <a:pt x="504345" y="239526"/>
                  </a:lnTo>
                  <a:lnTo>
                    <a:pt x="0" y="239526"/>
                  </a:lnTo>
                  <a:close/>
                </a:path>
              </a:pathLst>
            </a:custGeom>
            <a:solidFill>
              <a:srgbClr val="A7CD4C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92" name="Google Shape;692;p16"/>
            <p:cNvSpPr txBox="1"/>
            <p:nvPr/>
          </p:nvSpPr>
          <p:spPr>
            <a:xfrm>
              <a:off x="0" y="9525"/>
              <a:ext cx="504345" cy="230001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12888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800">
                  <a:solidFill>
                    <a:srgbClr val="FFFFFF"/>
                  </a:solidFill>
                  <a:latin typeface="Montserrat"/>
                  <a:ea typeface="Montserrat"/>
                  <a:cs typeface="Montserrat"/>
                  <a:sym typeface="Montserrat"/>
                </a:rPr>
                <a:t>BİREYSEL ÇALIŞMA</a:t>
              </a:r>
              <a:endParaRPr sz="180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</p:grpSp>
      <p:grpSp>
        <p:nvGrpSpPr>
          <p:cNvPr id="693" name="Google Shape;693;p16"/>
          <p:cNvGrpSpPr/>
          <p:nvPr/>
        </p:nvGrpSpPr>
        <p:grpSpPr>
          <a:xfrm>
            <a:off x="8923940" y="2157189"/>
            <a:ext cx="1432345" cy="680257"/>
            <a:chOff x="0" y="0"/>
            <a:chExt cx="504345" cy="239526"/>
          </a:xfrm>
        </p:grpSpPr>
        <p:sp>
          <p:nvSpPr>
            <p:cNvPr id="694" name="Google Shape;694;p16"/>
            <p:cNvSpPr/>
            <p:nvPr/>
          </p:nvSpPr>
          <p:spPr>
            <a:xfrm>
              <a:off x="0" y="0"/>
              <a:ext cx="504345" cy="239526"/>
            </a:xfrm>
            <a:custGeom>
              <a:rect b="b" l="l" r="r" t="t"/>
              <a:pathLst>
                <a:path extrusionOk="0" h="239526" w="504345">
                  <a:moveTo>
                    <a:pt x="0" y="0"/>
                  </a:moveTo>
                  <a:lnTo>
                    <a:pt x="504345" y="0"/>
                  </a:lnTo>
                  <a:lnTo>
                    <a:pt x="504345" y="239526"/>
                  </a:lnTo>
                  <a:lnTo>
                    <a:pt x="0" y="239526"/>
                  </a:lnTo>
                  <a:close/>
                </a:path>
              </a:pathLst>
            </a:custGeom>
            <a:solidFill>
              <a:srgbClr val="A7CD4C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95" name="Google Shape;695;p16"/>
            <p:cNvSpPr txBox="1"/>
            <p:nvPr/>
          </p:nvSpPr>
          <p:spPr>
            <a:xfrm>
              <a:off x="0" y="9525"/>
              <a:ext cx="504345" cy="230001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12888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800">
                  <a:solidFill>
                    <a:srgbClr val="FFFFFF"/>
                  </a:solidFill>
                  <a:latin typeface="Montserrat"/>
                  <a:ea typeface="Montserrat"/>
                  <a:cs typeface="Montserrat"/>
                  <a:sym typeface="Montserrat"/>
                </a:rPr>
                <a:t>AKTS</a:t>
              </a:r>
              <a:endParaRPr sz="180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</p:grpSp>
      <p:grpSp>
        <p:nvGrpSpPr>
          <p:cNvPr id="696" name="Google Shape;696;p16"/>
          <p:cNvGrpSpPr/>
          <p:nvPr/>
        </p:nvGrpSpPr>
        <p:grpSpPr>
          <a:xfrm>
            <a:off x="2050066" y="2837446"/>
            <a:ext cx="1432345" cy="425680"/>
            <a:chOff x="0" y="0"/>
            <a:chExt cx="504345" cy="149887"/>
          </a:xfrm>
        </p:grpSpPr>
        <p:sp>
          <p:nvSpPr>
            <p:cNvPr id="697" name="Google Shape;697;p16"/>
            <p:cNvSpPr/>
            <p:nvPr/>
          </p:nvSpPr>
          <p:spPr>
            <a:xfrm>
              <a:off x="0" y="0"/>
              <a:ext cx="504345" cy="149887"/>
            </a:xfrm>
            <a:custGeom>
              <a:rect b="b" l="l" r="r" t="t"/>
              <a:pathLst>
                <a:path extrusionOk="0" h="149887" w="504345">
                  <a:moveTo>
                    <a:pt x="0" y="0"/>
                  </a:moveTo>
                  <a:lnTo>
                    <a:pt x="504345" y="0"/>
                  </a:lnTo>
                  <a:lnTo>
                    <a:pt x="504345" y="149887"/>
                  </a:lnTo>
                  <a:lnTo>
                    <a:pt x="0" y="149887"/>
                  </a:lnTo>
                  <a:close/>
                </a:path>
              </a:pathLst>
            </a:custGeom>
            <a:solidFill>
              <a:srgbClr val="FFFFFF">
                <a:alpha val="9803"/>
              </a:srgbClr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98" name="Google Shape;698;p16"/>
            <p:cNvSpPr txBox="1"/>
            <p:nvPr/>
          </p:nvSpPr>
          <p:spPr>
            <a:xfrm>
              <a:off x="0" y="9525"/>
              <a:ext cx="504345" cy="140362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12888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800">
                  <a:solidFill>
                    <a:srgbClr val="1C2529"/>
                  </a:solidFill>
                  <a:latin typeface="Montserrat"/>
                  <a:ea typeface="Montserrat"/>
                  <a:cs typeface="Montserrat"/>
                  <a:sym typeface="Montserrat"/>
                </a:rPr>
                <a:t>30S</a:t>
              </a:r>
              <a:endParaRPr sz="1800">
                <a:solidFill>
                  <a:srgbClr val="1C2529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</p:grpSp>
      <p:grpSp>
        <p:nvGrpSpPr>
          <p:cNvPr id="699" name="Google Shape;699;p16"/>
          <p:cNvGrpSpPr/>
          <p:nvPr/>
        </p:nvGrpSpPr>
        <p:grpSpPr>
          <a:xfrm>
            <a:off x="3617779" y="2837446"/>
            <a:ext cx="1432345" cy="425680"/>
            <a:chOff x="0" y="0"/>
            <a:chExt cx="504345" cy="149887"/>
          </a:xfrm>
        </p:grpSpPr>
        <p:sp>
          <p:nvSpPr>
            <p:cNvPr id="700" name="Google Shape;700;p16"/>
            <p:cNvSpPr/>
            <p:nvPr/>
          </p:nvSpPr>
          <p:spPr>
            <a:xfrm>
              <a:off x="0" y="0"/>
              <a:ext cx="504345" cy="149887"/>
            </a:xfrm>
            <a:custGeom>
              <a:rect b="b" l="l" r="r" t="t"/>
              <a:pathLst>
                <a:path extrusionOk="0" h="149887" w="504345">
                  <a:moveTo>
                    <a:pt x="0" y="0"/>
                  </a:moveTo>
                  <a:lnTo>
                    <a:pt x="504345" y="0"/>
                  </a:lnTo>
                  <a:lnTo>
                    <a:pt x="504345" y="149887"/>
                  </a:lnTo>
                  <a:lnTo>
                    <a:pt x="0" y="149887"/>
                  </a:lnTo>
                  <a:close/>
                </a:path>
              </a:pathLst>
            </a:custGeom>
            <a:solidFill>
              <a:srgbClr val="FFFFFF">
                <a:alpha val="19607"/>
              </a:srgbClr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01" name="Google Shape;701;p16"/>
            <p:cNvSpPr txBox="1"/>
            <p:nvPr/>
          </p:nvSpPr>
          <p:spPr>
            <a:xfrm>
              <a:off x="0" y="9525"/>
              <a:ext cx="504345" cy="140362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12888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800">
                  <a:solidFill>
                    <a:srgbClr val="1C2529"/>
                  </a:solidFill>
                  <a:latin typeface="Montserrat"/>
                  <a:ea typeface="Montserrat"/>
                  <a:cs typeface="Montserrat"/>
                  <a:sym typeface="Montserrat"/>
                </a:rPr>
                <a:t>15 S</a:t>
              </a:r>
              <a:endParaRPr sz="1800">
                <a:solidFill>
                  <a:srgbClr val="1C2529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</p:grpSp>
      <p:grpSp>
        <p:nvGrpSpPr>
          <p:cNvPr id="702" name="Google Shape;702;p16"/>
          <p:cNvGrpSpPr/>
          <p:nvPr/>
        </p:nvGrpSpPr>
        <p:grpSpPr>
          <a:xfrm>
            <a:off x="5185491" y="2837446"/>
            <a:ext cx="716173" cy="425680"/>
            <a:chOff x="0" y="0"/>
            <a:chExt cx="252173" cy="149887"/>
          </a:xfrm>
        </p:grpSpPr>
        <p:sp>
          <p:nvSpPr>
            <p:cNvPr id="703" name="Google Shape;703;p16"/>
            <p:cNvSpPr/>
            <p:nvPr/>
          </p:nvSpPr>
          <p:spPr>
            <a:xfrm>
              <a:off x="0" y="0"/>
              <a:ext cx="252173" cy="149887"/>
            </a:xfrm>
            <a:custGeom>
              <a:rect b="b" l="l" r="r" t="t"/>
              <a:pathLst>
                <a:path extrusionOk="0" h="149887" w="252173">
                  <a:moveTo>
                    <a:pt x="0" y="0"/>
                  </a:moveTo>
                  <a:lnTo>
                    <a:pt x="252173" y="0"/>
                  </a:lnTo>
                  <a:lnTo>
                    <a:pt x="252173" y="149887"/>
                  </a:lnTo>
                  <a:lnTo>
                    <a:pt x="0" y="149887"/>
                  </a:lnTo>
                  <a:close/>
                </a:path>
              </a:pathLst>
            </a:custGeom>
            <a:solidFill>
              <a:srgbClr val="FFFFFF">
                <a:alpha val="9803"/>
              </a:srgbClr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04" name="Google Shape;704;p16"/>
            <p:cNvSpPr txBox="1"/>
            <p:nvPr/>
          </p:nvSpPr>
          <p:spPr>
            <a:xfrm>
              <a:off x="0" y="9525"/>
              <a:ext cx="252173" cy="140362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r">
                <a:lnSpc>
                  <a:spcPct val="112888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800">
                  <a:solidFill>
                    <a:srgbClr val="1C2529"/>
                  </a:solidFill>
                  <a:latin typeface="Montserrat"/>
                  <a:ea typeface="Montserrat"/>
                  <a:cs typeface="Montserrat"/>
                  <a:sym typeface="Montserrat"/>
                </a:rPr>
                <a:t>15 S </a:t>
              </a:r>
              <a:endParaRPr sz="1800">
                <a:solidFill>
                  <a:srgbClr val="1C2529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</p:grpSp>
      <p:grpSp>
        <p:nvGrpSpPr>
          <p:cNvPr id="705" name="Google Shape;705;p16"/>
          <p:cNvGrpSpPr/>
          <p:nvPr/>
        </p:nvGrpSpPr>
        <p:grpSpPr>
          <a:xfrm>
            <a:off x="7356228" y="2837446"/>
            <a:ext cx="1432345" cy="425680"/>
            <a:chOff x="0" y="0"/>
            <a:chExt cx="504345" cy="149887"/>
          </a:xfrm>
        </p:grpSpPr>
        <p:sp>
          <p:nvSpPr>
            <p:cNvPr id="706" name="Google Shape;706;p16"/>
            <p:cNvSpPr/>
            <p:nvPr/>
          </p:nvSpPr>
          <p:spPr>
            <a:xfrm>
              <a:off x="0" y="0"/>
              <a:ext cx="504345" cy="149887"/>
            </a:xfrm>
            <a:custGeom>
              <a:rect b="b" l="l" r="r" t="t"/>
              <a:pathLst>
                <a:path extrusionOk="0" h="149887" w="504345">
                  <a:moveTo>
                    <a:pt x="0" y="0"/>
                  </a:moveTo>
                  <a:lnTo>
                    <a:pt x="504345" y="0"/>
                  </a:lnTo>
                  <a:lnTo>
                    <a:pt x="504345" y="149887"/>
                  </a:lnTo>
                  <a:lnTo>
                    <a:pt x="0" y="149887"/>
                  </a:lnTo>
                  <a:close/>
                </a:path>
              </a:pathLst>
            </a:custGeom>
            <a:solidFill>
              <a:srgbClr val="FFFFFF">
                <a:alpha val="31764"/>
              </a:srgbClr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07" name="Google Shape;707;p16"/>
            <p:cNvSpPr txBox="1"/>
            <p:nvPr/>
          </p:nvSpPr>
          <p:spPr>
            <a:xfrm>
              <a:off x="0" y="9525"/>
              <a:ext cx="504345" cy="140362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12888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800">
                  <a:solidFill>
                    <a:srgbClr val="1C2529"/>
                  </a:solidFill>
                  <a:latin typeface="Montserrat"/>
                  <a:ea typeface="Montserrat"/>
                  <a:cs typeface="Montserrat"/>
                  <a:sym typeface="Montserrat"/>
                </a:rPr>
                <a:t>75 S</a:t>
              </a:r>
              <a:endParaRPr sz="1800">
                <a:solidFill>
                  <a:srgbClr val="1C2529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</p:grpSp>
      <p:grpSp>
        <p:nvGrpSpPr>
          <p:cNvPr id="708" name="Google Shape;708;p16"/>
          <p:cNvGrpSpPr/>
          <p:nvPr/>
        </p:nvGrpSpPr>
        <p:grpSpPr>
          <a:xfrm>
            <a:off x="8923940" y="2837446"/>
            <a:ext cx="1432345" cy="425680"/>
            <a:chOff x="0" y="0"/>
            <a:chExt cx="504345" cy="149887"/>
          </a:xfrm>
        </p:grpSpPr>
        <p:sp>
          <p:nvSpPr>
            <p:cNvPr id="709" name="Google Shape;709;p16"/>
            <p:cNvSpPr/>
            <p:nvPr/>
          </p:nvSpPr>
          <p:spPr>
            <a:xfrm>
              <a:off x="0" y="0"/>
              <a:ext cx="504345" cy="149887"/>
            </a:xfrm>
            <a:custGeom>
              <a:rect b="b" l="l" r="r" t="t"/>
              <a:pathLst>
                <a:path extrusionOk="0" h="149887" w="504345">
                  <a:moveTo>
                    <a:pt x="0" y="0"/>
                  </a:moveTo>
                  <a:lnTo>
                    <a:pt x="504345" y="0"/>
                  </a:lnTo>
                  <a:lnTo>
                    <a:pt x="504345" y="149887"/>
                  </a:lnTo>
                  <a:lnTo>
                    <a:pt x="0" y="149887"/>
                  </a:lnTo>
                  <a:close/>
                </a:path>
              </a:pathLst>
            </a:custGeom>
            <a:solidFill>
              <a:srgbClr val="FFFFFF">
                <a:alpha val="31764"/>
              </a:srgbClr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10" name="Google Shape;710;p16"/>
            <p:cNvSpPr txBox="1"/>
            <p:nvPr/>
          </p:nvSpPr>
          <p:spPr>
            <a:xfrm>
              <a:off x="0" y="9525"/>
              <a:ext cx="504345" cy="140362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12888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800">
                  <a:solidFill>
                    <a:srgbClr val="1C2529"/>
                  </a:solidFill>
                  <a:latin typeface="Montserrat"/>
                  <a:ea typeface="Montserrat"/>
                  <a:cs typeface="Montserrat"/>
                  <a:sym typeface="Montserrat"/>
                </a:rPr>
                <a:t>5</a:t>
              </a:r>
              <a:endParaRPr/>
            </a:p>
          </p:txBody>
        </p:sp>
      </p:grpSp>
      <p:grpSp>
        <p:nvGrpSpPr>
          <p:cNvPr id="711" name="Google Shape;711;p16"/>
          <p:cNvGrpSpPr/>
          <p:nvPr/>
        </p:nvGrpSpPr>
        <p:grpSpPr>
          <a:xfrm>
            <a:off x="5901663" y="2837446"/>
            <a:ext cx="716173" cy="425680"/>
            <a:chOff x="0" y="0"/>
            <a:chExt cx="252173" cy="149887"/>
          </a:xfrm>
        </p:grpSpPr>
        <p:sp>
          <p:nvSpPr>
            <p:cNvPr id="712" name="Google Shape;712;p16"/>
            <p:cNvSpPr/>
            <p:nvPr/>
          </p:nvSpPr>
          <p:spPr>
            <a:xfrm>
              <a:off x="0" y="0"/>
              <a:ext cx="252173" cy="149887"/>
            </a:xfrm>
            <a:custGeom>
              <a:rect b="b" l="l" r="r" t="t"/>
              <a:pathLst>
                <a:path extrusionOk="0" h="149887" w="252173">
                  <a:moveTo>
                    <a:pt x="0" y="0"/>
                  </a:moveTo>
                  <a:lnTo>
                    <a:pt x="252173" y="0"/>
                  </a:lnTo>
                  <a:lnTo>
                    <a:pt x="252173" y="149887"/>
                  </a:lnTo>
                  <a:lnTo>
                    <a:pt x="0" y="149887"/>
                  </a:lnTo>
                  <a:close/>
                </a:path>
              </a:pathLst>
            </a:custGeom>
            <a:solidFill>
              <a:srgbClr val="FFFFFF">
                <a:alpha val="19607"/>
              </a:srgbClr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13" name="Google Shape;713;p16"/>
            <p:cNvSpPr txBox="1"/>
            <p:nvPr/>
          </p:nvSpPr>
          <p:spPr>
            <a:xfrm>
              <a:off x="0" y="9525"/>
              <a:ext cx="252173" cy="140362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12888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800">
                  <a:solidFill>
                    <a:srgbClr val="1C2529"/>
                  </a:solidFill>
                  <a:latin typeface="Montserrat"/>
                  <a:ea typeface="Montserrat"/>
                  <a:cs typeface="Montserrat"/>
                  <a:sym typeface="Montserrat"/>
                </a:rPr>
                <a:t>15 S </a:t>
              </a:r>
              <a:endParaRPr sz="1800">
                <a:solidFill>
                  <a:srgbClr val="1C2529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</p:grpSp>
      <p:sp>
        <p:nvSpPr>
          <p:cNvPr id="714" name="Google Shape;714;p16"/>
          <p:cNvSpPr/>
          <p:nvPr/>
        </p:nvSpPr>
        <p:spPr>
          <a:xfrm rot="1170816">
            <a:off x="12072587" y="3837387"/>
            <a:ext cx="5572790" cy="5001579"/>
          </a:xfrm>
          <a:custGeom>
            <a:rect b="b" l="l" r="r" t="t"/>
            <a:pathLst>
              <a:path extrusionOk="0" h="5001579" w="5572790">
                <a:moveTo>
                  <a:pt x="0" y="0"/>
                </a:moveTo>
                <a:lnTo>
                  <a:pt x="5572790" y="0"/>
                </a:lnTo>
                <a:lnTo>
                  <a:pt x="5572790" y="5001579"/>
                </a:lnTo>
                <a:lnTo>
                  <a:pt x="0" y="5001579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6">
              <a:alphaModFix amt="19999"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15" name="Google Shape;715;p16"/>
          <p:cNvSpPr/>
          <p:nvPr/>
        </p:nvSpPr>
        <p:spPr>
          <a:xfrm>
            <a:off x="467760" y="3853676"/>
            <a:ext cx="1177844" cy="642460"/>
          </a:xfrm>
          <a:custGeom>
            <a:rect b="b" l="l" r="r" t="t"/>
            <a:pathLst>
              <a:path extrusionOk="0" h="642460" w="1177844">
                <a:moveTo>
                  <a:pt x="0" y="0"/>
                </a:moveTo>
                <a:lnTo>
                  <a:pt x="1177844" y="0"/>
                </a:lnTo>
                <a:lnTo>
                  <a:pt x="1177844" y="642460"/>
                </a:lnTo>
                <a:lnTo>
                  <a:pt x="0" y="642460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7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16" name="Google Shape;716;p16"/>
          <p:cNvSpPr txBox="1"/>
          <p:nvPr/>
        </p:nvSpPr>
        <p:spPr>
          <a:xfrm>
            <a:off x="2050066" y="1029695"/>
            <a:ext cx="11475528" cy="435119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36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rgbClr val="A7CD4C"/>
                </a:solidFill>
                <a:latin typeface="Montserrat"/>
                <a:ea typeface="Montserrat"/>
                <a:cs typeface="Montserrat"/>
                <a:sym typeface="Montserrat"/>
              </a:rPr>
              <a:t>Fen Eğitiminde Sürdürülebilir Teknolojiler</a:t>
            </a:r>
            <a:endParaRPr sz="2800">
              <a:solidFill>
                <a:srgbClr val="A7CD4C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717" name="Google Shape;717;p16"/>
          <p:cNvSpPr txBox="1"/>
          <p:nvPr/>
        </p:nvSpPr>
        <p:spPr>
          <a:xfrm>
            <a:off x="467760" y="9305925"/>
            <a:ext cx="1121880" cy="86677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6000">
                <a:solidFill>
                  <a:srgbClr val="FEFEFE"/>
                </a:solidFill>
                <a:latin typeface="Montserrat"/>
                <a:ea typeface="Montserrat"/>
                <a:cs typeface="Montserrat"/>
                <a:sym typeface="Montserrat"/>
              </a:rPr>
              <a:t>15</a:t>
            </a:r>
            <a:endParaRPr b="1" sz="6000">
              <a:solidFill>
                <a:srgbClr val="FEFEFE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718" name="Google Shape;718;p16"/>
          <p:cNvSpPr txBox="1"/>
          <p:nvPr/>
        </p:nvSpPr>
        <p:spPr>
          <a:xfrm>
            <a:off x="2053499" y="3787001"/>
            <a:ext cx="12948358" cy="538609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000">
                <a:solidFill>
                  <a:srgbClr val="5EAAAE"/>
                </a:solidFill>
                <a:latin typeface="Montserrat"/>
                <a:ea typeface="Montserrat"/>
                <a:cs typeface="Montserrat"/>
                <a:sym typeface="Montserrat"/>
              </a:rPr>
              <a:t>UYGULAMA </a:t>
            </a:r>
            <a:r>
              <a:rPr lang="en-US" sz="3000">
                <a:solidFill>
                  <a:srgbClr val="456062"/>
                </a:solidFill>
                <a:latin typeface="Montserrat"/>
                <a:ea typeface="Montserrat"/>
                <a:cs typeface="Montserrat"/>
                <a:sym typeface="Montserrat"/>
              </a:rPr>
              <a:t>- 20 DERS SAATİ</a:t>
            </a:r>
            <a:endParaRPr sz="3000">
              <a:solidFill>
                <a:srgbClr val="456062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719" name="Google Shape;719;p16"/>
          <p:cNvSpPr txBox="1"/>
          <p:nvPr/>
        </p:nvSpPr>
        <p:spPr>
          <a:xfrm>
            <a:off x="2050066" y="4801907"/>
            <a:ext cx="13142347" cy="134652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43978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408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1</a:t>
            </a:r>
            <a:r>
              <a:rPr lang="en-US" sz="2408">
                <a:solidFill>
                  <a:srgbClr val="FFFFFF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: Seçilen konunun anahtar kavramları üzerine alanyazın çalışması ve deneysel çalışma olanaklarının araştırılması </a:t>
            </a:r>
            <a:endParaRPr sz="2408">
              <a:solidFill>
                <a:srgbClr val="FFFFFF"/>
              </a:solidFill>
              <a:latin typeface="Montserrat Light"/>
              <a:ea typeface="Montserrat Light"/>
              <a:cs typeface="Montserrat Light"/>
              <a:sym typeface="Montserrat Light"/>
            </a:endParaRPr>
          </a:p>
          <a:p>
            <a:pPr indent="0" lvl="0" marL="0" marR="0" rtl="0" algn="l">
              <a:lnSpc>
                <a:spcPct val="143978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408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2</a:t>
            </a:r>
            <a:r>
              <a:rPr lang="en-US" sz="2408">
                <a:solidFill>
                  <a:srgbClr val="FFFFFF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: Laboratuvarda deneysel çalışmaların geliştirilmesi ve optimizasyonu</a:t>
            </a:r>
            <a:endParaRPr sz="2408">
              <a:solidFill>
                <a:srgbClr val="FFFFFF"/>
              </a:solidFill>
              <a:latin typeface="Montserrat Light"/>
              <a:ea typeface="Montserrat Light"/>
              <a:cs typeface="Montserrat Light"/>
              <a:sym typeface="Montserrat Light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1C2529"/>
        </a:solidFill>
      </p:bgPr>
    </p:bg>
    <p:spTree>
      <p:nvGrpSpPr>
        <p:cNvPr id="723" name="Shape 7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4" name="Google Shape;724;p17"/>
          <p:cNvSpPr txBox="1"/>
          <p:nvPr/>
        </p:nvSpPr>
        <p:spPr>
          <a:xfrm>
            <a:off x="2687012" y="9484986"/>
            <a:ext cx="14276567" cy="37274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3995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200">
                <a:solidFill>
                  <a:srgbClr val="1C2529"/>
                </a:solidFill>
                <a:latin typeface="Montserrat"/>
                <a:ea typeface="Montserrat"/>
                <a:cs typeface="Montserrat"/>
                <a:sym typeface="Montserrat"/>
              </a:rPr>
              <a:t>Presented by Rachelle Beaudry</a:t>
            </a:r>
            <a:endParaRPr/>
          </a:p>
        </p:txBody>
      </p:sp>
      <p:sp>
        <p:nvSpPr>
          <p:cNvPr id="725" name="Google Shape;725;p17"/>
          <p:cNvSpPr/>
          <p:nvPr/>
        </p:nvSpPr>
        <p:spPr>
          <a:xfrm>
            <a:off x="-399966" y="9093816"/>
            <a:ext cx="19087931" cy="1483726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26" name="Google Shape;726;p17"/>
          <p:cNvSpPr/>
          <p:nvPr/>
        </p:nvSpPr>
        <p:spPr>
          <a:xfrm>
            <a:off x="-193695" y="9093816"/>
            <a:ext cx="2243761" cy="1370737"/>
          </a:xfrm>
          <a:prstGeom prst="rect">
            <a:avLst/>
          </a:prstGeom>
          <a:solidFill>
            <a:srgbClr val="AACF46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27" name="Google Shape;727;p17"/>
          <p:cNvSpPr/>
          <p:nvPr/>
        </p:nvSpPr>
        <p:spPr>
          <a:xfrm>
            <a:off x="2205644" y="9258300"/>
            <a:ext cx="2960619" cy="898986"/>
          </a:xfrm>
          <a:custGeom>
            <a:rect b="b" l="l" r="r" t="t"/>
            <a:pathLst>
              <a:path extrusionOk="0" h="898986" w="2960619">
                <a:moveTo>
                  <a:pt x="0" y="0"/>
                </a:moveTo>
                <a:lnTo>
                  <a:pt x="2960620" y="0"/>
                </a:lnTo>
                <a:lnTo>
                  <a:pt x="2960620" y="898986"/>
                </a:lnTo>
                <a:lnTo>
                  <a:pt x="0" y="898986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28" name="Google Shape;728;p17"/>
          <p:cNvSpPr/>
          <p:nvPr/>
        </p:nvSpPr>
        <p:spPr>
          <a:xfrm>
            <a:off x="5166264" y="9394976"/>
            <a:ext cx="2869575" cy="625634"/>
          </a:xfrm>
          <a:custGeom>
            <a:rect b="b" l="l" r="r" t="t"/>
            <a:pathLst>
              <a:path extrusionOk="0" h="625634" w="2869575">
                <a:moveTo>
                  <a:pt x="0" y="0"/>
                </a:moveTo>
                <a:lnTo>
                  <a:pt x="2869574" y="0"/>
                </a:lnTo>
                <a:lnTo>
                  <a:pt x="2869574" y="625634"/>
                </a:lnTo>
                <a:lnTo>
                  <a:pt x="0" y="625634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729" name="Google Shape;729;p17"/>
          <p:cNvGrpSpPr/>
          <p:nvPr/>
        </p:nvGrpSpPr>
        <p:grpSpPr>
          <a:xfrm>
            <a:off x="-1584019" y="533485"/>
            <a:ext cx="15338807" cy="1028531"/>
            <a:chOff x="0" y="0"/>
            <a:chExt cx="4039851" cy="270889"/>
          </a:xfrm>
        </p:grpSpPr>
        <p:sp>
          <p:nvSpPr>
            <p:cNvPr id="730" name="Google Shape;730;p17"/>
            <p:cNvSpPr/>
            <p:nvPr/>
          </p:nvSpPr>
          <p:spPr>
            <a:xfrm>
              <a:off x="0" y="0"/>
              <a:ext cx="4039851" cy="270889"/>
            </a:xfrm>
            <a:custGeom>
              <a:rect b="b" l="l" r="r" t="t"/>
              <a:pathLst>
                <a:path extrusionOk="0" h="270889" w="4039851">
                  <a:moveTo>
                    <a:pt x="25741" y="0"/>
                  </a:moveTo>
                  <a:lnTo>
                    <a:pt x="4014110" y="0"/>
                  </a:lnTo>
                  <a:cubicBezTo>
                    <a:pt x="4020937" y="0"/>
                    <a:pt x="4027484" y="2712"/>
                    <a:pt x="4032311" y="7539"/>
                  </a:cubicBezTo>
                  <a:cubicBezTo>
                    <a:pt x="4037139" y="12367"/>
                    <a:pt x="4039851" y="18914"/>
                    <a:pt x="4039851" y="25741"/>
                  </a:cubicBezTo>
                  <a:lnTo>
                    <a:pt x="4039851" y="245148"/>
                  </a:lnTo>
                  <a:cubicBezTo>
                    <a:pt x="4039851" y="251975"/>
                    <a:pt x="4037139" y="258522"/>
                    <a:pt x="4032311" y="263349"/>
                  </a:cubicBezTo>
                  <a:cubicBezTo>
                    <a:pt x="4027484" y="268177"/>
                    <a:pt x="4020937" y="270889"/>
                    <a:pt x="4014110" y="270889"/>
                  </a:cubicBezTo>
                  <a:lnTo>
                    <a:pt x="25741" y="270889"/>
                  </a:lnTo>
                  <a:cubicBezTo>
                    <a:pt x="18914" y="270889"/>
                    <a:pt x="12367" y="268177"/>
                    <a:pt x="7539" y="263349"/>
                  </a:cubicBezTo>
                  <a:cubicBezTo>
                    <a:pt x="2712" y="258522"/>
                    <a:pt x="0" y="251975"/>
                    <a:pt x="0" y="245148"/>
                  </a:cubicBezTo>
                  <a:lnTo>
                    <a:pt x="0" y="25741"/>
                  </a:lnTo>
                  <a:cubicBezTo>
                    <a:pt x="0" y="18914"/>
                    <a:pt x="2712" y="12367"/>
                    <a:pt x="7539" y="7539"/>
                  </a:cubicBezTo>
                  <a:cubicBezTo>
                    <a:pt x="12367" y="2712"/>
                    <a:pt x="18914" y="0"/>
                    <a:pt x="25741" y="0"/>
                  </a:cubicBezTo>
                  <a:close/>
                </a:path>
              </a:pathLst>
            </a:custGeom>
            <a:solidFill>
              <a:srgbClr val="A7CD4C">
                <a:alpha val="19607"/>
              </a:srgbClr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31" name="Google Shape;731;p17"/>
            <p:cNvSpPr txBox="1"/>
            <p:nvPr/>
          </p:nvSpPr>
          <p:spPr>
            <a:xfrm>
              <a:off x="0" y="9525"/>
              <a:ext cx="4039851" cy="26136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25444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732" name="Google Shape;732;p17"/>
          <p:cNvSpPr txBox="1"/>
          <p:nvPr/>
        </p:nvSpPr>
        <p:spPr>
          <a:xfrm>
            <a:off x="2050066" y="640714"/>
            <a:ext cx="11475528" cy="39751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rgbClr val="E6DCCA"/>
                </a:solidFill>
                <a:latin typeface="Montserrat"/>
                <a:ea typeface="Montserrat"/>
                <a:cs typeface="Montserrat"/>
                <a:sym typeface="Montserrat"/>
              </a:rPr>
              <a:t>Öğretmen Adayları için Yeşil STEM Eğitim Programı </a:t>
            </a:r>
            <a:endParaRPr sz="2800">
              <a:solidFill>
                <a:srgbClr val="E6DCCA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733" name="Google Shape;733;p17"/>
          <p:cNvSpPr/>
          <p:nvPr/>
        </p:nvSpPr>
        <p:spPr>
          <a:xfrm>
            <a:off x="0" y="580864"/>
            <a:ext cx="2050066" cy="1741682"/>
          </a:xfrm>
          <a:custGeom>
            <a:rect b="b" l="l" r="r" t="t"/>
            <a:pathLst>
              <a:path extrusionOk="0" h="1741682" w="2050066">
                <a:moveTo>
                  <a:pt x="0" y="0"/>
                </a:moveTo>
                <a:lnTo>
                  <a:pt x="2050066" y="0"/>
                </a:lnTo>
                <a:lnTo>
                  <a:pt x="2050066" y="1741682"/>
                </a:lnTo>
                <a:lnTo>
                  <a:pt x="0" y="1741682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5">
              <a:alphaModFix/>
            </a:blip>
            <a:stretch>
              <a:fillRect b="0" l="0" r="-478" t="-6901"/>
            </a:stretch>
          </a:blip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734" name="Google Shape;734;p17"/>
          <p:cNvGrpSpPr/>
          <p:nvPr/>
        </p:nvGrpSpPr>
        <p:grpSpPr>
          <a:xfrm>
            <a:off x="2050066" y="2157189"/>
            <a:ext cx="1432345" cy="680257"/>
            <a:chOff x="0" y="0"/>
            <a:chExt cx="504345" cy="239526"/>
          </a:xfrm>
        </p:grpSpPr>
        <p:sp>
          <p:nvSpPr>
            <p:cNvPr id="735" name="Google Shape;735;p17"/>
            <p:cNvSpPr/>
            <p:nvPr/>
          </p:nvSpPr>
          <p:spPr>
            <a:xfrm>
              <a:off x="0" y="0"/>
              <a:ext cx="504345" cy="239526"/>
            </a:xfrm>
            <a:custGeom>
              <a:rect b="b" l="l" r="r" t="t"/>
              <a:pathLst>
                <a:path extrusionOk="0" h="239526" w="504345">
                  <a:moveTo>
                    <a:pt x="0" y="0"/>
                  </a:moveTo>
                  <a:lnTo>
                    <a:pt x="504345" y="0"/>
                  </a:lnTo>
                  <a:lnTo>
                    <a:pt x="504345" y="239526"/>
                  </a:lnTo>
                  <a:lnTo>
                    <a:pt x="0" y="239526"/>
                  </a:lnTo>
                  <a:close/>
                </a:path>
              </a:pathLst>
            </a:custGeom>
            <a:solidFill>
              <a:srgbClr val="A7CD4C">
                <a:alpha val="9803"/>
              </a:srgbClr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36" name="Google Shape;736;p17"/>
            <p:cNvSpPr txBox="1"/>
            <p:nvPr/>
          </p:nvSpPr>
          <p:spPr>
            <a:xfrm>
              <a:off x="0" y="9525"/>
              <a:ext cx="504345" cy="230001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12888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800">
                  <a:solidFill>
                    <a:srgbClr val="FFFFFF"/>
                  </a:solidFill>
                  <a:latin typeface="Montserrat"/>
                  <a:ea typeface="Montserrat"/>
                  <a:cs typeface="Montserrat"/>
                  <a:sym typeface="Montserrat"/>
                </a:rPr>
                <a:t>DERS</a:t>
              </a:r>
              <a:endParaRPr sz="180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</p:grpSp>
      <p:grpSp>
        <p:nvGrpSpPr>
          <p:cNvPr id="737" name="Google Shape;737;p17"/>
          <p:cNvGrpSpPr/>
          <p:nvPr/>
        </p:nvGrpSpPr>
        <p:grpSpPr>
          <a:xfrm>
            <a:off x="3617779" y="2157189"/>
            <a:ext cx="1432345" cy="680257"/>
            <a:chOff x="0" y="0"/>
            <a:chExt cx="504345" cy="239526"/>
          </a:xfrm>
        </p:grpSpPr>
        <p:sp>
          <p:nvSpPr>
            <p:cNvPr id="738" name="Google Shape;738;p17"/>
            <p:cNvSpPr/>
            <p:nvPr/>
          </p:nvSpPr>
          <p:spPr>
            <a:xfrm>
              <a:off x="0" y="0"/>
              <a:ext cx="504345" cy="239526"/>
            </a:xfrm>
            <a:custGeom>
              <a:rect b="b" l="l" r="r" t="t"/>
              <a:pathLst>
                <a:path extrusionOk="0" h="239526" w="504345">
                  <a:moveTo>
                    <a:pt x="0" y="0"/>
                  </a:moveTo>
                  <a:lnTo>
                    <a:pt x="504345" y="0"/>
                  </a:lnTo>
                  <a:lnTo>
                    <a:pt x="504345" y="239526"/>
                  </a:lnTo>
                  <a:lnTo>
                    <a:pt x="0" y="239526"/>
                  </a:lnTo>
                  <a:close/>
                </a:path>
              </a:pathLst>
            </a:custGeom>
            <a:solidFill>
              <a:srgbClr val="A7CD4C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39" name="Google Shape;739;p17"/>
            <p:cNvSpPr txBox="1"/>
            <p:nvPr/>
          </p:nvSpPr>
          <p:spPr>
            <a:xfrm>
              <a:off x="0" y="9525"/>
              <a:ext cx="504345" cy="230001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12888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800">
                  <a:solidFill>
                    <a:srgbClr val="FFFFFF"/>
                  </a:solidFill>
                  <a:latin typeface="Montserrat"/>
                  <a:ea typeface="Montserrat"/>
                  <a:cs typeface="Montserrat"/>
                  <a:sym typeface="Montserrat"/>
                </a:rPr>
                <a:t>SEMINER</a:t>
              </a:r>
              <a:endParaRPr sz="180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</p:grpSp>
      <p:grpSp>
        <p:nvGrpSpPr>
          <p:cNvPr id="740" name="Google Shape;740;p17"/>
          <p:cNvGrpSpPr/>
          <p:nvPr/>
        </p:nvGrpSpPr>
        <p:grpSpPr>
          <a:xfrm>
            <a:off x="5185491" y="2157189"/>
            <a:ext cx="1432345" cy="680257"/>
            <a:chOff x="0" y="0"/>
            <a:chExt cx="504345" cy="239526"/>
          </a:xfrm>
        </p:grpSpPr>
        <p:sp>
          <p:nvSpPr>
            <p:cNvPr id="741" name="Google Shape;741;p17"/>
            <p:cNvSpPr/>
            <p:nvPr/>
          </p:nvSpPr>
          <p:spPr>
            <a:xfrm>
              <a:off x="0" y="0"/>
              <a:ext cx="504345" cy="239526"/>
            </a:xfrm>
            <a:custGeom>
              <a:rect b="b" l="l" r="r" t="t"/>
              <a:pathLst>
                <a:path extrusionOk="0" h="239526" w="504345">
                  <a:moveTo>
                    <a:pt x="0" y="0"/>
                  </a:moveTo>
                  <a:lnTo>
                    <a:pt x="504345" y="0"/>
                  </a:lnTo>
                  <a:lnTo>
                    <a:pt x="504345" y="239526"/>
                  </a:lnTo>
                  <a:lnTo>
                    <a:pt x="0" y="239526"/>
                  </a:lnTo>
                  <a:close/>
                </a:path>
              </a:pathLst>
            </a:custGeom>
            <a:solidFill>
              <a:srgbClr val="A7CD4C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42" name="Google Shape;742;p17"/>
            <p:cNvSpPr txBox="1"/>
            <p:nvPr/>
          </p:nvSpPr>
          <p:spPr>
            <a:xfrm>
              <a:off x="0" y="9525"/>
              <a:ext cx="504345" cy="230001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12888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800">
                  <a:solidFill>
                    <a:srgbClr val="FFFFFF"/>
                  </a:solidFill>
                  <a:latin typeface="Montserrat"/>
                  <a:ea typeface="Montserrat"/>
                  <a:cs typeface="Montserrat"/>
                  <a:sym typeface="Montserrat"/>
                </a:rPr>
                <a:t>LAB. </a:t>
              </a:r>
              <a:endParaRPr/>
            </a:p>
          </p:txBody>
        </p:sp>
      </p:grpSp>
      <p:grpSp>
        <p:nvGrpSpPr>
          <p:cNvPr id="743" name="Google Shape;743;p17"/>
          <p:cNvGrpSpPr/>
          <p:nvPr/>
        </p:nvGrpSpPr>
        <p:grpSpPr>
          <a:xfrm>
            <a:off x="7356228" y="2157189"/>
            <a:ext cx="1432345" cy="680257"/>
            <a:chOff x="0" y="0"/>
            <a:chExt cx="504345" cy="239526"/>
          </a:xfrm>
        </p:grpSpPr>
        <p:sp>
          <p:nvSpPr>
            <p:cNvPr id="744" name="Google Shape;744;p17"/>
            <p:cNvSpPr/>
            <p:nvPr/>
          </p:nvSpPr>
          <p:spPr>
            <a:xfrm>
              <a:off x="0" y="0"/>
              <a:ext cx="504345" cy="239526"/>
            </a:xfrm>
            <a:custGeom>
              <a:rect b="b" l="l" r="r" t="t"/>
              <a:pathLst>
                <a:path extrusionOk="0" h="239526" w="504345">
                  <a:moveTo>
                    <a:pt x="0" y="0"/>
                  </a:moveTo>
                  <a:lnTo>
                    <a:pt x="504345" y="0"/>
                  </a:lnTo>
                  <a:lnTo>
                    <a:pt x="504345" y="239526"/>
                  </a:lnTo>
                  <a:lnTo>
                    <a:pt x="0" y="239526"/>
                  </a:lnTo>
                  <a:close/>
                </a:path>
              </a:pathLst>
            </a:custGeom>
            <a:solidFill>
              <a:srgbClr val="A7CD4C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45" name="Google Shape;745;p17"/>
            <p:cNvSpPr txBox="1"/>
            <p:nvPr/>
          </p:nvSpPr>
          <p:spPr>
            <a:xfrm>
              <a:off x="0" y="9525"/>
              <a:ext cx="504345" cy="230001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12888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800">
                  <a:solidFill>
                    <a:srgbClr val="FFFFFF"/>
                  </a:solidFill>
                  <a:latin typeface="Montserrat"/>
                  <a:ea typeface="Montserrat"/>
                  <a:cs typeface="Montserrat"/>
                  <a:sym typeface="Montserrat"/>
                </a:rPr>
                <a:t>BİREYSEL ÇALIŞMA</a:t>
              </a:r>
              <a:endParaRPr sz="180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</p:grpSp>
      <p:grpSp>
        <p:nvGrpSpPr>
          <p:cNvPr id="746" name="Google Shape;746;p17"/>
          <p:cNvGrpSpPr/>
          <p:nvPr/>
        </p:nvGrpSpPr>
        <p:grpSpPr>
          <a:xfrm>
            <a:off x="8923940" y="2157189"/>
            <a:ext cx="1432345" cy="680257"/>
            <a:chOff x="0" y="0"/>
            <a:chExt cx="504345" cy="239526"/>
          </a:xfrm>
        </p:grpSpPr>
        <p:sp>
          <p:nvSpPr>
            <p:cNvPr id="747" name="Google Shape;747;p17"/>
            <p:cNvSpPr/>
            <p:nvPr/>
          </p:nvSpPr>
          <p:spPr>
            <a:xfrm>
              <a:off x="0" y="0"/>
              <a:ext cx="504345" cy="239526"/>
            </a:xfrm>
            <a:custGeom>
              <a:rect b="b" l="l" r="r" t="t"/>
              <a:pathLst>
                <a:path extrusionOk="0" h="239526" w="504345">
                  <a:moveTo>
                    <a:pt x="0" y="0"/>
                  </a:moveTo>
                  <a:lnTo>
                    <a:pt x="504345" y="0"/>
                  </a:lnTo>
                  <a:lnTo>
                    <a:pt x="504345" y="239526"/>
                  </a:lnTo>
                  <a:lnTo>
                    <a:pt x="0" y="239526"/>
                  </a:lnTo>
                  <a:close/>
                </a:path>
              </a:pathLst>
            </a:custGeom>
            <a:solidFill>
              <a:srgbClr val="A7CD4C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48" name="Google Shape;748;p17"/>
            <p:cNvSpPr txBox="1"/>
            <p:nvPr/>
          </p:nvSpPr>
          <p:spPr>
            <a:xfrm>
              <a:off x="0" y="9525"/>
              <a:ext cx="504345" cy="230001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12888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800">
                  <a:solidFill>
                    <a:srgbClr val="FFFFFF"/>
                  </a:solidFill>
                  <a:latin typeface="Montserrat"/>
                  <a:ea typeface="Montserrat"/>
                  <a:cs typeface="Montserrat"/>
                  <a:sym typeface="Montserrat"/>
                </a:rPr>
                <a:t>AKTS</a:t>
              </a:r>
              <a:endParaRPr sz="180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</p:grpSp>
      <p:grpSp>
        <p:nvGrpSpPr>
          <p:cNvPr id="749" name="Google Shape;749;p17"/>
          <p:cNvGrpSpPr/>
          <p:nvPr/>
        </p:nvGrpSpPr>
        <p:grpSpPr>
          <a:xfrm>
            <a:off x="2050066" y="2837446"/>
            <a:ext cx="1432345" cy="425680"/>
            <a:chOff x="0" y="0"/>
            <a:chExt cx="504345" cy="149887"/>
          </a:xfrm>
        </p:grpSpPr>
        <p:sp>
          <p:nvSpPr>
            <p:cNvPr id="750" name="Google Shape;750;p17"/>
            <p:cNvSpPr/>
            <p:nvPr/>
          </p:nvSpPr>
          <p:spPr>
            <a:xfrm>
              <a:off x="0" y="0"/>
              <a:ext cx="504345" cy="149887"/>
            </a:xfrm>
            <a:custGeom>
              <a:rect b="b" l="l" r="r" t="t"/>
              <a:pathLst>
                <a:path extrusionOk="0" h="149887" w="504345">
                  <a:moveTo>
                    <a:pt x="0" y="0"/>
                  </a:moveTo>
                  <a:lnTo>
                    <a:pt x="504345" y="0"/>
                  </a:lnTo>
                  <a:lnTo>
                    <a:pt x="504345" y="149887"/>
                  </a:lnTo>
                  <a:lnTo>
                    <a:pt x="0" y="149887"/>
                  </a:lnTo>
                  <a:close/>
                </a:path>
              </a:pathLst>
            </a:custGeom>
            <a:solidFill>
              <a:srgbClr val="FFFFFF">
                <a:alpha val="9803"/>
              </a:srgbClr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51" name="Google Shape;751;p17"/>
            <p:cNvSpPr txBox="1"/>
            <p:nvPr/>
          </p:nvSpPr>
          <p:spPr>
            <a:xfrm>
              <a:off x="0" y="9525"/>
              <a:ext cx="504345" cy="140362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12888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800">
                  <a:solidFill>
                    <a:srgbClr val="1C2529"/>
                  </a:solidFill>
                  <a:latin typeface="Montserrat"/>
                  <a:ea typeface="Montserrat"/>
                  <a:cs typeface="Montserrat"/>
                  <a:sym typeface="Montserrat"/>
                </a:rPr>
                <a:t>30 S</a:t>
              </a:r>
              <a:endParaRPr sz="1800">
                <a:solidFill>
                  <a:srgbClr val="1C2529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</p:grpSp>
      <p:grpSp>
        <p:nvGrpSpPr>
          <p:cNvPr id="752" name="Google Shape;752;p17"/>
          <p:cNvGrpSpPr/>
          <p:nvPr/>
        </p:nvGrpSpPr>
        <p:grpSpPr>
          <a:xfrm>
            <a:off x="3617779" y="2837446"/>
            <a:ext cx="1432345" cy="425680"/>
            <a:chOff x="0" y="0"/>
            <a:chExt cx="504345" cy="149887"/>
          </a:xfrm>
        </p:grpSpPr>
        <p:sp>
          <p:nvSpPr>
            <p:cNvPr id="753" name="Google Shape;753;p17"/>
            <p:cNvSpPr/>
            <p:nvPr/>
          </p:nvSpPr>
          <p:spPr>
            <a:xfrm>
              <a:off x="0" y="0"/>
              <a:ext cx="504345" cy="149887"/>
            </a:xfrm>
            <a:custGeom>
              <a:rect b="b" l="l" r="r" t="t"/>
              <a:pathLst>
                <a:path extrusionOk="0" h="149887" w="504345">
                  <a:moveTo>
                    <a:pt x="0" y="0"/>
                  </a:moveTo>
                  <a:lnTo>
                    <a:pt x="504345" y="0"/>
                  </a:lnTo>
                  <a:lnTo>
                    <a:pt x="504345" y="149887"/>
                  </a:lnTo>
                  <a:lnTo>
                    <a:pt x="0" y="149887"/>
                  </a:lnTo>
                  <a:close/>
                </a:path>
              </a:pathLst>
            </a:custGeom>
            <a:solidFill>
              <a:srgbClr val="FFFFFF">
                <a:alpha val="19607"/>
              </a:srgbClr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54" name="Google Shape;754;p17"/>
            <p:cNvSpPr txBox="1"/>
            <p:nvPr/>
          </p:nvSpPr>
          <p:spPr>
            <a:xfrm>
              <a:off x="0" y="9525"/>
              <a:ext cx="504345" cy="140362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12888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800">
                  <a:solidFill>
                    <a:srgbClr val="1C2529"/>
                  </a:solidFill>
                  <a:latin typeface="Montserrat"/>
                  <a:ea typeface="Montserrat"/>
                  <a:cs typeface="Montserrat"/>
                  <a:sym typeface="Montserrat"/>
                </a:rPr>
                <a:t>15 S</a:t>
              </a:r>
              <a:endParaRPr sz="1800">
                <a:solidFill>
                  <a:srgbClr val="1C2529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</p:grpSp>
      <p:grpSp>
        <p:nvGrpSpPr>
          <p:cNvPr id="755" name="Google Shape;755;p17"/>
          <p:cNvGrpSpPr/>
          <p:nvPr/>
        </p:nvGrpSpPr>
        <p:grpSpPr>
          <a:xfrm>
            <a:off x="5185491" y="2837446"/>
            <a:ext cx="716173" cy="425680"/>
            <a:chOff x="0" y="0"/>
            <a:chExt cx="252173" cy="149887"/>
          </a:xfrm>
        </p:grpSpPr>
        <p:sp>
          <p:nvSpPr>
            <p:cNvPr id="756" name="Google Shape;756;p17"/>
            <p:cNvSpPr/>
            <p:nvPr/>
          </p:nvSpPr>
          <p:spPr>
            <a:xfrm>
              <a:off x="0" y="0"/>
              <a:ext cx="252173" cy="149887"/>
            </a:xfrm>
            <a:custGeom>
              <a:rect b="b" l="l" r="r" t="t"/>
              <a:pathLst>
                <a:path extrusionOk="0" h="149887" w="252173">
                  <a:moveTo>
                    <a:pt x="0" y="0"/>
                  </a:moveTo>
                  <a:lnTo>
                    <a:pt x="252173" y="0"/>
                  </a:lnTo>
                  <a:lnTo>
                    <a:pt x="252173" y="149887"/>
                  </a:lnTo>
                  <a:lnTo>
                    <a:pt x="0" y="149887"/>
                  </a:lnTo>
                  <a:close/>
                </a:path>
              </a:pathLst>
            </a:custGeom>
            <a:solidFill>
              <a:srgbClr val="FFFFFF">
                <a:alpha val="9803"/>
              </a:srgbClr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57" name="Google Shape;757;p17"/>
            <p:cNvSpPr txBox="1"/>
            <p:nvPr/>
          </p:nvSpPr>
          <p:spPr>
            <a:xfrm>
              <a:off x="0" y="9525"/>
              <a:ext cx="252173" cy="140362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r">
                <a:lnSpc>
                  <a:spcPct val="112888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800">
                  <a:solidFill>
                    <a:srgbClr val="1C2529"/>
                  </a:solidFill>
                  <a:latin typeface="Montserrat"/>
                  <a:ea typeface="Montserrat"/>
                  <a:cs typeface="Montserrat"/>
                  <a:sym typeface="Montserrat"/>
                </a:rPr>
                <a:t>15 S </a:t>
              </a:r>
              <a:endParaRPr sz="1800">
                <a:solidFill>
                  <a:srgbClr val="1C2529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</p:grpSp>
      <p:grpSp>
        <p:nvGrpSpPr>
          <p:cNvPr id="758" name="Google Shape;758;p17"/>
          <p:cNvGrpSpPr/>
          <p:nvPr/>
        </p:nvGrpSpPr>
        <p:grpSpPr>
          <a:xfrm>
            <a:off x="7356228" y="2837446"/>
            <a:ext cx="1432345" cy="425680"/>
            <a:chOff x="0" y="0"/>
            <a:chExt cx="504345" cy="149887"/>
          </a:xfrm>
        </p:grpSpPr>
        <p:sp>
          <p:nvSpPr>
            <p:cNvPr id="759" name="Google Shape;759;p17"/>
            <p:cNvSpPr/>
            <p:nvPr/>
          </p:nvSpPr>
          <p:spPr>
            <a:xfrm>
              <a:off x="0" y="0"/>
              <a:ext cx="504345" cy="149887"/>
            </a:xfrm>
            <a:custGeom>
              <a:rect b="b" l="l" r="r" t="t"/>
              <a:pathLst>
                <a:path extrusionOk="0" h="149887" w="504345">
                  <a:moveTo>
                    <a:pt x="0" y="0"/>
                  </a:moveTo>
                  <a:lnTo>
                    <a:pt x="504345" y="0"/>
                  </a:lnTo>
                  <a:lnTo>
                    <a:pt x="504345" y="149887"/>
                  </a:lnTo>
                  <a:lnTo>
                    <a:pt x="0" y="149887"/>
                  </a:lnTo>
                  <a:close/>
                </a:path>
              </a:pathLst>
            </a:custGeom>
            <a:solidFill>
              <a:srgbClr val="FFFFFF">
                <a:alpha val="31764"/>
              </a:srgbClr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60" name="Google Shape;760;p17"/>
            <p:cNvSpPr txBox="1"/>
            <p:nvPr/>
          </p:nvSpPr>
          <p:spPr>
            <a:xfrm>
              <a:off x="0" y="9525"/>
              <a:ext cx="504345" cy="140362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12888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800">
                  <a:solidFill>
                    <a:srgbClr val="1C2529"/>
                  </a:solidFill>
                  <a:latin typeface="Montserrat"/>
                  <a:ea typeface="Montserrat"/>
                  <a:cs typeface="Montserrat"/>
                  <a:sym typeface="Montserrat"/>
                </a:rPr>
                <a:t>75 S</a:t>
              </a:r>
              <a:endParaRPr sz="1800">
                <a:solidFill>
                  <a:srgbClr val="1C2529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</p:grpSp>
      <p:grpSp>
        <p:nvGrpSpPr>
          <p:cNvPr id="761" name="Google Shape;761;p17"/>
          <p:cNvGrpSpPr/>
          <p:nvPr/>
        </p:nvGrpSpPr>
        <p:grpSpPr>
          <a:xfrm>
            <a:off x="8923940" y="2837446"/>
            <a:ext cx="1432345" cy="425680"/>
            <a:chOff x="0" y="0"/>
            <a:chExt cx="504345" cy="149887"/>
          </a:xfrm>
        </p:grpSpPr>
        <p:sp>
          <p:nvSpPr>
            <p:cNvPr id="762" name="Google Shape;762;p17"/>
            <p:cNvSpPr/>
            <p:nvPr/>
          </p:nvSpPr>
          <p:spPr>
            <a:xfrm>
              <a:off x="0" y="0"/>
              <a:ext cx="504345" cy="149887"/>
            </a:xfrm>
            <a:custGeom>
              <a:rect b="b" l="l" r="r" t="t"/>
              <a:pathLst>
                <a:path extrusionOk="0" h="149887" w="504345">
                  <a:moveTo>
                    <a:pt x="0" y="0"/>
                  </a:moveTo>
                  <a:lnTo>
                    <a:pt x="504345" y="0"/>
                  </a:lnTo>
                  <a:lnTo>
                    <a:pt x="504345" y="149887"/>
                  </a:lnTo>
                  <a:lnTo>
                    <a:pt x="0" y="149887"/>
                  </a:lnTo>
                  <a:close/>
                </a:path>
              </a:pathLst>
            </a:custGeom>
            <a:solidFill>
              <a:srgbClr val="FFFFFF">
                <a:alpha val="31764"/>
              </a:srgbClr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63" name="Google Shape;763;p17"/>
            <p:cNvSpPr txBox="1"/>
            <p:nvPr/>
          </p:nvSpPr>
          <p:spPr>
            <a:xfrm>
              <a:off x="0" y="9525"/>
              <a:ext cx="504345" cy="140362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12888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800">
                  <a:solidFill>
                    <a:srgbClr val="1C2529"/>
                  </a:solidFill>
                  <a:latin typeface="Montserrat"/>
                  <a:ea typeface="Montserrat"/>
                  <a:cs typeface="Montserrat"/>
                  <a:sym typeface="Montserrat"/>
                </a:rPr>
                <a:t>5</a:t>
              </a:r>
              <a:endParaRPr/>
            </a:p>
          </p:txBody>
        </p:sp>
      </p:grpSp>
      <p:grpSp>
        <p:nvGrpSpPr>
          <p:cNvPr id="764" name="Google Shape;764;p17"/>
          <p:cNvGrpSpPr/>
          <p:nvPr/>
        </p:nvGrpSpPr>
        <p:grpSpPr>
          <a:xfrm>
            <a:off x="5901663" y="2837446"/>
            <a:ext cx="716173" cy="425680"/>
            <a:chOff x="0" y="0"/>
            <a:chExt cx="252173" cy="149887"/>
          </a:xfrm>
        </p:grpSpPr>
        <p:sp>
          <p:nvSpPr>
            <p:cNvPr id="765" name="Google Shape;765;p17"/>
            <p:cNvSpPr/>
            <p:nvPr/>
          </p:nvSpPr>
          <p:spPr>
            <a:xfrm>
              <a:off x="0" y="0"/>
              <a:ext cx="252173" cy="149887"/>
            </a:xfrm>
            <a:custGeom>
              <a:rect b="b" l="l" r="r" t="t"/>
              <a:pathLst>
                <a:path extrusionOk="0" h="149887" w="252173">
                  <a:moveTo>
                    <a:pt x="0" y="0"/>
                  </a:moveTo>
                  <a:lnTo>
                    <a:pt x="252173" y="0"/>
                  </a:lnTo>
                  <a:lnTo>
                    <a:pt x="252173" y="149887"/>
                  </a:lnTo>
                  <a:lnTo>
                    <a:pt x="0" y="149887"/>
                  </a:lnTo>
                  <a:close/>
                </a:path>
              </a:pathLst>
            </a:custGeom>
            <a:solidFill>
              <a:srgbClr val="FFFFFF">
                <a:alpha val="19607"/>
              </a:srgbClr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66" name="Google Shape;766;p17"/>
            <p:cNvSpPr txBox="1"/>
            <p:nvPr/>
          </p:nvSpPr>
          <p:spPr>
            <a:xfrm>
              <a:off x="0" y="9525"/>
              <a:ext cx="252173" cy="140362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12888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800">
                  <a:solidFill>
                    <a:srgbClr val="1C2529"/>
                  </a:solidFill>
                  <a:latin typeface="Montserrat"/>
                  <a:ea typeface="Montserrat"/>
                  <a:cs typeface="Montserrat"/>
                  <a:sym typeface="Montserrat"/>
                </a:rPr>
                <a:t>15 S </a:t>
              </a:r>
              <a:endParaRPr sz="1800">
                <a:solidFill>
                  <a:srgbClr val="1C2529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</p:grpSp>
      <p:sp>
        <p:nvSpPr>
          <p:cNvPr id="767" name="Google Shape;767;p17"/>
          <p:cNvSpPr/>
          <p:nvPr/>
        </p:nvSpPr>
        <p:spPr>
          <a:xfrm>
            <a:off x="467760" y="3853676"/>
            <a:ext cx="1177844" cy="642460"/>
          </a:xfrm>
          <a:custGeom>
            <a:rect b="b" l="l" r="r" t="t"/>
            <a:pathLst>
              <a:path extrusionOk="0" h="642460" w="1177844">
                <a:moveTo>
                  <a:pt x="0" y="0"/>
                </a:moveTo>
                <a:lnTo>
                  <a:pt x="1177844" y="0"/>
                </a:lnTo>
                <a:lnTo>
                  <a:pt x="1177844" y="642460"/>
                </a:lnTo>
                <a:lnTo>
                  <a:pt x="0" y="642460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6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68" name="Google Shape;768;p17"/>
          <p:cNvSpPr txBox="1"/>
          <p:nvPr/>
        </p:nvSpPr>
        <p:spPr>
          <a:xfrm>
            <a:off x="2050066" y="1029695"/>
            <a:ext cx="11475528" cy="435119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36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rgbClr val="A7CD4C"/>
                </a:solidFill>
                <a:latin typeface="Montserrat"/>
                <a:ea typeface="Montserrat"/>
                <a:cs typeface="Montserrat"/>
                <a:sym typeface="Montserrat"/>
              </a:rPr>
              <a:t>Fen Eğitiminde Sürdürülebilir Teknolojiler</a:t>
            </a:r>
            <a:endParaRPr sz="2800">
              <a:solidFill>
                <a:srgbClr val="A7CD4C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769" name="Google Shape;769;p17"/>
          <p:cNvSpPr txBox="1"/>
          <p:nvPr/>
        </p:nvSpPr>
        <p:spPr>
          <a:xfrm>
            <a:off x="467760" y="9305925"/>
            <a:ext cx="1121880" cy="86677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6000">
                <a:solidFill>
                  <a:srgbClr val="FEFEFE"/>
                </a:solidFill>
                <a:latin typeface="Montserrat"/>
                <a:ea typeface="Montserrat"/>
                <a:cs typeface="Montserrat"/>
                <a:sym typeface="Montserrat"/>
              </a:rPr>
              <a:t>16</a:t>
            </a:r>
            <a:endParaRPr b="1" sz="6000">
              <a:solidFill>
                <a:srgbClr val="FEFEFE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770" name="Google Shape;770;p17"/>
          <p:cNvSpPr txBox="1"/>
          <p:nvPr/>
        </p:nvSpPr>
        <p:spPr>
          <a:xfrm>
            <a:off x="2053499" y="3787001"/>
            <a:ext cx="12948358" cy="538609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000">
                <a:solidFill>
                  <a:srgbClr val="5EAAAE"/>
                </a:solidFill>
                <a:latin typeface="Montserrat"/>
                <a:ea typeface="Montserrat"/>
                <a:cs typeface="Montserrat"/>
                <a:sym typeface="Montserrat"/>
              </a:rPr>
              <a:t>SON ADIM</a:t>
            </a:r>
            <a:r>
              <a:rPr lang="en-US" sz="3000">
                <a:solidFill>
                  <a:srgbClr val="456062"/>
                </a:solidFill>
                <a:latin typeface="Montserrat"/>
                <a:ea typeface="Montserrat"/>
                <a:cs typeface="Montserrat"/>
                <a:sym typeface="Montserrat"/>
              </a:rPr>
              <a:t>- 7 DERS SAATİ</a:t>
            </a:r>
            <a:endParaRPr sz="3000">
              <a:solidFill>
                <a:srgbClr val="456062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771" name="Google Shape;771;p17"/>
          <p:cNvSpPr txBox="1"/>
          <p:nvPr/>
        </p:nvSpPr>
        <p:spPr>
          <a:xfrm>
            <a:off x="2050066" y="4582832"/>
            <a:ext cx="13142347" cy="224420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43978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408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1</a:t>
            </a:r>
            <a:r>
              <a:rPr lang="en-US" sz="2408">
                <a:solidFill>
                  <a:srgbClr val="FFFFFF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: Öğrenci projelerinin sunumu</a:t>
            </a:r>
            <a:endParaRPr sz="2408">
              <a:solidFill>
                <a:srgbClr val="FFFFFF"/>
              </a:solidFill>
              <a:latin typeface="Montserrat Light"/>
              <a:ea typeface="Montserrat Light"/>
              <a:cs typeface="Montserrat Light"/>
              <a:sym typeface="Montserrat Light"/>
            </a:endParaRPr>
          </a:p>
          <a:p>
            <a:pPr indent="0" lvl="0" marL="0" marR="0" rtl="0" algn="l">
              <a:lnSpc>
                <a:spcPct val="143978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8">
              <a:solidFill>
                <a:srgbClr val="FFFFFF"/>
              </a:solidFill>
              <a:latin typeface="Montserrat Light"/>
              <a:ea typeface="Montserrat Light"/>
              <a:cs typeface="Montserrat Light"/>
              <a:sym typeface="Montserrat Light"/>
            </a:endParaRPr>
          </a:p>
          <a:p>
            <a:pPr indent="0" lvl="0" marL="0" marR="0" rtl="0" algn="l">
              <a:lnSpc>
                <a:spcPct val="143978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408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2</a:t>
            </a:r>
            <a:r>
              <a:rPr lang="en-US" sz="2408">
                <a:solidFill>
                  <a:srgbClr val="FFFFFF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: Ortak sentez ve yansıtma (yeşil/sürdürülebilir teknolojiler ve bunların sürdürülebilir bir enerji geleceğindeki rolü üzerine ortak bir rapor ve sunumun birlikte oluşturulması)</a:t>
            </a:r>
            <a:endParaRPr sz="2408">
              <a:solidFill>
                <a:srgbClr val="FFFFFF"/>
              </a:solidFill>
              <a:latin typeface="Montserrat Light"/>
              <a:ea typeface="Montserrat Light"/>
              <a:cs typeface="Montserrat Light"/>
              <a:sym typeface="Montserrat Light"/>
            </a:endParaRPr>
          </a:p>
        </p:txBody>
      </p:sp>
      <p:sp>
        <p:nvSpPr>
          <p:cNvPr id="772" name="Google Shape;772;p17"/>
          <p:cNvSpPr/>
          <p:nvPr/>
        </p:nvSpPr>
        <p:spPr>
          <a:xfrm>
            <a:off x="13036458" y="3263126"/>
            <a:ext cx="5251542" cy="5810835"/>
          </a:xfrm>
          <a:custGeom>
            <a:rect b="b" l="l" r="r" t="t"/>
            <a:pathLst>
              <a:path extrusionOk="0" h="5810835" w="5251542">
                <a:moveTo>
                  <a:pt x="0" y="0"/>
                </a:moveTo>
                <a:lnTo>
                  <a:pt x="5251542" y="0"/>
                </a:lnTo>
                <a:lnTo>
                  <a:pt x="5251542" y="5810835"/>
                </a:lnTo>
                <a:lnTo>
                  <a:pt x="0" y="5810835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7">
              <a:alphaModFix amt="19999"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1C2529"/>
        </a:solidFill>
      </p:bgPr>
    </p:bg>
    <p:spTree>
      <p:nvGrpSpPr>
        <p:cNvPr id="776" name="Shape 7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7" name="Google Shape;777;p18"/>
          <p:cNvSpPr/>
          <p:nvPr/>
        </p:nvSpPr>
        <p:spPr>
          <a:xfrm>
            <a:off x="289744" y="372313"/>
            <a:ext cx="2873693" cy="2441413"/>
          </a:xfrm>
          <a:custGeom>
            <a:rect b="b" l="l" r="r" t="t"/>
            <a:pathLst>
              <a:path extrusionOk="0" h="2441413" w="2873693">
                <a:moveTo>
                  <a:pt x="0" y="0"/>
                </a:moveTo>
                <a:lnTo>
                  <a:pt x="2873692" y="0"/>
                </a:lnTo>
                <a:lnTo>
                  <a:pt x="2873692" y="2441412"/>
                </a:lnTo>
                <a:lnTo>
                  <a:pt x="0" y="2441412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-478" t="-6901"/>
            </a:stretch>
          </a:blip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78" name="Google Shape;778;p18"/>
          <p:cNvSpPr/>
          <p:nvPr/>
        </p:nvSpPr>
        <p:spPr>
          <a:xfrm>
            <a:off x="3688564" y="492646"/>
            <a:ext cx="4463778" cy="1100373"/>
          </a:xfrm>
          <a:custGeom>
            <a:rect b="b" l="l" r="r" t="t"/>
            <a:pathLst>
              <a:path extrusionOk="0" h="1100373" w="4463778">
                <a:moveTo>
                  <a:pt x="0" y="0"/>
                </a:moveTo>
                <a:lnTo>
                  <a:pt x="4463778" y="0"/>
                </a:lnTo>
                <a:lnTo>
                  <a:pt x="4463778" y="1100373"/>
                </a:lnTo>
                <a:lnTo>
                  <a:pt x="0" y="110037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b="-25848" l="-10313" r="-10081" t="-22032"/>
            </a:stretch>
          </a:blip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79" name="Google Shape;779;p18"/>
          <p:cNvSpPr/>
          <p:nvPr/>
        </p:nvSpPr>
        <p:spPr>
          <a:xfrm>
            <a:off x="8333500" y="612358"/>
            <a:ext cx="3948883" cy="860948"/>
          </a:xfrm>
          <a:custGeom>
            <a:rect b="b" l="l" r="r" t="t"/>
            <a:pathLst>
              <a:path extrusionOk="0" h="860948" w="3948883">
                <a:moveTo>
                  <a:pt x="0" y="0"/>
                </a:moveTo>
                <a:lnTo>
                  <a:pt x="3948883" y="0"/>
                </a:lnTo>
                <a:lnTo>
                  <a:pt x="3948883" y="860949"/>
                </a:lnTo>
                <a:lnTo>
                  <a:pt x="0" y="860949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5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80" name="Google Shape;780;p18"/>
          <p:cNvSpPr/>
          <p:nvPr/>
        </p:nvSpPr>
        <p:spPr>
          <a:xfrm>
            <a:off x="3471034" y="0"/>
            <a:ext cx="14816966" cy="10287000"/>
          </a:xfrm>
          <a:custGeom>
            <a:rect b="b" l="l" r="r" t="t"/>
            <a:pathLst>
              <a:path extrusionOk="0" h="10287000" w="14816966">
                <a:moveTo>
                  <a:pt x="0" y="0"/>
                </a:moveTo>
                <a:lnTo>
                  <a:pt x="14816966" y="0"/>
                </a:lnTo>
                <a:lnTo>
                  <a:pt x="14816966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6">
              <a:alphaModFix amt="17000"/>
            </a:blip>
            <a:stretch>
              <a:fillRect b="0" l="-49546" r="-24013" t="0"/>
            </a:stretch>
          </a:blip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81" name="Google Shape;781;p18"/>
          <p:cNvSpPr txBox="1"/>
          <p:nvPr/>
        </p:nvSpPr>
        <p:spPr>
          <a:xfrm>
            <a:off x="3688564" y="2520020"/>
            <a:ext cx="12948358" cy="478593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000">
                <a:solidFill>
                  <a:srgbClr val="5EAAAE"/>
                </a:solidFill>
                <a:latin typeface="Montserrat"/>
                <a:ea typeface="Montserrat"/>
                <a:cs typeface="Montserrat"/>
                <a:sym typeface="Montserrat"/>
              </a:rPr>
              <a:t>KAYNAKLAR</a:t>
            </a:r>
            <a:endParaRPr sz="3000">
              <a:solidFill>
                <a:srgbClr val="5EAAAE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782" name="Google Shape;782;p18"/>
          <p:cNvSpPr txBox="1"/>
          <p:nvPr/>
        </p:nvSpPr>
        <p:spPr>
          <a:xfrm>
            <a:off x="3688564" y="3397579"/>
            <a:ext cx="14599436" cy="306946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43975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8">
                <a:solidFill>
                  <a:srgbClr val="FFFFFF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Characteristics of a 21st Century Learner. (2016). https://smiletutor.sg/facilitating-21st-century-learners/ </a:t>
            </a:r>
            <a:endParaRPr/>
          </a:p>
          <a:p>
            <a:pPr indent="0" lvl="0" marL="0" marR="0" rtl="0" algn="l">
              <a:lnSpc>
                <a:spcPct val="143975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108">
              <a:solidFill>
                <a:srgbClr val="FFFFFF"/>
              </a:solidFill>
              <a:latin typeface="Montserrat Light"/>
              <a:ea typeface="Montserrat Light"/>
              <a:cs typeface="Montserrat Light"/>
              <a:sym typeface="Montserrat Light"/>
            </a:endParaRPr>
          </a:p>
          <a:p>
            <a:pPr indent="0" lvl="0" marL="0" marR="0" rtl="0" algn="l">
              <a:lnSpc>
                <a:spcPct val="143975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8">
                <a:solidFill>
                  <a:srgbClr val="FFFFFF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Ferk Savec, V. (2010). Projektno učno delo pri učenju naravoslovnih vsebin. Univerza v Mariboru Fakulteta za naravoslovje in matematiko.</a:t>
            </a:r>
            <a:endParaRPr/>
          </a:p>
          <a:p>
            <a:pPr indent="0" lvl="0" marL="0" marR="0" rtl="0" algn="l">
              <a:lnSpc>
                <a:spcPct val="143975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108">
              <a:solidFill>
                <a:srgbClr val="FFFFFF"/>
              </a:solidFill>
              <a:latin typeface="Montserrat Light"/>
              <a:ea typeface="Montserrat Light"/>
              <a:cs typeface="Montserrat Light"/>
              <a:sym typeface="Montserrat Light"/>
            </a:endParaRPr>
          </a:p>
          <a:p>
            <a:pPr indent="0" lvl="0" marL="0" marR="0" rtl="0" algn="l">
              <a:lnSpc>
                <a:spcPct val="143975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8">
                <a:solidFill>
                  <a:srgbClr val="FFFFFF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Fray, K. (1982). Die Projektmethode. Weinheim: Beltz.</a:t>
            </a:r>
            <a:endParaRPr/>
          </a:p>
          <a:p>
            <a:pPr indent="0" lvl="0" marL="0" marR="0" rtl="0" algn="l">
              <a:lnSpc>
                <a:spcPct val="143975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108">
              <a:solidFill>
                <a:srgbClr val="FFFFFF"/>
              </a:solidFill>
              <a:latin typeface="Montserrat Light"/>
              <a:ea typeface="Montserrat Light"/>
              <a:cs typeface="Montserrat Light"/>
              <a:sym typeface="Montserrat Light"/>
            </a:endParaRPr>
          </a:p>
          <a:p>
            <a:pPr indent="0" lvl="0" marL="0" marR="0" rtl="0" algn="l">
              <a:lnSpc>
                <a:spcPct val="143975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8">
                <a:solidFill>
                  <a:srgbClr val="FFFFFF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Trilling, B. &amp; Fadel, C. (2012). 21st century skills: Learning for life in our times. John Wiley &amp; Sons.</a:t>
            </a:r>
            <a:endParaRPr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1C2529"/>
        </a:solidFill>
      </p:bgPr>
    </p:bg>
    <p:spTree>
      <p:nvGrpSpPr>
        <p:cNvPr id="786" name="Shape 7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7" name="Google Shape;787;p19"/>
          <p:cNvSpPr/>
          <p:nvPr/>
        </p:nvSpPr>
        <p:spPr>
          <a:xfrm>
            <a:off x="289744" y="372313"/>
            <a:ext cx="2873693" cy="2441413"/>
          </a:xfrm>
          <a:custGeom>
            <a:rect b="b" l="l" r="r" t="t"/>
            <a:pathLst>
              <a:path extrusionOk="0" h="2441413" w="2873693">
                <a:moveTo>
                  <a:pt x="0" y="0"/>
                </a:moveTo>
                <a:lnTo>
                  <a:pt x="2873692" y="0"/>
                </a:lnTo>
                <a:lnTo>
                  <a:pt x="2873692" y="2441412"/>
                </a:lnTo>
                <a:lnTo>
                  <a:pt x="0" y="2441412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-478" t="-6901"/>
            </a:stretch>
          </a:blip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88" name="Google Shape;788;p19"/>
          <p:cNvSpPr/>
          <p:nvPr/>
        </p:nvSpPr>
        <p:spPr>
          <a:xfrm>
            <a:off x="3688564" y="492646"/>
            <a:ext cx="4463778" cy="1100373"/>
          </a:xfrm>
          <a:custGeom>
            <a:rect b="b" l="l" r="r" t="t"/>
            <a:pathLst>
              <a:path extrusionOk="0" h="1100373" w="4463778">
                <a:moveTo>
                  <a:pt x="0" y="0"/>
                </a:moveTo>
                <a:lnTo>
                  <a:pt x="4463778" y="0"/>
                </a:lnTo>
                <a:lnTo>
                  <a:pt x="4463778" y="1100373"/>
                </a:lnTo>
                <a:lnTo>
                  <a:pt x="0" y="110037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b="-25848" l="-10313" r="-10081" t="-22032"/>
            </a:stretch>
          </a:blip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89" name="Google Shape;789;p19"/>
          <p:cNvSpPr/>
          <p:nvPr/>
        </p:nvSpPr>
        <p:spPr>
          <a:xfrm>
            <a:off x="8333500" y="612358"/>
            <a:ext cx="3948883" cy="860948"/>
          </a:xfrm>
          <a:custGeom>
            <a:rect b="b" l="l" r="r" t="t"/>
            <a:pathLst>
              <a:path extrusionOk="0" h="860948" w="3948883">
                <a:moveTo>
                  <a:pt x="0" y="0"/>
                </a:moveTo>
                <a:lnTo>
                  <a:pt x="3948883" y="0"/>
                </a:lnTo>
                <a:lnTo>
                  <a:pt x="3948883" y="860949"/>
                </a:lnTo>
                <a:lnTo>
                  <a:pt x="0" y="860949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5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90" name="Google Shape;790;p19"/>
          <p:cNvSpPr/>
          <p:nvPr/>
        </p:nvSpPr>
        <p:spPr>
          <a:xfrm>
            <a:off x="3471034" y="0"/>
            <a:ext cx="14816966" cy="10287000"/>
          </a:xfrm>
          <a:custGeom>
            <a:rect b="b" l="l" r="r" t="t"/>
            <a:pathLst>
              <a:path extrusionOk="0" h="10287000" w="14816966">
                <a:moveTo>
                  <a:pt x="0" y="0"/>
                </a:moveTo>
                <a:lnTo>
                  <a:pt x="14816966" y="0"/>
                </a:lnTo>
                <a:lnTo>
                  <a:pt x="14816966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6">
              <a:alphaModFix amt="17000"/>
            </a:blip>
            <a:stretch>
              <a:fillRect b="0" l="-49546" r="-24013" t="0"/>
            </a:stretch>
          </a:blip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91" name="Google Shape;791;p19"/>
          <p:cNvSpPr/>
          <p:nvPr/>
        </p:nvSpPr>
        <p:spPr>
          <a:xfrm>
            <a:off x="3688564" y="7030648"/>
            <a:ext cx="405358" cy="405358"/>
          </a:xfrm>
          <a:custGeom>
            <a:rect b="b" l="l" r="r" t="t"/>
            <a:pathLst>
              <a:path extrusionOk="0" h="405358" w="405358">
                <a:moveTo>
                  <a:pt x="0" y="0"/>
                </a:moveTo>
                <a:lnTo>
                  <a:pt x="405358" y="0"/>
                </a:lnTo>
                <a:lnTo>
                  <a:pt x="405358" y="405358"/>
                </a:lnTo>
                <a:lnTo>
                  <a:pt x="0" y="405358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7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92" name="Google Shape;792;p19"/>
          <p:cNvSpPr txBox="1"/>
          <p:nvPr/>
        </p:nvSpPr>
        <p:spPr>
          <a:xfrm>
            <a:off x="4222176" y="6353334"/>
            <a:ext cx="4130380" cy="170283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5394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50108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46">
                <a:solidFill>
                  <a:srgbClr val="AACF46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P</a:t>
            </a:r>
            <a:r>
              <a:rPr lang="en-US" sz="1846">
                <a:solidFill>
                  <a:srgbClr val="A7CD4C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rof. Dr. Vesna Ferk Savec</a:t>
            </a:r>
            <a:endParaRPr/>
          </a:p>
          <a:p>
            <a:pPr indent="0" lvl="0" marL="0" marR="0" rtl="0" algn="l">
              <a:lnSpc>
                <a:spcPct val="150108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46">
                <a:solidFill>
                  <a:srgbClr val="FFFFFF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vesna.ferk@pef.uni-lj.si</a:t>
            </a:r>
            <a:endParaRPr/>
          </a:p>
          <a:p>
            <a:pPr indent="0" lvl="0" marL="0" marR="0" rtl="0" algn="l">
              <a:lnSpc>
                <a:spcPct val="150027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46">
              <a:solidFill>
                <a:srgbClr val="FFFFFF"/>
              </a:solidFill>
              <a:latin typeface="Montserrat Light"/>
              <a:ea typeface="Montserrat Light"/>
              <a:cs typeface="Montserrat Light"/>
              <a:sym typeface="Montserrat Light"/>
            </a:endParaRPr>
          </a:p>
          <a:p>
            <a:pPr indent="0" lvl="0" marL="0" marR="0" rtl="0" algn="l">
              <a:lnSpc>
                <a:spcPct val="150027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46">
              <a:solidFill>
                <a:srgbClr val="FFFFFF"/>
              </a:solidFill>
              <a:latin typeface="Montserrat Light"/>
              <a:ea typeface="Montserrat Light"/>
              <a:cs typeface="Montserrat Light"/>
              <a:sym typeface="Montserrat Light"/>
            </a:endParaRPr>
          </a:p>
        </p:txBody>
      </p:sp>
      <p:sp>
        <p:nvSpPr>
          <p:cNvPr id="793" name="Google Shape;793;p19"/>
          <p:cNvSpPr txBox="1"/>
          <p:nvPr/>
        </p:nvSpPr>
        <p:spPr>
          <a:xfrm>
            <a:off x="8627460" y="6353334"/>
            <a:ext cx="4171392" cy="140506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5394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50108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46">
                <a:solidFill>
                  <a:srgbClr val="AACF46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Assoc. Prof. Dr. Boštjan Genorio</a:t>
            </a:r>
            <a:endParaRPr sz="1846">
              <a:solidFill>
                <a:srgbClr val="AACF46"/>
              </a:solidFill>
              <a:latin typeface="Montserrat Light"/>
              <a:ea typeface="Montserrat Light"/>
              <a:cs typeface="Montserrat Light"/>
              <a:sym typeface="Montserrat Light"/>
            </a:endParaRPr>
          </a:p>
          <a:p>
            <a:pPr indent="0" lvl="0" marL="0" marR="0" rtl="0" algn="l">
              <a:lnSpc>
                <a:spcPct val="150108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46">
                <a:solidFill>
                  <a:srgbClr val="FFFFFF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bostjan.genorio@fkkt.uni-lj.si</a:t>
            </a:r>
            <a:endParaRPr/>
          </a:p>
          <a:p>
            <a:pPr indent="0" lvl="0" marL="0" marR="0" rtl="0" algn="l">
              <a:lnSpc>
                <a:spcPct val="150027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46">
              <a:solidFill>
                <a:srgbClr val="FFFFFF"/>
              </a:solidFill>
              <a:latin typeface="Montserrat Light"/>
              <a:ea typeface="Montserrat Light"/>
              <a:cs typeface="Montserrat Light"/>
              <a:sym typeface="Montserrat Light"/>
            </a:endParaRPr>
          </a:p>
        </p:txBody>
      </p:sp>
      <p:sp>
        <p:nvSpPr>
          <p:cNvPr id="794" name="Google Shape;794;p19"/>
          <p:cNvSpPr txBox="1"/>
          <p:nvPr/>
        </p:nvSpPr>
        <p:spPr>
          <a:xfrm>
            <a:off x="13799792" y="6353334"/>
            <a:ext cx="4130380" cy="1359619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5394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50108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46">
                <a:solidFill>
                  <a:srgbClr val="AACF46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Assist. Katarina Mlinarec</a:t>
            </a:r>
            <a:endParaRPr/>
          </a:p>
          <a:p>
            <a:pPr indent="0" lvl="0" marL="0" marR="0" rtl="0" algn="l">
              <a:lnSpc>
                <a:spcPct val="150108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46">
                <a:solidFill>
                  <a:srgbClr val="FFFFFF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katarina.mlinarec@pef.uni-lj.si</a:t>
            </a:r>
            <a:endParaRPr/>
          </a:p>
          <a:p>
            <a:pPr indent="0" lvl="0" marL="0" marR="0" rtl="0" algn="l">
              <a:lnSpc>
                <a:spcPct val="150027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46">
              <a:solidFill>
                <a:srgbClr val="FFFFFF"/>
              </a:solidFill>
              <a:latin typeface="Montserrat Light"/>
              <a:ea typeface="Montserrat Light"/>
              <a:cs typeface="Montserrat Light"/>
              <a:sym typeface="Montserrat Light"/>
            </a:endParaRPr>
          </a:p>
        </p:txBody>
      </p:sp>
      <p:sp>
        <p:nvSpPr>
          <p:cNvPr id="795" name="Google Shape;795;p19"/>
          <p:cNvSpPr/>
          <p:nvPr/>
        </p:nvSpPr>
        <p:spPr>
          <a:xfrm>
            <a:off x="8045167" y="6999409"/>
            <a:ext cx="405358" cy="405358"/>
          </a:xfrm>
          <a:custGeom>
            <a:rect b="b" l="l" r="r" t="t"/>
            <a:pathLst>
              <a:path extrusionOk="0" h="405358" w="405358">
                <a:moveTo>
                  <a:pt x="0" y="0"/>
                </a:moveTo>
                <a:lnTo>
                  <a:pt x="405358" y="0"/>
                </a:lnTo>
                <a:lnTo>
                  <a:pt x="405358" y="405359"/>
                </a:lnTo>
                <a:lnTo>
                  <a:pt x="0" y="405359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7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96" name="Google Shape;796;p19"/>
          <p:cNvSpPr/>
          <p:nvPr/>
        </p:nvSpPr>
        <p:spPr>
          <a:xfrm>
            <a:off x="13263204" y="6999409"/>
            <a:ext cx="405358" cy="405358"/>
          </a:xfrm>
          <a:custGeom>
            <a:rect b="b" l="l" r="r" t="t"/>
            <a:pathLst>
              <a:path extrusionOk="0" h="405358" w="405358">
                <a:moveTo>
                  <a:pt x="0" y="0"/>
                </a:moveTo>
                <a:lnTo>
                  <a:pt x="405358" y="0"/>
                </a:lnTo>
                <a:lnTo>
                  <a:pt x="405358" y="405359"/>
                </a:lnTo>
                <a:lnTo>
                  <a:pt x="0" y="405359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7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97" name="Google Shape;797;p19"/>
          <p:cNvSpPr txBox="1"/>
          <p:nvPr/>
        </p:nvSpPr>
        <p:spPr>
          <a:xfrm>
            <a:off x="3688564" y="3171984"/>
            <a:ext cx="12948358" cy="159067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23333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000">
                <a:solidFill>
                  <a:srgbClr val="5EAAAE"/>
                </a:solidFill>
                <a:latin typeface="Montserrat"/>
                <a:ea typeface="Montserrat"/>
                <a:cs typeface="Montserrat"/>
                <a:sym typeface="Montserrat"/>
              </a:rPr>
              <a:t>TEŞEKKÜRLER</a:t>
            </a:r>
            <a:endParaRPr sz="3000">
              <a:solidFill>
                <a:srgbClr val="5EAAAE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marR="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000">
              <a:solidFill>
                <a:srgbClr val="5EAAAE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1C2529"/>
        </a:solidFill>
      </p:bgPr>
    </p:bg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2"/>
          <p:cNvSpPr/>
          <p:nvPr/>
        </p:nvSpPr>
        <p:spPr>
          <a:xfrm>
            <a:off x="-399966" y="9093816"/>
            <a:ext cx="19087931" cy="1483726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6" name="Google Shape;96;p2"/>
          <p:cNvSpPr/>
          <p:nvPr/>
        </p:nvSpPr>
        <p:spPr>
          <a:xfrm>
            <a:off x="-193695" y="9093816"/>
            <a:ext cx="2243761" cy="1370737"/>
          </a:xfrm>
          <a:prstGeom prst="rect">
            <a:avLst/>
          </a:prstGeom>
          <a:solidFill>
            <a:srgbClr val="AACF46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7" name="Google Shape;97;p2"/>
          <p:cNvSpPr/>
          <p:nvPr/>
        </p:nvSpPr>
        <p:spPr>
          <a:xfrm>
            <a:off x="1887164" y="9071940"/>
            <a:ext cx="1423978" cy="1287119"/>
          </a:xfrm>
          <a:custGeom>
            <a:rect b="b" l="l" r="r" t="t"/>
            <a:pathLst>
              <a:path extrusionOk="0" h="1287119" w="1423978">
                <a:moveTo>
                  <a:pt x="0" y="0"/>
                </a:moveTo>
                <a:lnTo>
                  <a:pt x="1423978" y="0"/>
                </a:lnTo>
                <a:lnTo>
                  <a:pt x="1423978" y="1287120"/>
                </a:lnTo>
                <a:lnTo>
                  <a:pt x="0" y="1287120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8" name="Google Shape;98;p2"/>
          <p:cNvSpPr/>
          <p:nvPr/>
        </p:nvSpPr>
        <p:spPr>
          <a:xfrm>
            <a:off x="3311142" y="9258300"/>
            <a:ext cx="2960619" cy="898986"/>
          </a:xfrm>
          <a:custGeom>
            <a:rect b="b" l="l" r="r" t="t"/>
            <a:pathLst>
              <a:path extrusionOk="0" h="898986" w="2960619">
                <a:moveTo>
                  <a:pt x="0" y="0"/>
                </a:moveTo>
                <a:lnTo>
                  <a:pt x="2960620" y="0"/>
                </a:lnTo>
                <a:lnTo>
                  <a:pt x="2960620" y="898986"/>
                </a:lnTo>
                <a:lnTo>
                  <a:pt x="0" y="898986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9" name="Google Shape;99;p2"/>
          <p:cNvSpPr/>
          <p:nvPr/>
        </p:nvSpPr>
        <p:spPr>
          <a:xfrm>
            <a:off x="6422235" y="9394976"/>
            <a:ext cx="2869575" cy="625634"/>
          </a:xfrm>
          <a:custGeom>
            <a:rect b="b" l="l" r="r" t="t"/>
            <a:pathLst>
              <a:path extrusionOk="0" h="625634" w="2869575">
                <a:moveTo>
                  <a:pt x="0" y="0"/>
                </a:moveTo>
                <a:lnTo>
                  <a:pt x="2869575" y="0"/>
                </a:lnTo>
                <a:lnTo>
                  <a:pt x="2869575" y="625634"/>
                </a:lnTo>
                <a:lnTo>
                  <a:pt x="0" y="625634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5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0" name="Google Shape;100;p2"/>
          <p:cNvSpPr/>
          <p:nvPr/>
        </p:nvSpPr>
        <p:spPr>
          <a:xfrm>
            <a:off x="0" y="-14138"/>
            <a:ext cx="18288000" cy="9086078"/>
          </a:xfrm>
          <a:custGeom>
            <a:rect b="b" l="l" r="r" t="t"/>
            <a:pathLst>
              <a:path extrusionOk="0" h="9086078" w="18288000">
                <a:moveTo>
                  <a:pt x="0" y="0"/>
                </a:moveTo>
                <a:lnTo>
                  <a:pt x="18288000" y="0"/>
                </a:lnTo>
                <a:lnTo>
                  <a:pt x="18288000" y="9086078"/>
                </a:lnTo>
                <a:lnTo>
                  <a:pt x="0" y="9086078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6">
              <a:alphaModFix amt="26000"/>
            </a:blip>
            <a:stretch>
              <a:fillRect b="-5958" l="0" r="0" t="-28264"/>
            </a:stretch>
          </a:blip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1" name="Google Shape;101;p2"/>
          <p:cNvSpPr/>
          <p:nvPr/>
        </p:nvSpPr>
        <p:spPr>
          <a:xfrm>
            <a:off x="11600191" y="1561121"/>
            <a:ext cx="4788957" cy="6810961"/>
          </a:xfrm>
          <a:custGeom>
            <a:rect b="b" l="l" r="r" t="t"/>
            <a:pathLst>
              <a:path extrusionOk="0" h="6810961" w="4788957">
                <a:moveTo>
                  <a:pt x="0" y="0"/>
                </a:moveTo>
                <a:lnTo>
                  <a:pt x="4788957" y="0"/>
                </a:lnTo>
                <a:lnTo>
                  <a:pt x="4788957" y="6810961"/>
                </a:lnTo>
                <a:lnTo>
                  <a:pt x="0" y="6810961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7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2" name="Google Shape;102;p2"/>
          <p:cNvSpPr/>
          <p:nvPr/>
        </p:nvSpPr>
        <p:spPr>
          <a:xfrm>
            <a:off x="11361487" y="1398320"/>
            <a:ext cx="4773754" cy="6810961"/>
          </a:xfrm>
          <a:custGeom>
            <a:rect b="b" l="l" r="r" t="t"/>
            <a:pathLst>
              <a:path extrusionOk="0" h="6810961" w="4773754">
                <a:moveTo>
                  <a:pt x="0" y="0"/>
                </a:moveTo>
                <a:lnTo>
                  <a:pt x="4773754" y="0"/>
                </a:lnTo>
                <a:lnTo>
                  <a:pt x="4773754" y="6810961"/>
                </a:lnTo>
                <a:lnTo>
                  <a:pt x="0" y="6810961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8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3" name="Google Shape;103;p2"/>
          <p:cNvSpPr/>
          <p:nvPr/>
        </p:nvSpPr>
        <p:spPr>
          <a:xfrm>
            <a:off x="11069038" y="1227529"/>
            <a:ext cx="4788957" cy="6810961"/>
          </a:xfrm>
          <a:custGeom>
            <a:rect b="b" l="l" r="r" t="t"/>
            <a:pathLst>
              <a:path extrusionOk="0" h="6810961" w="4788957">
                <a:moveTo>
                  <a:pt x="0" y="0"/>
                </a:moveTo>
                <a:lnTo>
                  <a:pt x="4788957" y="0"/>
                </a:lnTo>
                <a:lnTo>
                  <a:pt x="4788957" y="6810961"/>
                </a:lnTo>
                <a:lnTo>
                  <a:pt x="0" y="6810961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9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4" name="Google Shape;104;p2"/>
          <p:cNvSpPr/>
          <p:nvPr/>
        </p:nvSpPr>
        <p:spPr>
          <a:xfrm>
            <a:off x="10780969" y="1024203"/>
            <a:ext cx="4797418" cy="6810961"/>
          </a:xfrm>
          <a:custGeom>
            <a:rect b="b" l="l" r="r" t="t"/>
            <a:pathLst>
              <a:path extrusionOk="0" h="6810961" w="4797418">
                <a:moveTo>
                  <a:pt x="0" y="0"/>
                </a:moveTo>
                <a:lnTo>
                  <a:pt x="4797418" y="0"/>
                </a:lnTo>
                <a:lnTo>
                  <a:pt x="4797418" y="6810961"/>
                </a:lnTo>
                <a:lnTo>
                  <a:pt x="0" y="6810961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10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5" name="Google Shape;105;p2"/>
          <p:cNvSpPr/>
          <p:nvPr/>
        </p:nvSpPr>
        <p:spPr>
          <a:xfrm>
            <a:off x="10486074" y="752868"/>
            <a:ext cx="4804160" cy="6810961"/>
          </a:xfrm>
          <a:custGeom>
            <a:rect b="b" l="l" r="r" t="t"/>
            <a:pathLst>
              <a:path extrusionOk="0" h="6810961" w="4804160">
                <a:moveTo>
                  <a:pt x="0" y="0"/>
                </a:moveTo>
                <a:lnTo>
                  <a:pt x="4804160" y="0"/>
                </a:lnTo>
                <a:lnTo>
                  <a:pt x="4804160" y="6810961"/>
                </a:lnTo>
                <a:lnTo>
                  <a:pt x="0" y="6810961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11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6" name="Google Shape;106;p2"/>
          <p:cNvSpPr txBox="1"/>
          <p:nvPr/>
        </p:nvSpPr>
        <p:spPr>
          <a:xfrm>
            <a:off x="1028701" y="3289328"/>
            <a:ext cx="7304614" cy="107721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380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Öğretmen Adayları için</a:t>
            </a:r>
            <a:endParaRPr/>
          </a:p>
          <a:p>
            <a:pPr indent="0" lvl="0" marL="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380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Yeşil STEM Eğitim Programı </a:t>
            </a:r>
            <a:endParaRPr b="1" sz="3800">
              <a:solidFill>
                <a:srgbClr val="FFFFFF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07" name="Google Shape;107;p2"/>
          <p:cNvSpPr txBox="1"/>
          <p:nvPr/>
        </p:nvSpPr>
        <p:spPr>
          <a:xfrm>
            <a:off x="1028700" y="4533430"/>
            <a:ext cx="10477500" cy="1261499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36009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3799">
                <a:solidFill>
                  <a:srgbClr val="A7CD4C"/>
                </a:solidFill>
                <a:latin typeface="Montserrat"/>
                <a:ea typeface="Montserrat"/>
                <a:cs typeface="Montserrat"/>
                <a:sym typeface="Montserrat"/>
              </a:rPr>
              <a:t>Dersin Adı: Fen Eğitiminde Sürdürülebilir Teknolojiler</a:t>
            </a:r>
            <a:endParaRPr b="1" sz="3799">
              <a:solidFill>
                <a:srgbClr val="A7CD4C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08" name="Google Shape;108;p2"/>
          <p:cNvSpPr txBox="1"/>
          <p:nvPr/>
        </p:nvSpPr>
        <p:spPr>
          <a:xfrm>
            <a:off x="467760" y="9305925"/>
            <a:ext cx="1121880" cy="86677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6000">
                <a:solidFill>
                  <a:srgbClr val="FEFEFE"/>
                </a:solidFill>
                <a:latin typeface="Montserrat"/>
                <a:ea typeface="Montserrat"/>
                <a:cs typeface="Montserrat"/>
                <a:sym typeface="Montserrat"/>
              </a:rPr>
              <a:t>1</a:t>
            </a:r>
            <a:endParaRPr/>
          </a:p>
        </p:txBody>
      </p:sp>
      <p:sp>
        <p:nvSpPr>
          <p:cNvPr id="109" name="Google Shape;109;p2"/>
          <p:cNvSpPr txBox="1"/>
          <p:nvPr/>
        </p:nvSpPr>
        <p:spPr>
          <a:xfrm>
            <a:off x="1028700" y="6168263"/>
            <a:ext cx="12948358" cy="43601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rgbClr val="5EAAAE"/>
                </a:solidFill>
                <a:latin typeface="Montserrat"/>
                <a:ea typeface="Montserrat"/>
                <a:cs typeface="Montserrat"/>
                <a:sym typeface="Montserrat"/>
              </a:rPr>
              <a:t>ÇALIŞMA PROGRAMI VE DÜZEY</a:t>
            </a:r>
            <a:endParaRPr sz="2400">
              <a:solidFill>
                <a:srgbClr val="5EAAAE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10" name="Google Shape;110;p2"/>
          <p:cNvSpPr txBox="1"/>
          <p:nvPr/>
        </p:nvSpPr>
        <p:spPr>
          <a:xfrm>
            <a:off x="1028700" y="6534636"/>
            <a:ext cx="12948358" cy="386003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200">
                <a:solidFill>
                  <a:srgbClr val="FFFFFF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Yüksek Lisans Düzeyi, 2. Dönem</a:t>
            </a:r>
            <a:endParaRPr sz="2200">
              <a:solidFill>
                <a:srgbClr val="FFFFFF"/>
              </a:solidFill>
              <a:latin typeface="Montserrat Light"/>
              <a:ea typeface="Montserrat Light"/>
              <a:cs typeface="Montserrat Light"/>
              <a:sym typeface="Montserrat Light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1C2529"/>
        </a:solidFill>
      </p:bgPr>
    </p:bg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3"/>
          <p:cNvSpPr txBox="1"/>
          <p:nvPr/>
        </p:nvSpPr>
        <p:spPr>
          <a:xfrm>
            <a:off x="2687012" y="9484986"/>
            <a:ext cx="14276567" cy="37274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3995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200">
                <a:solidFill>
                  <a:srgbClr val="1C2529"/>
                </a:solidFill>
                <a:latin typeface="Montserrat"/>
                <a:ea typeface="Montserrat"/>
                <a:cs typeface="Montserrat"/>
                <a:sym typeface="Montserrat"/>
              </a:rPr>
              <a:t>Presented by Rachelle Beaudry</a:t>
            </a:r>
            <a:endParaRPr/>
          </a:p>
        </p:txBody>
      </p:sp>
      <p:sp>
        <p:nvSpPr>
          <p:cNvPr id="116" name="Google Shape;116;p3"/>
          <p:cNvSpPr/>
          <p:nvPr/>
        </p:nvSpPr>
        <p:spPr>
          <a:xfrm>
            <a:off x="-399966" y="9093816"/>
            <a:ext cx="19087931" cy="1483726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7" name="Google Shape;117;p3"/>
          <p:cNvSpPr/>
          <p:nvPr/>
        </p:nvSpPr>
        <p:spPr>
          <a:xfrm>
            <a:off x="-193695" y="9093816"/>
            <a:ext cx="2243761" cy="1370737"/>
          </a:xfrm>
          <a:prstGeom prst="rect">
            <a:avLst/>
          </a:prstGeom>
          <a:solidFill>
            <a:srgbClr val="AACF46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8" name="Google Shape;118;p3"/>
          <p:cNvSpPr/>
          <p:nvPr/>
        </p:nvSpPr>
        <p:spPr>
          <a:xfrm>
            <a:off x="2205644" y="9258300"/>
            <a:ext cx="2960619" cy="898986"/>
          </a:xfrm>
          <a:custGeom>
            <a:rect b="b" l="l" r="r" t="t"/>
            <a:pathLst>
              <a:path extrusionOk="0" h="898986" w="2960619">
                <a:moveTo>
                  <a:pt x="0" y="0"/>
                </a:moveTo>
                <a:lnTo>
                  <a:pt x="2960620" y="0"/>
                </a:lnTo>
                <a:lnTo>
                  <a:pt x="2960620" y="898986"/>
                </a:lnTo>
                <a:lnTo>
                  <a:pt x="0" y="898986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9" name="Google Shape;119;p3"/>
          <p:cNvSpPr/>
          <p:nvPr/>
        </p:nvSpPr>
        <p:spPr>
          <a:xfrm>
            <a:off x="5166264" y="9394976"/>
            <a:ext cx="2869575" cy="625634"/>
          </a:xfrm>
          <a:custGeom>
            <a:rect b="b" l="l" r="r" t="t"/>
            <a:pathLst>
              <a:path extrusionOk="0" h="625634" w="2869575">
                <a:moveTo>
                  <a:pt x="0" y="0"/>
                </a:moveTo>
                <a:lnTo>
                  <a:pt x="2869574" y="0"/>
                </a:lnTo>
                <a:lnTo>
                  <a:pt x="2869574" y="625634"/>
                </a:lnTo>
                <a:lnTo>
                  <a:pt x="0" y="625634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120" name="Google Shape;120;p3"/>
          <p:cNvGrpSpPr/>
          <p:nvPr/>
        </p:nvGrpSpPr>
        <p:grpSpPr>
          <a:xfrm>
            <a:off x="2050066" y="2322546"/>
            <a:ext cx="1914937" cy="909452"/>
            <a:chOff x="0" y="0"/>
            <a:chExt cx="504345" cy="239526"/>
          </a:xfrm>
        </p:grpSpPr>
        <p:sp>
          <p:nvSpPr>
            <p:cNvPr id="121" name="Google Shape;121;p3"/>
            <p:cNvSpPr/>
            <p:nvPr/>
          </p:nvSpPr>
          <p:spPr>
            <a:xfrm>
              <a:off x="0" y="0"/>
              <a:ext cx="504345" cy="239526"/>
            </a:xfrm>
            <a:custGeom>
              <a:rect b="b" l="l" r="r" t="t"/>
              <a:pathLst>
                <a:path extrusionOk="0" h="239526" w="504345">
                  <a:moveTo>
                    <a:pt x="0" y="0"/>
                  </a:moveTo>
                  <a:lnTo>
                    <a:pt x="504345" y="0"/>
                  </a:lnTo>
                  <a:lnTo>
                    <a:pt x="504345" y="239526"/>
                  </a:lnTo>
                  <a:lnTo>
                    <a:pt x="0" y="239526"/>
                  </a:lnTo>
                  <a:close/>
                </a:path>
              </a:pathLst>
            </a:custGeom>
            <a:solidFill>
              <a:srgbClr val="A7CD4C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2" name="Google Shape;122;p3"/>
            <p:cNvSpPr txBox="1"/>
            <p:nvPr/>
          </p:nvSpPr>
          <p:spPr>
            <a:xfrm>
              <a:off x="0" y="19050"/>
              <a:ext cx="504345" cy="22047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12869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300">
                  <a:solidFill>
                    <a:srgbClr val="FFFFFF"/>
                  </a:solidFill>
                  <a:latin typeface="Montserrat"/>
                  <a:ea typeface="Montserrat"/>
                  <a:cs typeface="Montserrat"/>
                  <a:sym typeface="Montserrat"/>
                </a:rPr>
                <a:t>DERS</a:t>
              </a:r>
              <a:endParaRPr sz="230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</p:grpSp>
      <p:grpSp>
        <p:nvGrpSpPr>
          <p:cNvPr id="123" name="Google Shape;123;p3"/>
          <p:cNvGrpSpPr/>
          <p:nvPr/>
        </p:nvGrpSpPr>
        <p:grpSpPr>
          <a:xfrm>
            <a:off x="4145978" y="2322546"/>
            <a:ext cx="1914937" cy="909452"/>
            <a:chOff x="0" y="0"/>
            <a:chExt cx="504345" cy="239526"/>
          </a:xfrm>
        </p:grpSpPr>
        <p:sp>
          <p:nvSpPr>
            <p:cNvPr id="124" name="Google Shape;124;p3"/>
            <p:cNvSpPr/>
            <p:nvPr/>
          </p:nvSpPr>
          <p:spPr>
            <a:xfrm>
              <a:off x="0" y="0"/>
              <a:ext cx="504345" cy="239526"/>
            </a:xfrm>
            <a:custGeom>
              <a:rect b="b" l="l" r="r" t="t"/>
              <a:pathLst>
                <a:path extrusionOk="0" h="239526" w="504345">
                  <a:moveTo>
                    <a:pt x="0" y="0"/>
                  </a:moveTo>
                  <a:lnTo>
                    <a:pt x="504345" y="0"/>
                  </a:lnTo>
                  <a:lnTo>
                    <a:pt x="504345" y="239526"/>
                  </a:lnTo>
                  <a:lnTo>
                    <a:pt x="0" y="239526"/>
                  </a:lnTo>
                  <a:close/>
                </a:path>
              </a:pathLst>
            </a:custGeom>
            <a:solidFill>
              <a:srgbClr val="A7CD4C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5" name="Google Shape;125;p3"/>
            <p:cNvSpPr txBox="1"/>
            <p:nvPr/>
          </p:nvSpPr>
          <p:spPr>
            <a:xfrm>
              <a:off x="0" y="19050"/>
              <a:ext cx="504345" cy="22047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12869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300">
                  <a:solidFill>
                    <a:srgbClr val="FFFFFF"/>
                  </a:solidFill>
                  <a:latin typeface="Montserrat"/>
                  <a:ea typeface="Montserrat"/>
                  <a:cs typeface="Montserrat"/>
                  <a:sym typeface="Montserrat"/>
                </a:rPr>
                <a:t>SEMINER</a:t>
              </a:r>
              <a:endParaRPr sz="230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</p:grpSp>
      <p:grpSp>
        <p:nvGrpSpPr>
          <p:cNvPr id="126" name="Google Shape;126;p3"/>
          <p:cNvGrpSpPr/>
          <p:nvPr/>
        </p:nvGrpSpPr>
        <p:grpSpPr>
          <a:xfrm>
            <a:off x="6241890" y="2322546"/>
            <a:ext cx="1914937" cy="909452"/>
            <a:chOff x="0" y="0"/>
            <a:chExt cx="504345" cy="239526"/>
          </a:xfrm>
        </p:grpSpPr>
        <p:sp>
          <p:nvSpPr>
            <p:cNvPr id="127" name="Google Shape;127;p3"/>
            <p:cNvSpPr/>
            <p:nvPr/>
          </p:nvSpPr>
          <p:spPr>
            <a:xfrm>
              <a:off x="0" y="0"/>
              <a:ext cx="504345" cy="239526"/>
            </a:xfrm>
            <a:custGeom>
              <a:rect b="b" l="l" r="r" t="t"/>
              <a:pathLst>
                <a:path extrusionOk="0" h="239526" w="504345">
                  <a:moveTo>
                    <a:pt x="0" y="0"/>
                  </a:moveTo>
                  <a:lnTo>
                    <a:pt x="504345" y="0"/>
                  </a:lnTo>
                  <a:lnTo>
                    <a:pt x="504345" y="239526"/>
                  </a:lnTo>
                  <a:lnTo>
                    <a:pt x="0" y="239526"/>
                  </a:lnTo>
                  <a:close/>
                </a:path>
              </a:pathLst>
            </a:custGeom>
            <a:solidFill>
              <a:srgbClr val="A7CD4C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8" name="Google Shape;128;p3"/>
            <p:cNvSpPr txBox="1"/>
            <p:nvPr/>
          </p:nvSpPr>
          <p:spPr>
            <a:xfrm>
              <a:off x="0" y="19050"/>
              <a:ext cx="504345" cy="22047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12869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300">
                  <a:solidFill>
                    <a:srgbClr val="FFFFFF"/>
                  </a:solidFill>
                  <a:latin typeface="Montserrat"/>
                  <a:ea typeface="Montserrat"/>
                  <a:cs typeface="Montserrat"/>
                  <a:sym typeface="Montserrat"/>
                </a:rPr>
                <a:t>LAB. </a:t>
              </a:r>
              <a:endParaRPr/>
            </a:p>
          </p:txBody>
        </p:sp>
      </p:grpSp>
      <p:grpSp>
        <p:nvGrpSpPr>
          <p:cNvPr id="129" name="Google Shape;129;p3"/>
          <p:cNvGrpSpPr/>
          <p:nvPr/>
        </p:nvGrpSpPr>
        <p:grpSpPr>
          <a:xfrm>
            <a:off x="2050066" y="3231997"/>
            <a:ext cx="1914937" cy="569102"/>
            <a:chOff x="0" y="0"/>
            <a:chExt cx="504345" cy="149887"/>
          </a:xfrm>
        </p:grpSpPr>
        <p:sp>
          <p:nvSpPr>
            <p:cNvPr id="130" name="Google Shape;130;p3"/>
            <p:cNvSpPr/>
            <p:nvPr/>
          </p:nvSpPr>
          <p:spPr>
            <a:xfrm>
              <a:off x="0" y="0"/>
              <a:ext cx="504345" cy="149887"/>
            </a:xfrm>
            <a:custGeom>
              <a:rect b="b" l="l" r="r" t="t"/>
              <a:pathLst>
                <a:path extrusionOk="0" h="149887" w="504345">
                  <a:moveTo>
                    <a:pt x="0" y="0"/>
                  </a:moveTo>
                  <a:lnTo>
                    <a:pt x="504345" y="0"/>
                  </a:lnTo>
                  <a:lnTo>
                    <a:pt x="504345" y="149887"/>
                  </a:lnTo>
                  <a:lnTo>
                    <a:pt x="0" y="149887"/>
                  </a:lnTo>
                  <a:close/>
                </a:path>
              </a:pathLst>
            </a:custGeom>
            <a:solidFill>
              <a:srgbClr val="FFFFFF">
                <a:alpha val="31764"/>
              </a:srgbClr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1" name="Google Shape;131;p3"/>
            <p:cNvSpPr txBox="1"/>
            <p:nvPr/>
          </p:nvSpPr>
          <p:spPr>
            <a:xfrm>
              <a:off x="0" y="19050"/>
              <a:ext cx="504345" cy="13083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12869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300">
                  <a:solidFill>
                    <a:srgbClr val="1C2529"/>
                  </a:solidFill>
                  <a:latin typeface="Montserrat"/>
                  <a:ea typeface="Montserrat"/>
                  <a:cs typeface="Montserrat"/>
                  <a:sym typeface="Montserrat"/>
                </a:rPr>
                <a:t>30 S</a:t>
              </a:r>
              <a:endParaRPr sz="2300">
                <a:solidFill>
                  <a:srgbClr val="1C2529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</p:grpSp>
      <p:grpSp>
        <p:nvGrpSpPr>
          <p:cNvPr id="132" name="Google Shape;132;p3"/>
          <p:cNvGrpSpPr/>
          <p:nvPr/>
        </p:nvGrpSpPr>
        <p:grpSpPr>
          <a:xfrm>
            <a:off x="4145978" y="3231997"/>
            <a:ext cx="1914937" cy="569102"/>
            <a:chOff x="0" y="0"/>
            <a:chExt cx="504345" cy="149887"/>
          </a:xfrm>
        </p:grpSpPr>
        <p:sp>
          <p:nvSpPr>
            <p:cNvPr id="133" name="Google Shape;133;p3"/>
            <p:cNvSpPr/>
            <p:nvPr/>
          </p:nvSpPr>
          <p:spPr>
            <a:xfrm>
              <a:off x="0" y="0"/>
              <a:ext cx="504345" cy="149887"/>
            </a:xfrm>
            <a:custGeom>
              <a:rect b="b" l="l" r="r" t="t"/>
              <a:pathLst>
                <a:path extrusionOk="0" h="149887" w="504345">
                  <a:moveTo>
                    <a:pt x="0" y="0"/>
                  </a:moveTo>
                  <a:lnTo>
                    <a:pt x="504345" y="0"/>
                  </a:lnTo>
                  <a:lnTo>
                    <a:pt x="504345" y="149887"/>
                  </a:lnTo>
                  <a:lnTo>
                    <a:pt x="0" y="149887"/>
                  </a:lnTo>
                  <a:close/>
                </a:path>
              </a:pathLst>
            </a:custGeom>
            <a:solidFill>
              <a:srgbClr val="FFFFFF">
                <a:alpha val="31764"/>
              </a:srgbClr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4" name="Google Shape;134;p3"/>
            <p:cNvSpPr txBox="1"/>
            <p:nvPr/>
          </p:nvSpPr>
          <p:spPr>
            <a:xfrm>
              <a:off x="0" y="19050"/>
              <a:ext cx="504345" cy="13083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12869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300">
                  <a:solidFill>
                    <a:srgbClr val="1C2529"/>
                  </a:solidFill>
                  <a:latin typeface="Montserrat"/>
                  <a:ea typeface="Montserrat"/>
                  <a:cs typeface="Montserrat"/>
                  <a:sym typeface="Montserrat"/>
                </a:rPr>
                <a:t>15 S</a:t>
              </a:r>
              <a:endParaRPr sz="2300">
                <a:solidFill>
                  <a:srgbClr val="1C2529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</p:grpSp>
      <p:grpSp>
        <p:nvGrpSpPr>
          <p:cNvPr id="135" name="Google Shape;135;p3"/>
          <p:cNvGrpSpPr/>
          <p:nvPr/>
        </p:nvGrpSpPr>
        <p:grpSpPr>
          <a:xfrm>
            <a:off x="6241890" y="3231997"/>
            <a:ext cx="957468" cy="569102"/>
            <a:chOff x="0" y="0"/>
            <a:chExt cx="252173" cy="149887"/>
          </a:xfrm>
        </p:grpSpPr>
        <p:sp>
          <p:nvSpPr>
            <p:cNvPr id="136" name="Google Shape;136;p3"/>
            <p:cNvSpPr/>
            <p:nvPr/>
          </p:nvSpPr>
          <p:spPr>
            <a:xfrm>
              <a:off x="0" y="0"/>
              <a:ext cx="252173" cy="149887"/>
            </a:xfrm>
            <a:custGeom>
              <a:rect b="b" l="l" r="r" t="t"/>
              <a:pathLst>
                <a:path extrusionOk="0" h="149887" w="252173">
                  <a:moveTo>
                    <a:pt x="0" y="0"/>
                  </a:moveTo>
                  <a:lnTo>
                    <a:pt x="252173" y="0"/>
                  </a:lnTo>
                  <a:lnTo>
                    <a:pt x="252173" y="149887"/>
                  </a:lnTo>
                  <a:lnTo>
                    <a:pt x="0" y="149887"/>
                  </a:lnTo>
                  <a:close/>
                </a:path>
              </a:pathLst>
            </a:custGeom>
            <a:solidFill>
              <a:srgbClr val="FFFFFF">
                <a:alpha val="31764"/>
              </a:srgbClr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7" name="Google Shape;137;p3"/>
            <p:cNvSpPr txBox="1"/>
            <p:nvPr/>
          </p:nvSpPr>
          <p:spPr>
            <a:xfrm>
              <a:off x="0" y="19050"/>
              <a:ext cx="252173" cy="13083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r">
                <a:lnSpc>
                  <a:spcPct val="112869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300">
                  <a:solidFill>
                    <a:srgbClr val="1C2529"/>
                  </a:solidFill>
                  <a:latin typeface="Montserrat"/>
                  <a:ea typeface="Montserrat"/>
                  <a:cs typeface="Montserrat"/>
                  <a:sym typeface="Montserrat"/>
                </a:rPr>
                <a:t>15 S </a:t>
              </a:r>
              <a:endParaRPr sz="2300">
                <a:solidFill>
                  <a:srgbClr val="1C2529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</p:grpSp>
      <p:grpSp>
        <p:nvGrpSpPr>
          <p:cNvPr id="138" name="Google Shape;138;p3"/>
          <p:cNvGrpSpPr/>
          <p:nvPr/>
        </p:nvGrpSpPr>
        <p:grpSpPr>
          <a:xfrm>
            <a:off x="-1584019" y="533485"/>
            <a:ext cx="15338807" cy="1028531"/>
            <a:chOff x="0" y="0"/>
            <a:chExt cx="4039851" cy="270889"/>
          </a:xfrm>
        </p:grpSpPr>
        <p:sp>
          <p:nvSpPr>
            <p:cNvPr id="139" name="Google Shape;139;p3"/>
            <p:cNvSpPr/>
            <p:nvPr/>
          </p:nvSpPr>
          <p:spPr>
            <a:xfrm>
              <a:off x="0" y="0"/>
              <a:ext cx="4039851" cy="270889"/>
            </a:xfrm>
            <a:custGeom>
              <a:rect b="b" l="l" r="r" t="t"/>
              <a:pathLst>
                <a:path extrusionOk="0" h="270889" w="4039851">
                  <a:moveTo>
                    <a:pt x="25741" y="0"/>
                  </a:moveTo>
                  <a:lnTo>
                    <a:pt x="4014110" y="0"/>
                  </a:lnTo>
                  <a:cubicBezTo>
                    <a:pt x="4020937" y="0"/>
                    <a:pt x="4027484" y="2712"/>
                    <a:pt x="4032311" y="7539"/>
                  </a:cubicBezTo>
                  <a:cubicBezTo>
                    <a:pt x="4037139" y="12367"/>
                    <a:pt x="4039851" y="18914"/>
                    <a:pt x="4039851" y="25741"/>
                  </a:cubicBezTo>
                  <a:lnTo>
                    <a:pt x="4039851" y="245148"/>
                  </a:lnTo>
                  <a:cubicBezTo>
                    <a:pt x="4039851" y="251975"/>
                    <a:pt x="4037139" y="258522"/>
                    <a:pt x="4032311" y="263349"/>
                  </a:cubicBezTo>
                  <a:cubicBezTo>
                    <a:pt x="4027484" y="268177"/>
                    <a:pt x="4020937" y="270889"/>
                    <a:pt x="4014110" y="270889"/>
                  </a:cubicBezTo>
                  <a:lnTo>
                    <a:pt x="25741" y="270889"/>
                  </a:lnTo>
                  <a:cubicBezTo>
                    <a:pt x="18914" y="270889"/>
                    <a:pt x="12367" y="268177"/>
                    <a:pt x="7539" y="263349"/>
                  </a:cubicBezTo>
                  <a:cubicBezTo>
                    <a:pt x="2712" y="258522"/>
                    <a:pt x="0" y="251975"/>
                    <a:pt x="0" y="245148"/>
                  </a:cubicBezTo>
                  <a:lnTo>
                    <a:pt x="0" y="25741"/>
                  </a:lnTo>
                  <a:cubicBezTo>
                    <a:pt x="0" y="18914"/>
                    <a:pt x="2712" y="12367"/>
                    <a:pt x="7539" y="7539"/>
                  </a:cubicBezTo>
                  <a:cubicBezTo>
                    <a:pt x="12367" y="2712"/>
                    <a:pt x="18914" y="0"/>
                    <a:pt x="25741" y="0"/>
                  </a:cubicBezTo>
                  <a:close/>
                </a:path>
              </a:pathLst>
            </a:custGeom>
            <a:solidFill>
              <a:srgbClr val="A7CD4C">
                <a:alpha val="19607"/>
              </a:srgbClr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0" name="Google Shape;140;p3"/>
            <p:cNvSpPr txBox="1"/>
            <p:nvPr/>
          </p:nvSpPr>
          <p:spPr>
            <a:xfrm>
              <a:off x="0" y="9525"/>
              <a:ext cx="4039851" cy="26136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25444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41" name="Google Shape;141;p3"/>
          <p:cNvSpPr txBox="1"/>
          <p:nvPr/>
        </p:nvSpPr>
        <p:spPr>
          <a:xfrm>
            <a:off x="2050066" y="640714"/>
            <a:ext cx="15710748" cy="39751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rgbClr val="E6DCCA"/>
                </a:solidFill>
                <a:latin typeface="Montserrat"/>
                <a:ea typeface="Montserrat"/>
                <a:cs typeface="Montserrat"/>
                <a:sym typeface="Montserrat"/>
              </a:rPr>
              <a:t>Öğretmen Adayları için Yeşil STEM Eğitim Programı </a:t>
            </a:r>
            <a:endParaRPr sz="2800">
              <a:solidFill>
                <a:srgbClr val="E6DCCA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42" name="Google Shape;142;p3"/>
          <p:cNvSpPr/>
          <p:nvPr/>
        </p:nvSpPr>
        <p:spPr>
          <a:xfrm>
            <a:off x="0" y="580864"/>
            <a:ext cx="2050066" cy="1741682"/>
          </a:xfrm>
          <a:custGeom>
            <a:rect b="b" l="l" r="r" t="t"/>
            <a:pathLst>
              <a:path extrusionOk="0" h="1741682" w="2050066">
                <a:moveTo>
                  <a:pt x="0" y="0"/>
                </a:moveTo>
                <a:lnTo>
                  <a:pt x="2050066" y="0"/>
                </a:lnTo>
                <a:lnTo>
                  <a:pt x="2050066" y="1741682"/>
                </a:lnTo>
                <a:lnTo>
                  <a:pt x="0" y="1741682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5">
              <a:alphaModFix/>
            </a:blip>
            <a:stretch>
              <a:fillRect b="0" l="0" r="-478" t="-6901"/>
            </a:stretch>
          </a:blip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143" name="Google Shape;143;p3"/>
          <p:cNvGrpSpPr/>
          <p:nvPr/>
        </p:nvGrpSpPr>
        <p:grpSpPr>
          <a:xfrm>
            <a:off x="7199358" y="3231997"/>
            <a:ext cx="957468" cy="569102"/>
            <a:chOff x="0" y="0"/>
            <a:chExt cx="252173" cy="149887"/>
          </a:xfrm>
        </p:grpSpPr>
        <p:sp>
          <p:nvSpPr>
            <p:cNvPr id="144" name="Google Shape;144;p3"/>
            <p:cNvSpPr/>
            <p:nvPr/>
          </p:nvSpPr>
          <p:spPr>
            <a:xfrm>
              <a:off x="0" y="0"/>
              <a:ext cx="252173" cy="149887"/>
            </a:xfrm>
            <a:custGeom>
              <a:rect b="b" l="l" r="r" t="t"/>
              <a:pathLst>
                <a:path extrusionOk="0" h="149887" w="252173">
                  <a:moveTo>
                    <a:pt x="0" y="0"/>
                  </a:moveTo>
                  <a:lnTo>
                    <a:pt x="252173" y="0"/>
                  </a:lnTo>
                  <a:lnTo>
                    <a:pt x="252173" y="149887"/>
                  </a:lnTo>
                  <a:lnTo>
                    <a:pt x="0" y="149887"/>
                  </a:lnTo>
                  <a:close/>
                </a:path>
              </a:pathLst>
            </a:custGeom>
            <a:solidFill>
              <a:srgbClr val="FFFFFF">
                <a:alpha val="31764"/>
              </a:srgbClr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5" name="Google Shape;145;p3"/>
            <p:cNvSpPr txBox="1"/>
            <p:nvPr/>
          </p:nvSpPr>
          <p:spPr>
            <a:xfrm>
              <a:off x="0" y="19050"/>
              <a:ext cx="252173" cy="13083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12869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300">
                  <a:solidFill>
                    <a:srgbClr val="1C2529"/>
                  </a:solidFill>
                  <a:latin typeface="Montserrat"/>
                  <a:ea typeface="Montserrat"/>
                  <a:cs typeface="Montserrat"/>
                  <a:sym typeface="Montserrat"/>
                </a:rPr>
                <a:t>15 S </a:t>
              </a:r>
              <a:endParaRPr sz="2300">
                <a:solidFill>
                  <a:srgbClr val="1C2529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</p:grpSp>
      <p:sp>
        <p:nvSpPr>
          <p:cNvPr id="146" name="Google Shape;146;p3"/>
          <p:cNvSpPr txBox="1"/>
          <p:nvPr/>
        </p:nvSpPr>
        <p:spPr>
          <a:xfrm>
            <a:off x="2050066" y="1029695"/>
            <a:ext cx="14407794" cy="435119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36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rgbClr val="A7CD4C"/>
                </a:solidFill>
                <a:latin typeface="Montserrat"/>
                <a:ea typeface="Montserrat"/>
                <a:cs typeface="Montserrat"/>
                <a:sym typeface="Montserrat"/>
              </a:rPr>
              <a:t>Fen Eğitiminde Sürdürülebilir Teknolojiler</a:t>
            </a:r>
            <a:endParaRPr sz="2800">
              <a:solidFill>
                <a:srgbClr val="A7CD4C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47" name="Google Shape;147;p3"/>
          <p:cNvSpPr txBox="1"/>
          <p:nvPr/>
        </p:nvSpPr>
        <p:spPr>
          <a:xfrm>
            <a:off x="467760" y="9305925"/>
            <a:ext cx="1121880" cy="86677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6000">
                <a:solidFill>
                  <a:srgbClr val="FEFEFE"/>
                </a:solidFill>
                <a:latin typeface="Montserrat"/>
                <a:ea typeface="Montserrat"/>
                <a:cs typeface="Montserrat"/>
                <a:sym typeface="Montserrat"/>
              </a:rPr>
              <a:t>2</a:t>
            </a:r>
            <a:endParaRPr b="1" sz="6000">
              <a:solidFill>
                <a:srgbClr val="FEFEFE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48" name="Google Shape;148;p3"/>
          <p:cNvSpPr txBox="1"/>
          <p:nvPr/>
        </p:nvSpPr>
        <p:spPr>
          <a:xfrm>
            <a:off x="2050066" y="4308964"/>
            <a:ext cx="15710748" cy="478593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4001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999" u="none" strike="noStrike">
                <a:solidFill>
                  <a:srgbClr val="5EAAAE"/>
                </a:solidFill>
                <a:latin typeface="Montserrat"/>
                <a:ea typeface="Montserrat"/>
                <a:cs typeface="Montserrat"/>
                <a:sym typeface="Montserrat"/>
              </a:rPr>
              <a:t>ÖĞRENME ÇIKTILARI</a:t>
            </a:r>
            <a:endParaRPr sz="2999" u="none" strike="noStrike">
              <a:solidFill>
                <a:srgbClr val="5EAAAE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49" name="Google Shape;149;p3"/>
          <p:cNvSpPr txBox="1"/>
          <p:nvPr/>
        </p:nvSpPr>
        <p:spPr>
          <a:xfrm>
            <a:off x="2050066" y="5129450"/>
            <a:ext cx="15906072" cy="323165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12975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3">
                <a:solidFill>
                  <a:srgbClr val="FFFFFF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Öğrenciler:</a:t>
            </a:r>
            <a:endParaRPr sz="1603">
              <a:solidFill>
                <a:srgbClr val="FFFFFF"/>
              </a:solidFill>
              <a:latin typeface="Montserrat Light"/>
              <a:ea typeface="Montserrat Light"/>
              <a:cs typeface="Montserrat Light"/>
              <a:sym typeface="Montserrat Light"/>
            </a:endParaRPr>
          </a:p>
          <a:p>
            <a:pPr indent="-173069" lvl="1" marL="346139" marR="0" rtl="0" algn="l">
              <a:lnSpc>
                <a:spcPct val="112975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3"/>
              <a:buFont typeface="Arial"/>
              <a:buChar char="•"/>
            </a:pPr>
            <a:r>
              <a:rPr b="0" i="0" lang="en-US" sz="1603" u="none" cap="none" strike="noStrike">
                <a:solidFill>
                  <a:srgbClr val="FFFFFF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Hidrojen yakıt hücreleri, elektrolizörler, bataryalar (lityum ve lityum ötesi teknolojiler dahil), elektrokimyasal mikro reaktörler, fotovoltaikler ve rüzgar türbinleri alanlarında sürdürülebilir teknolojilerin altında yatan ilke ve kavramları derinlemesine anlar.</a:t>
            </a:r>
            <a:endParaRPr/>
          </a:p>
          <a:p>
            <a:pPr indent="-173069" lvl="1" marL="346139" marR="0" rtl="0" algn="l">
              <a:lnSpc>
                <a:spcPct val="112975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3"/>
              <a:buFont typeface="Arial"/>
              <a:buChar char="•"/>
            </a:pPr>
            <a:r>
              <a:rPr b="0" i="0" lang="en-US" sz="1603" u="none" cap="none" strike="noStrike">
                <a:solidFill>
                  <a:srgbClr val="FFFFFF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Her bir teknolojide yer alan temel bileşenleri, malzemeleri ve süreçleri tanımlar ve açıklar.</a:t>
            </a:r>
            <a:endParaRPr b="0" i="0" sz="1603" u="none" cap="none" strike="noStrike">
              <a:solidFill>
                <a:srgbClr val="FFFFFF"/>
              </a:solidFill>
              <a:latin typeface="Montserrat Light"/>
              <a:ea typeface="Montserrat Light"/>
              <a:cs typeface="Montserrat Light"/>
              <a:sym typeface="Montserrat Light"/>
            </a:endParaRPr>
          </a:p>
          <a:p>
            <a:pPr indent="-173069" lvl="1" marL="346139" marR="0" rtl="0" algn="l">
              <a:lnSpc>
                <a:spcPct val="112975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3"/>
              <a:buFont typeface="Arial"/>
              <a:buChar char="•"/>
            </a:pPr>
            <a:r>
              <a:rPr b="0" i="0" lang="en-US" sz="1603" u="none" cap="none" strike="noStrike">
                <a:solidFill>
                  <a:srgbClr val="FFFFFF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Geleneksel enerji kaynaklarına kıyasla çeşitli sürdürülebilir teknolojilerin verimliliğini ve etkinliğini değerlendirir.</a:t>
            </a:r>
            <a:endParaRPr b="0" i="0" sz="1603" u="none" cap="none" strike="noStrike">
              <a:solidFill>
                <a:srgbClr val="FFFFFF"/>
              </a:solidFill>
              <a:latin typeface="Montserrat Light"/>
              <a:ea typeface="Montserrat Light"/>
              <a:cs typeface="Montserrat Light"/>
              <a:sym typeface="Montserrat Light"/>
            </a:endParaRPr>
          </a:p>
          <a:p>
            <a:pPr indent="-173069" lvl="1" marL="346139" marR="0" rtl="0" algn="l">
              <a:lnSpc>
                <a:spcPct val="112975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3"/>
              <a:buFont typeface="Arial"/>
              <a:buChar char="•"/>
            </a:pPr>
            <a:r>
              <a:rPr b="0" i="0" lang="en-US" sz="1603" u="none" cap="none" strike="noStrike">
                <a:solidFill>
                  <a:srgbClr val="FFFFFF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Hidrojen yakıt hücreleri, elektrolizörler, bataryalar, elektrokimyasal mikro reaktörler, fotovoltaik sistemler ve rüzgar türbinlerini çalıştırma ve monte etme konusunda uygulamalı beceriler sergiler.</a:t>
            </a:r>
            <a:endParaRPr b="0" i="0" sz="1603" u="none" cap="none" strike="noStrike">
              <a:solidFill>
                <a:srgbClr val="FFFFFF"/>
              </a:solidFill>
              <a:latin typeface="Montserrat Light"/>
              <a:ea typeface="Montserrat Light"/>
              <a:cs typeface="Montserrat Light"/>
              <a:sym typeface="Montserrat Light"/>
            </a:endParaRPr>
          </a:p>
          <a:p>
            <a:pPr indent="-173069" lvl="1" marL="346139" marR="0" rtl="0" algn="l">
              <a:lnSpc>
                <a:spcPct val="112975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3"/>
              <a:buFont typeface="Arial"/>
              <a:buChar char="•"/>
            </a:pPr>
            <a:r>
              <a:rPr b="0" i="0" lang="en-US" sz="1603" u="none" cap="none" strike="noStrike">
                <a:solidFill>
                  <a:srgbClr val="FFFFFF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Sürdürülebilir teknolojilerin performansını ve verimliliğini araştırmak için deneyler tasarlar ve uygular.</a:t>
            </a:r>
            <a:endParaRPr b="0" i="0" sz="1603" u="none" cap="none" strike="noStrike">
              <a:solidFill>
                <a:srgbClr val="FFFFFF"/>
              </a:solidFill>
              <a:latin typeface="Montserrat Light"/>
              <a:ea typeface="Montserrat Light"/>
              <a:cs typeface="Montserrat Light"/>
              <a:sym typeface="Montserrat Light"/>
            </a:endParaRPr>
          </a:p>
          <a:p>
            <a:pPr indent="-173069" lvl="1" marL="346139" marR="0" rtl="0" algn="l">
              <a:lnSpc>
                <a:spcPct val="112975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3"/>
              <a:buFont typeface="Arial"/>
              <a:buChar char="•"/>
            </a:pPr>
            <a:r>
              <a:rPr b="0" i="0" lang="en-US" sz="1603" u="none" cap="none" strike="noStrike">
                <a:solidFill>
                  <a:srgbClr val="FFFFFF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Sürdürülebilir teknolojilerin uygulanması ile ilgili zorlukları ve sınırlamaları değerlendirir.</a:t>
            </a:r>
            <a:endParaRPr b="0" i="0" sz="1603" u="none" cap="none" strike="noStrike">
              <a:solidFill>
                <a:srgbClr val="FFFFFF"/>
              </a:solidFill>
              <a:latin typeface="Montserrat Light"/>
              <a:ea typeface="Montserrat Light"/>
              <a:cs typeface="Montserrat Light"/>
              <a:sym typeface="Montserrat Light"/>
            </a:endParaRPr>
          </a:p>
          <a:p>
            <a:pPr indent="-173069" lvl="1" marL="346139" marR="0" rtl="0" algn="l">
              <a:lnSpc>
                <a:spcPct val="112975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3"/>
              <a:buFont typeface="Arial"/>
              <a:buChar char="•"/>
            </a:pPr>
            <a:r>
              <a:rPr b="0" i="0" lang="en-US" sz="1603" u="none" cap="none" strike="noStrike">
                <a:solidFill>
                  <a:srgbClr val="FFFFFF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Kimya, fizik, mühendislik ve çevre bilimlerinden gelen bilgileri entegre ederek sürdürülebilir teknolojilerin disiplinler arası doğasını anlar.</a:t>
            </a:r>
            <a:endParaRPr b="0" i="0" sz="1603" u="none" cap="none" strike="noStrike">
              <a:solidFill>
                <a:srgbClr val="FFFFFF"/>
              </a:solidFill>
              <a:latin typeface="Montserrat Light"/>
              <a:ea typeface="Montserrat Light"/>
              <a:cs typeface="Montserrat Light"/>
              <a:sym typeface="Montserrat Light"/>
            </a:endParaRPr>
          </a:p>
          <a:p>
            <a:pPr indent="-173069" lvl="1" marL="346139" marR="0" rtl="0" algn="l">
              <a:lnSpc>
                <a:spcPct val="112975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3"/>
              <a:buFont typeface="Arial"/>
              <a:buChar char="•"/>
            </a:pPr>
            <a:r>
              <a:rPr b="0" i="0" lang="en-US" sz="1603" u="none" cap="none" strike="noStrike">
                <a:solidFill>
                  <a:srgbClr val="FFFFFF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Sürdürülebilir teknolojilerle ilgili bilimsel kavramları ve bulguları yazılı raporlar, sözlü sunumlar ve görsel araçlar yoluyla etkili bir şekilde iletir.</a:t>
            </a:r>
            <a:endParaRPr/>
          </a:p>
          <a:p>
            <a:pPr indent="-173069" lvl="1" marL="346139" marR="0" rtl="0" algn="l">
              <a:lnSpc>
                <a:spcPct val="112975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3"/>
              <a:buFont typeface="Arial"/>
              <a:buChar char="•"/>
            </a:pPr>
            <a:r>
              <a:rPr b="0" i="0" lang="en-US" sz="1603" u="none" cap="none" strike="noStrike">
                <a:solidFill>
                  <a:srgbClr val="FFFFFF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Grup projelerinde akranlarıyla işbirliği yapar, ekip çalışmasını ve etkili iletişimi teşvik eder.</a:t>
            </a:r>
            <a:endParaRPr b="0" i="0" sz="1603" u="none" cap="none" strike="noStrike">
              <a:solidFill>
                <a:srgbClr val="FFFFFF"/>
              </a:solidFill>
              <a:latin typeface="Montserrat Light"/>
              <a:ea typeface="Montserrat Light"/>
              <a:cs typeface="Montserrat Light"/>
              <a:sym typeface="Montserrat Light"/>
            </a:endParaRPr>
          </a:p>
          <a:p>
            <a:pPr indent="-173069" lvl="1" marL="346139" marR="0" rtl="0" algn="l">
              <a:lnSpc>
                <a:spcPct val="112975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3"/>
              <a:buFont typeface="Arial"/>
              <a:buChar char="•"/>
            </a:pPr>
            <a:r>
              <a:rPr b="0" i="0" lang="en-US" sz="1603" u="none" cap="none" strike="noStrike">
                <a:solidFill>
                  <a:srgbClr val="FFFFFF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Yeni ortaya çıkan eğilimler ve en son araştırmalar da dahil olmak üzere, ders içeriğinin ötesinde sürdürülebilir teknolojilerdeki en son gelişmeler hakkında bilgi sahibi olur.</a:t>
            </a:r>
            <a:endParaRPr b="0" i="0" sz="1603" u="none" cap="none" strike="noStrike">
              <a:solidFill>
                <a:srgbClr val="FFFFFF"/>
              </a:solidFill>
              <a:latin typeface="Montserrat Light"/>
              <a:ea typeface="Montserrat Light"/>
              <a:cs typeface="Montserrat Light"/>
              <a:sym typeface="Montserrat Light"/>
            </a:endParaRPr>
          </a:p>
        </p:txBody>
      </p:sp>
      <p:grpSp>
        <p:nvGrpSpPr>
          <p:cNvPr id="150" name="Google Shape;150;p3"/>
          <p:cNvGrpSpPr/>
          <p:nvPr/>
        </p:nvGrpSpPr>
        <p:grpSpPr>
          <a:xfrm>
            <a:off x="9144000" y="2182945"/>
            <a:ext cx="1914937" cy="909452"/>
            <a:chOff x="0" y="0"/>
            <a:chExt cx="504345" cy="239526"/>
          </a:xfrm>
        </p:grpSpPr>
        <p:sp>
          <p:nvSpPr>
            <p:cNvPr id="151" name="Google Shape;151;p3"/>
            <p:cNvSpPr/>
            <p:nvPr/>
          </p:nvSpPr>
          <p:spPr>
            <a:xfrm>
              <a:off x="0" y="0"/>
              <a:ext cx="504345" cy="239526"/>
            </a:xfrm>
            <a:custGeom>
              <a:rect b="b" l="l" r="r" t="t"/>
              <a:pathLst>
                <a:path extrusionOk="0" h="239526" w="504345">
                  <a:moveTo>
                    <a:pt x="0" y="0"/>
                  </a:moveTo>
                  <a:lnTo>
                    <a:pt x="504345" y="0"/>
                  </a:lnTo>
                  <a:lnTo>
                    <a:pt x="504345" y="239526"/>
                  </a:lnTo>
                  <a:lnTo>
                    <a:pt x="0" y="239526"/>
                  </a:lnTo>
                  <a:close/>
                </a:path>
              </a:pathLst>
            </a:custGeom>
            <a:solidFill>
              <a:srgbClr val="A7CD4C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2" name="Google Shape;152;p3"/>
            <p:cNvSpPr txBox="1"/>
            <p:nvPr/>
          </p:nvSpPr>
          <p:spPr>
            <a:xfrm>
              <a:off x="0" y="19050"/>
              <a:ext cx="504345" cy="22047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12869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300">
                  <a:solidFill>
                    <a:srgbClr val="FFFFFF"/>
                  </a:solidFill>
                  <a:latin typeface="Montserrat"/>
                  <a:ea typeface="Montserrat"/>
                  <a:cs typeface="Montserrat"/>
                  <a:sym typeface="Montserrat"/>
                </a:rPr>
                <a:t>BİREYSEL ÇALIŞMA</a:t>
              </a:r>
              <a:endParaRPr sz="230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</p:grpSp>
      <p:grpSp>
        <p:nvGrpSpPr>
          <p:cNvPr id="153" name="Google Shape;153;p3"/>
          <p:cNvGrpSpPr/>
          <p:nvPr/>
        </p:nvGrpSpPr>
        <p:grpSpPr>
          <a:xfrm>
            <a:off x="11239912" y="2322546"/>
            <a:ext cx="1914937" cy="909452"/>
            <a:chOff x="0" y="0"/>
            <a:chExt cx="504345" cy="239526"/>
          </a:xfrm>
        </p:grpSpPr>
        <p:sp>
          <p:nvSpPr>
            <p:cNvPr id="154" name="Google Shape;154;p3"/>
            <p:cNvSpPr/>
            <p:nvPr/>
          </p:nvSpPr>
          <p:spPr>
            <a:xfrm>
              <a:off x="0" y="0"/>
              <a:ext cx="504345" cy="239526"/>
            </a:xfrm>
            <a:custGeom>
              <a:rect b="b" l="l" r="r" t="t"/>
              <a:pathLst>
                <a:path extrusionOk="0" h="239526" w="504345">
                  <a:moveTo>
                    <a:pt x="0" y="0"/>
                  </a:moveTo>
                  <a:lnTo>
                    <a:pt x="504345" y="0"/>
                  </a:lnTo>
                  <a:lnTo>
                    <a:pt x="504345" y="239526"/>
                  </a:lnTo>
                  <a:lnTo>
                    <a:pt x="0" y="239526"/>
                  </a:lnTo>
                  <a:close/>
                </a:path>
              </a:pathLst>
            </a:custGeom>
            <a:solidFill>
              <a:srgbClr val="A7CD4C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5" name="Google Shape;155;p3"/>
            <p:cNvSpPr txBox="1"/>
            <p:nvPr/>
          </p:nvSpPr>
          <p:spPr>
            <a:xfrm>
              <a:off x="0" y="19050"/>
              <a:ext cx="504345" cy="22047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12869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300">
                  <a:solidFill>
                    <a:srgbClr val="FFFFFF"/>
                  </a:solidFill>
                  <a:latin typeface="Montserrat"/>
                  <a:ea typeface="Montserrat"/>
                  <a:cs typeface="Montserrat"/>
                  <a:sym typeface="Montserrat"/>
                </a:rPr>
                <a:t>AKTS</a:t>
              </a:r>
              <a:endParaRPr sz="230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</p:grpSp>
      <p:grpSp>
        <p:nvGrpSpPr>
          <p:cNvPr id="156" name="Google Shape;156;p3"/>
          <p:cNvGrpSpPr/>
          <p:nvPr/>
        </p:nvGrpSpPr>
        <p:grpSpPr>
          <a:xfrm>
            <a:off x="9144000" y="3231997"/>
            <a:ext cx="1914937" cy="569102"/>
            <a:chOff x="0" y="0"/>
            <a:chExt cx="504345" cy="149887"/>
          </a:xfrm>
        </p:grpSpPr>
        <p:sp>
          <p:nvSpPr>
            <p:cNvPr id="157" name="Google Shape;157;p3"/>
            <p:cNvSpPr/>
            <p:nvPr/>
          </p:nvSpPr>
          <p:spPr>
            <a:xfrm>
              <a:off x="0" y="0"/>
              <a:ext cx="504345" cy="149887"/>
            </a:xfrm>
            <a:custGeom>
              <a:rect b="b" l="l" r="r" t="t"/>
              <a:pathLst>
                <a:path extrusionOk="0" h="149887" w="504345">
                  <a:moveTo>
                    <a:pt x="0" y="0"/>
                  </a:moveTo>
                  <a:lnTo>
                    <a:pt x="504345" y="0"/>
                  </a:lnTo>
                  <a:lnTo>
                    <a:pt x="504345" y="149887"/>
                  </a:lnTo>
                  <a:lnTo>
                    <a:pt x="0" y="149887"/>
                  </a:lnTo>
                  <a:close/>
                </a:path>
              </a:pathLst>
            </a:custGeom>
            <a:solidFill>
              <a:srgbClr val="FFFFFF">
                <a:alpha val="31764"/>
              </a:srgbClr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8" name="Google Shape;158;p3"/>
            <p:cNvSpPr txBox="1"/>
            <p:nvPr/>
          </p:nvSpPr>
          <p:spPr>
            <a:xfrm>
              <a:off x="0" y="19050"/>
              <a:ext cx="504345" cy="13083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12869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300">
                  <a:solidFill>
                    <a:srgbClr val="1C2529"/>
                  </a:solidFill>
                  <a:latin typeface="Montserrat"/>
                  <a:ea typeface="Montserrat"/>
                  <a:cs typeface="Montserrat"/>
                  <a:sym typeface="Montserrat"/>
                </a:rPr>
                <a:t>75 S</a:t>
              </a:r>
              <a:endParaRPr sz="2300">
                <a:solidFill>
                  <a:srgbClr val="1C2529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</p:grpSp>
      <p:grpSp>
        <p:nvGrpSpPr>
          <p:cNvPr id="159" name="Google Shape;159;p3"/>
          <p:cNvGrpSpPr/>
          <p:nvPr/>
        </p:nvGrpSpPr>
        <p:grpSpPr>
          <a:xfrm>
            <a:off x="11239912" y="3231997"/>
            <a:ext cx="1914937" cy="569102"/>
            <a:chOff x="0" y="0"/>
            <a:chExt cx="504345" cy="149887"/>
          </a:xfrm>
        </p:grpSpPr>
        <p:sp>
          <p:nvSpPr>
            <p:cNvPr id="160" name="Google Shape;160;p3"/>
            <p:cNvSpPr/>
            <p:nvPr/>
          </p:nvSpPr>
          <p:spPr>
            <a:xfrm>
              <a:off x="0" y="0"/>
              <a:ext cx="504345" cy="149887"/>
            </a:xfrm>
            <a:custGeom>
              <a:rect b="b" l="l" r="r" t="t"/>
              <a:pathLst>
                <a:path extrusionOk="0" h="149887" w="504345">
                  <a:moveTo>
                    <a:pt x="0" y="0"/>
                  </a:moveTo>
                  <a:lnTo>
                    <a:pt x="504345" y="0"/>
                  </a:lnTo>
                  <a:lnTo>
                    <a:pt x="504345" y="149887"/>
                  </a:lnTo>
                  <a:lnTo>
                    <a:pt x="0" y="149887"/>
                  </a:lnTo>
                  <a:close/>
                </a:path>
              </a:pathLst>
            </a:custGeom>
            <a:solidFill>
              <a:srgbClr val="FFFFFF">
                <a:alpha val="31764"/>
              </a:srgbClr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1" name="Google Shape;161;p3"/>
            <p:cNvSpPr txBox="1"/>
            <p:nvPr/>
          </p:nvSpPr>
          <p:spPr>
            <a:xfrm>
              <a:off x="0" y="19050"/>
              <a:ext cx="504345" cy="13083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12869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300">
                  <a:solidFill>
                    <a:srgbClr val="1C2529"/>
                  </a:solidFill>
                  <a:latin typeface="Montserrat"/>
                  <a:ea typeface="Montserrat"/>
                  <a:cs typeface="Montserrat"/>
                  <a:sym typeface="Montserrat"/>
                </a:rPr>
                <a:t>5</a:t>
              </a:r>
              <a:endParaRPr/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1C2529"/>
        </a:solidFill>
      </p:bgPr>
    </p:bg>
    <p:spTree>
      <p:nvGrpSpPr>
        <p:cNvPr id="165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p4"/>
          <p:cNvSpPr txBox="1"/>
          <p:nvPr/>
        </p:nvSpPr>
        <p:spPr>
          <a:xfrm>
            <a:off x="2687012" y="9484986"/>
            <a:ext cx="14276567" cy="37274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3995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200">
                <a:solidFill>
                  <a:srgbClr val="1C2529"/>
                </a:solidFill>
                <a:latin typeface="Montserrat"/>
                <a:ea typeface="Montserrat"/>
                <a:cs typeface="Montserrat"/>
                <a:sym typeface="Montserrat"/>
              </a:rPr>
              <a:t>Presented by Rachelle Beaudry</a:t>
            </a:r>
            <a:endParaRPr/>
          </a:p>
        </p:txBody>
      </p:sp>
      <p:sp>
        <p:nvSpPr>
          <p:cNvPr id="167" name="Google Shape;167;p4"/>
          <p:cNvSpPr/>
          <p:nvPr/>
        </p:nvSpPr>
        <p:spPr>
          <a:xfrm>
            <a:off x="-399966" y="9093816"/>
            <a:ext cx="19087931" cy="1483726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8" name="Google Shape;168;p4"/>
          <p:cNvSpPr/>
          <p:nvPr/>
        </p:nvSpPr>
        <p:spPr>
          <a:xfrm>
            <a:off x="-193695" y="9093816"/>
            <a:ext cx="2243761" cy="1370737"/>
          </a:xfrm>
          <a:prstGeom prst="rect">
            <a:avLst/>
          </a:prstGeom>
          <a:solidFill>
            <a:srgbClr val="AACF46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9" name="Google Shape;169;p4"/>
          <p:cNvSpPr/>
          <p:nvPr/>
        </p:nvSpPr>
        <p:spPr>
          <a:xfrm>
            <a:off x="2205644" y="9258300"/>
            <a:ext cx="2960619" cy="898986"/>
          </a:xfrm>
          <a:custGeom>
            <a:rect b="b" l="l" r="r" t="t"/>
            <a:pathLst>
              <a:path extrusionOk="0" h="898986" w="2960619">
                <a:moveTo>
                  <a:pt x="0" y="0"/>
                </a:moveTo>
                <a:lnTo>
                  <a:pt x="2960620" y="0"/>
                </a:lnTo>
                <a:lnTo>
                  <a:pt x="2960620" y="898986"/>
                </a:lnTo>
                <a:lnTo>
                  <a:pt x="0" y="898986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0" name="Google Shape;170;p4"/>
          <p:cNvSpPr/>
          <p:nvPr/>
        </p:nvSpPr>
        <p:spPr>
          <a:xfrm>
            <a:off x="5166264" y="9394976"/>
            <a:ext cx="2869575" cy="625634"/>
          </a:xfrm>
          <a:custGeom>
            <a:rect b="b" l="l" r="r" t="t"/>
            <a:pathLst>
              <a:path extrusionOk="0" h="625634" w="2869575">
                <a:moveTo>
                  <a:pt x="0" y="0"/>
                </a:moveTo>
                <a:lnTo>
                  <a:pt x="2869574" y="0"/>
                </a:lnTo>
                <a:lnTo>
                  <a:pt x="2869574" y="625634"/>
                </a:lnTo>
                <a:lnTo>
                  <a:pt x="0" y="625634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171" name="Google Shape;171;p4"/>
          <p:cNvGrpSpPr/>
          <p:nvPr/>
        </p:nvGrpSpPr>
        <p:grpSpPr>
          <a:xfrm>
            <a:off x="2050066" y="2322546"/>
            <a:ext cx="1914937" cy="909452"/>
            <a:chOff x="0" y="0"/>
            <a:chExt cx="504345" cy="239526"/>
          </a:xfrm>
        </p:grpSpPr>
        <p:sp>
          <p:nvSpPr>
            <p:cNvPr id="172" name="Google Shape;172;p4"/>
            <p:cNvSpPr/>
            <p:nvPr/>
          </p:nvSpPr>
          <p:spPr>
            <a:xfrm>
              <a:off x="0" y="0"/>
              <a:ext cx="504345" cy="239526"/>
            </a:xfrm>
            <a:custGeom>
              <a:rect b="b" l="l" r="r" t="t"/>
              <a:pathLst>
                <a:path extrusionOk="0" h="239526" w="504345">
                  <a:moveTo>
                    <a:pt x="0" y="0"/>
                  </a:moveTo>
                  <a:lnTo>
                    <a:pt x="504345" y="0"/>
                  </a:lnTo>
                  <a:lnTo>
                    <a:pt x="504345" y="239526"/>
                  </a:lnTo>
                  <a:lnTo>
                    <a:pt x="0" y="239526"/>
                  </a:lnTo>
                  <a:close/>
                </a:path>
              </a:pathLst>
            </a:custGeom>
            <a:solidFill>
              <a:srgbClr val="A7CD4C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73" name="Google Shape;173;p4"/>
            <p:cNvSpPr txBox="1"/>
            <p:nvPr/>
          </p:nvSpPr>
          <p:spPr>
            <a:xfrm>
              <a:off x="0" y="19050"/>
              <a:ext cx="504345" cy="22047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12869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300">
                  <a:solidFill>
                    <a:srgbClr val="FFFFFF"/>
                  </a:solidFill>
                  <a:latin typeface="Montserrat"/>
                  <a:ea typeface="Montserrat"/>
                  <a:cs typeface="Montserrat"/>
                  <a:sym typeface="Montserrat"/>
                </a:rPr>
                <a:t>DERS</a:t>
              </a:r>
              <a:endParaRPr sz="230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</p:grpSp>
      <p:grpSp>
        <p:nvGrpSpPr>
          <p:cNvPr id="174" name="Google Shape;174;p4"/>
          <p:cNvGrpSpPr/>
          <p:nvPr/>
        </p:nvGrpSpPr>
        <p:grpSpPr>
          <a:xfrm>
            <a:off x="4145978" y="2322546"/>
            <a:ext cx="1914937" cy="909452"/>
            <a:chOff x="0" y="0"/>
            <a:chExt cx="504345" cy="239526"/>
          </a:xfrm>
        </p:grpSpPr>
        <p:sp>
          <p:nvSpPr>
            <p:cNvPr id="175" name="Google Shape;175;p4"/>
            <p:cNvSpPr/>
            <p:nvPr/>
          </p:nvSpPr>
          <p:spPr>
            <a:xfrm>
              <a:off x="0" y="0"/>
              <a:ext cx="504345" cy="239526"/>
            </a:xfrm>
            <a:custGeom>
              <a:rect b="b" l="l" r="r" t="t"/>
              <a:pathLst>
                <a:path extrusionOk="0" h="239526" w="504345">
                  <a:moveTo>
                    <a:pt x="0" y="0"/>
                  </a:moveTo>
                  <a:lnTo>
                    <a:pt x="504345" y="0"/>
                  </a:lnTo>
                  <a:lnTo>
                    <a:pt x="504345" y="239526"/>
                  </a:lnTo>
                  <a:lnTo>
                    <a:pt x="0" y="239526"/>
                  </a:lnTo>
                  <a:close/>
                </a:path>
              </a:pathLst>
            </a:custGeom>
            <a:solidFill>
              <a:srgbClr val="A7CD4C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76" name="Google Shape;176;p4"/>
            <p:cNvSpPr txBox="1"/>
            <p:nvPr/>
          </p:nvSpPr>
          <p:spPr>
            <a:xfrm>
              <a:off x="0" y="19050"/>
              <a:ext cx="504345" cy="22047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12869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300">
                  <a:solidFill>
                    <a:srgbClr val="FFFFFF"/>
                  </a:solidFill>
                  <a:latin typeface="Montserrat"/>
                  <a:ea typeface="Montserrat"/>
                  <a:cs typeface="Montserrat"/>
                  <a:sym typeface="Montserrat"/>
                </a:rPr>
                <a:t>SEMINER</a:t>
              </a:r>
              <a:endParaRPr sz="230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</p:grpSp>
      <p:grpSp>
        <p:nvGrpSpPr>
          <p:cNvPr id="177" name="Google Shape;177;p4"/>
          <p:cNvGrpSpPr/>
          <p:nvPr/>
        </p:nvGrpSpPr>
        <p:grpSpPr>
          <a:xfrm>
            <a:off x="6241890" y="2322546"/>
            <a:ext cx="1914937" cy="909452"/>
            <a:chOff x="0" y="0"/>
            <a:chExt cx="504345" cy="239526"/>
          </a:xfrm>
        </p:grpSpPr>
        <p:sp>
          <p:nvSpPr>
            <p:cNvPr id="178" name="Google Shape;178;p4"/>
            <p:cNvSpPr/>
            <p:nvPr/>
          </p:nvSpPr>
          <p:spPr>
            <a:xfrm>
              <a:off x="0" y="0"/>
              <a:ext cx="504345" cy="239526"/>
            </a:xfrm>
            <a:custGeom>
              <a:rect b="b" l="l" r="r" t="t"/>
              <a:pathLst>
                <a:path extrusionOk="0" h="239526" w="504345">
                  <a:moveTo>
                    <a:pt x="0" y="0"/>
                  </a:moveTo>
                  <a:lnTo>
                    <a:pt x="504345" y="0"/>
                  </a:lnTo>
                  <a:lnTo>
                    <a:pt x="504345" y="239526"/>
                  </a:lnTo>
                  <a:lnTo>
                    <a:pt x="0" y="239526"/>
                  </a:lnTo>
                  <a:close/>
                </a:path>
              </a:pathLst>
            </a:custGeom>
            <a:solidFill>
              <a:srgbClr val="A7CD4C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79" name="Google Shape;179;p4"/>
            <p:cNvSpPr txBox="1"/>
            <p:nvPr/>
          </p:nvSpPr>
          <p:spPr>
            <a:xfrm>
              <a:off x="0" y="19050"/>
              <a:ext cx="504345" cy="22047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12869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300">
                  <a:solidFill>
                    <a:srgbClr val="FFFFFF"/>
                  </a:solidFill>
                  <a:latin typeface="Montserrat"/>
                  <a:ea typeface="Montserrat"/>
                  <a:cs typeface="Montserrat"/>
                  <a:sym typeface="Montserrat"/>
                </a:rPr>
                <a:t>LAB. </a:t>
              </a:r>
              <a:endParaRPr/>
            </a:p>
          </p:txBody>
        </p:sp>
      </p:grpSp>
      <p:grpSp>
        <p:nvGrpSpPr>
          <p:cNvPr id="180" name="Google Shape;180;p4"/>
          <p:cNvGrpSpPr/>
          <p:nvPr/>
        </p:nvGrpSpPr>
        <p:grpSpPr>
          <a:xfrm>
            <a:off x="2050066" y="3231997"/>
            <a:ext cx="1914937" cy="569102"/>
            <a:chOff x="0" y="0"/>
            <a:chExt cx="504345" cy="149887"/>
          </a:xfrm>
        </p:grpSpPr>
        <p:sp>
          <p:nvSpPr>
            <p:cNvPr id="181" name="Google Shape;181;p4"/>
            <p:cNvSpPr/>
            <p:nvPr/>
          </p:nvSpPr>
          <p:spPr>
            <a:xfrm>
              <a:off x="0" y="0"/>
              <a:ext cx="504345" cy="149887"/>
            </a:xfrm>
            <a:custGeom>
              <a:rect b="b" l="l" r="r" t="t"/>
              <a:pathLst>
                <a:path extrusionOk="0" h="149887" w="504345">
                  <a:moveTo>
                    <a:pt x="0" y="0"/>
                  </a:moveTo>
                  <a:lnTo>
                    <a:pt x="504345" y="0"/>
                  </a:lnTo>
                  <a:lnTo>
                    <a:pt x="504345" y="149887"/>
                  </a:lnTo>
                  <a:lnTo>
                    <a:pt x="0" y="149887"/>
                  </a:lnTo>
                  <a:close/>
                </a:path>
              </a:pathLst>
            </a:custGeom>
            <a:solidFill>
              <a:srgbClr val="FFFFFF">
                <a:alpha val="31764"/>
              </a:srgbClr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82" name="Google Shape;182;p4"/>
            <p:cNvSpPr txBox="1"/>
            <p:nvPr/>
          </p:nvSpPr>
          <p:spPr>
            <a:xfrm>
              <a:off x="0" y="19050"/>
              <a:ext cx="504345" cy="13083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12869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300">
                  <a:solidFill>
                    <a:srgbClr val="1C2529"/>
                  </a:solidFill>
                  <a:latin typeface="Montserrat"/>
                  <a:ea typeface="Montserrat"/>
                  <a:cs typeface="Montserrat"/>
                  <a:sym typeface="Montserrat"/>
                </a:rPr>
                <a:t>30 S</a:t>
              </a:r>
              <a:endParaRPr sz="2300">
                <a:solidFill>
                  <a:srgbClr val="1C2529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</p:grpSp>
      <p:grpSp>
        <p:nvGrpSpPr>
          <p:cNvPr id="183" name="Google Shape;183;p4"/>
          <p:cNvGrpSpPr/>
          <p:nvPr/>
        </p:nvGrpSpPr>
        <p:grpSpPr>
          <a:xfrm>
            <a:off x="4145978" y="3231997"/>
            <a:ext cx="1914937" cy="569102"/>
            <a:chOff x="0" y="0"/>
            <a:chExt cx="504345" cy="149887"/>
          </a:xfrm>
        </p:grpSpPr>
        <p:sp>
          <p:nvSpPr>
            <p:cNvPr id="184" name="Google Shape;184;p4"/>
            <p:cNvSpPr/>
            <p:nvPr/>
          </p:nvSpPr>
          <p:spPr>
            <a:xfrm>
              <a:off x="0" y="0"/>
              <a:ext cx="504345" cy="149887"/>
            </a:xfrm>
            <a:custGeom>
              <a:rect b="b" l="l" r="r" t="t"/>
              <a:pathLst>
                <a:path extrusionOk="0" h="149887" w="504345">
                  <a:moveTo>
                    <a:pt x="0" y="0"/>
                  </a:moveTo>
                  <a:lnTo>
                    <a:pt x="504345" y="0"/>
                  </a:lnTo>
                  <a:lnTo>
                    <a:pt x="504345" y="149887"/>
                  </a:lnTo>
                  <a:lnTo>
                    <a:pt x="0" y="149887"/>
                  </a:lnTo>
                  <a:close/>
                </a:path>
              </a:pathLst>
            </a:custGeom>
            <a:solidFill>
              <a:srgbClr val="FFFFFF">
                <a:alpha val="31764"/>
              </a:srgbClr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85" name="Google Shape;185;p4"/>
            <p:cNvSpPr txBox="1"/>
            <p:nvPr/>
          </p:nvSpPr>
          <p:spPr>
            <a:xfrm>
              <a:off x="0" y="19050"/>
              <a:ext cx="504345" cy="13083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12869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300">
                  <a:solidFill>
                    <a:srgbClr val="1C2529"/>
                  </a:solidFill>
                  <a:latin typeface="Montserrat"/>
                  <a:ea typeface="Montserrat"/>
                  <a:cs typeface="Montserrat"/>
                  <a:sym typeface="Montserrat"/>
                </a:rPr>
                <a:t>15 S</a:t>
              </a:r>
              <a:endParaRPr sz="2300">
                <a:solidFill>
                  <a:srgbClr val="1C2529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</p:grpSp>
      <p:grpSp>
        <p:nvGrpSpPr>
          <p:cNvPr id="186" name="Google Shape;186;p4"/>
          <p:cNvGrpSpPr/>
          <p:nvPr/>
        </p:nvGrpSpPr>
        <p:grpSpPr>
          <a:xfrm>
            <a:off x="6241890" y="3231997"/>
            <a:ext cx="957468" cy="569102"/>
            <a:chOff x="0" y="0"/>
            <a:chExt cx="252173" cy="149887"/>
          </a:xfrm>
        </p:grpSpPr>
        <p:sp>
          <p:nvSpPr>
            <p:cNvPr id="187" name="Google Shape;187;p4"/>
            <p:cNvSpPr/>
            <p:nvPr/>
          </p:nvSpPr>
          <p:spPr>
            <a:xfrm>
              <a:off x="0" y="0"/>
              <a:ext cx="252173" cy="149887"/>
            </a:xfrm>
            <a:custGeom>
              <a:rect b="b" l="l" r="r" t="t"/>
              <a:pathLst>
                <a:path extrusionOk="0" h="149887" w="252173">
                  <a:moveTo>
                    <a:pt x="0" y="0"/>
                  </a:moveTo>
                  <a:lnTo>
                    <a:pt x="252173" y="0"/>
                  </a:lnTo>
                  <a:lnTo>
                    <a:pt x="252173" y="149887"/>
                  </a:lnTo>
                  <a:lnTo>
                    <a:pt x="0" y="149887"/>
                  </a:lnTo>
                  <a:close/>
                </a:path>
              </a:pathLst>
            </a:custGeom>
            <a:solidFill>
              <a:srgbClr val="FFFFFF">
                <a:alpha val="31764"/>
              </a:srgbClr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88" name="Google Shape;188;p4"/>
            <p:cNvSpPr txBox="1"/>
            <p:nvPr/>
          </p:nvSpPr>
          <p:spPr>
            <a:xfrm>
              <a:off x="0" y="19050"/>
              <a:ext cx="252173" cy="13083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r">
                <a:lnSpc>
                  <a:spcPct val="112869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300">
                  <a:solidFill>
                    <a:srgbClr val="1C2529"/>
                  </a:solidFill>
                  <a:latin typeface="Montserrat"/>
                  <a:ea typeface="Montserrat"/>
                  <a:cs typeface="Montserrat"/>
                  <a:sym typeface="Montserrat"/>
                </a:rPr>
                <a:t>15 S </a:t>
              </a:r>
              <a:endParaRPr sz="2300">
                <a:solidFill>
                  <a:srgbClr val="1C2529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</p:grpSp>
      <p:grpSp>
        <p:nvGrpSpPr>
          <p:cNvPr id="189" name="Google Shape;189;p4"/>
          <p:cNvGrpSpPr/>
          <p:nvPr/>
        </p:nvGrpSpPr>
        <p:grpSpPr>
          <a:xfrm>
            <a:off x="-1584019" y="533485"/>
            <a:ext cx="15338807" cy="1028531"/>
            <a:chOff x="0" y="0"/>
            <a:chExt cx="4039851" cy="270889"/>
          </a:xfrm>
        </p:grpSpPr>
        <p:sp>
          <p:nvSpPr>
            <p:cNvPr id="190" name="Google Shape;190;p4"/>
            <p:cNvSpPr/>
            <p:nvPr/>
          </p:nvSpPr>
          <p:spPr>
            <a:xfrm>
              <a:off x="0" y="0"/>
              <a:ext cx="4039851" cy="270889"/>
            </a:xfrm>
            <a:custGeom>
              <a:rect b="b" l="l" r="r" t="t"/>
              <a:pathLst>
                <a:path extrusionOk="0" h="270889" w="4039851">
                  <a:moveTo>
                    <a:pt x="25741" y="0"/>
                  </a:moveTo>
                  <a:lnTo>
                    <a:pt x="4014110" y="0"/>
                  </a:lnTo>
                  <a:cubicBezTo>
                    <a:pt x="4020937" y="0"/>
                    <a:pt x="4027484" y="2712"/>
                    <a:pt x="4032311" y="7539"/>
                  </a:cubicBezTo>
                  <a:cubicBezTo>
                    <a:pt x="4037139" y="12367"/>
                    <a:pt x="4039851" y="18914"/>
                    <a:pt x="4039851" y="25741"/>
                  </a:cubicBezTo>
                  <a:lnTo>
                    <a:pt x="4039851" y="245148"/>
                  </a:lnTo>
                  <a:cubicBezTo>
                    <a:pt x="4039851" y="251975"/>
                    <a:pt x="4037139" y="258522"/>
                    <a:pt x="4032311" y="263349"/>
                  </a:cubicBezTo>
                  <a:cubicBezTo>
                    <a:pt x="4027484" y="268177"/>
                    <a:pt x="4020937" y="270889"/>
                    <a:pt x="4014110" y="270889"/>
                  </a:cubicBezTo>
                  <a:lnTo>
                    <a:pt x="25741" y="270889"/>
                  </a:lnTo>
                  <a:cubicBezTo>
                    <a:pt x="18914" y="270889"/>
                    <a:pt x="12367" y="268177"/>
                    <a:pt x="7539" y="263349"/>
                  </a:cubicBezTo>
                  <a:cubicBezTo>
                    <a:pt x="2712" y="258522"/>
                    <a:pt x="0" y="251975"/>
                    <a:pt x="0" y="245148"/>
                  </a:cubicBezTo>
                  <a:lnTo>
                    <a:pt x="0" y="25741"/>
                  </a:lnTo>
                  <a:cubicBezTo>
                    <a:pt x="0" y="18914"/>
                    <a:pt x="2712" y="12367"/>
                    <a:pt x="7539" y="7539"/>
                  </a:cubicBezTo>
                  <a:cubicBezTo>
                    <a:pt x="12367" y="2712"/>
                    <a:pt x="18914" y="0"/>
                    <a:pt x="25741" y="0"/>
                  </a:cubicBezTo>
                  <a:close/>
                </a:path>
              </a:pathLst>
            </a:custGeom>
            <a:solidFill>
              <a:srgbClr val="A7CD4C">
                <a:alpha val="19607"/>
              </a:srgbClr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91" name="Google Shape;191;p4"/>
            <p:cNvSpPr txBox="1"/>
            <p:nvPr/>
          </p:nvSpPr>
          <p:spPr>
            <a:xfrm>
              <a:off x="0" y="9525"/>
              <a:ext cx="4039851" cy="26136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25444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92" name="Google Shape;192;p4"/>
          <p:cNvSpPr txBox="1"/>
          <p:nvPr/>
        </p:nvSpPr>
        <p:spPr>
          <a:xfrm>
            <a:off x="2050066" y="640714"/>
            <a:ext cx="15710748" cy="39751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rgbClr val="E6DCCA"/>
                </a:solidFill>
                <a:latin typeface="Montserrat"/>
                <a:ea typeface="Montserrat"/>
                <a:cs typeface="Montserrat"/>
                <a:sym typeface="Montserrat"/>
              </a:rPr>
              <a:t>Öğretmen Adayları için Yeşil STEM Eğitim Programı </a:t>
            </a:r>
            <a:endParaRPr sz="2800">
              <a:solidFill>
                <a:srgbClr val="E6DCCA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93" name="Google Shape;193;p4"/>
          <p:cNvSpPr/>
          <p:nvPr/>
        </p:nvSpPr>
        <p:spPr>
          <a:xfrm>
            <a:off x="0" y="580864"/>
            <a:ext cx="2050066" cy="1741682"/>
          </a:xfrm>
          <a:custGeom>
            <a:rect b="b" l="l" r="r" t="t"/>
            <a:pathLst>
              <a:path extrusionOk="0" h="1741682" w="2050066">
                <a:moveTo>
                  <a:pt x="0" y="0"/>
                </a:moveTo>
                <a:lnTo>
                  <a:pt x="2050066" y="0"/>
                </a:lnTo>
                <a:lnTo>
                  <a:pt x="2050066" y="1741682"/>
                </a:lnTo>
                <a:lnTo>
                  <a:pt x="0" y="1741682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5">
              <a:alphaModFix/>
            </a:blip>
            <a:stretch>
              <a:fillRect b="0" l="0" r="-478" t="-6901"/>
            </a:stretch>
          </a:blip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194" name="Google Shape;194;p4"/>
          <p:cNvGrpSpPr/>
          <p:nvPr/>
        </p:nvGrpSpPr>
        <p:grpSpPr>
          <a:xfrm>
            <a:off x="7199358" y="3231997"/>
            <a:ext cx="957468" cy="569102"/>
            <a:chOff x="0" y="0"/>
            <a:chExt cx="252173" cy="149887"/>
          </a:xfrm>
        </p:grpSpPr>
        <p:sp>
          <p:nvSpPr>
            <p:cNvPr id="195" name="Google Shape;195;p4"/>
            <p:cNvSpPr/>
            <p:nvPr/>
          </p:nvSpPr>
          <p:spPr>
            <a:xfrm>
              <a:off x="0" y="0"/>
              <a:ext cx="252173" cy="149887"/>
            </a:xfrm>
            <a:custGeom>
              <a:rect b="b" l="l" r="r" t="t"/>
              <a:pathLst>
                <a:path extrusionOk="0" h="149887" w="252173">
                  <a:moveTo>
                    <a:pt x="0" y="0"/>
                  </a:moveTo>
                  <a:lnTo>
                    <a:pt x="252173" y="0"/>
                  </a:lnTo>
                  <a:lnTo>
                    <a:pt x="252173" y="149887"/>
                  </a:lnTo>
                  <a:lnTo>
                    <a:pt x="0" y="149887"/>
                  </a:lnTo>
                  <a:close/>
                </a:path>
              </a:pathLst>
            </a:custGeom>
            <a:solidFill>
              <a:srgbClr val="FFFFFF">
                <a:alpha val="31764"/>
              </a:srgbClr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96" name="Google Shape;196;p4"/>
            <p:cNvSpPr txBox="1"/>
            <p:nvPr/>
          </p:nvSpPr>
          <p:spPr>
            <a:xfrm>
              <a:off x="0" y="19050"/>
              <a:ext cx="252173" cy="13083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12869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300">
                  <a:solidFill>
                    <a:srgbClr val="1C2529"/>
                  </a:solidFill>
                  <a:latin typeface="Montserrat"/>
                  <a:ea typeface="Montserrat"/>
                  <a:cs typeface="Montserrat"/>
                  <a:sym typeface="Montserrat"/>
                </a:rPr>
                <a:t>15 S </a:t>
              </a:r>
              <a:endParaRPr sz="2300">
                <a:solidFill>
                  <a:srgbClr val="1C2529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</p:grpSp>
      <p:sp>
        <p:nvSpPr>
          <p:cNvPr id="197" name="Google Shape;197;p4"/>
          <p:cNvSpPr txBox="1"/>
          <p:nvPr/>
        </p:nvSpPr>
        <p:spPr>
          <a:xfrm>
            <a:off x="2050066" y="1029695"/>
            <a:ext cx="14407794" cy="435119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36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rgbClr val="A7CD4C"/>
                </a:solidFill>
                <a:latin typeface="Montserrat"/>
                <a:ea typeface="Montserrat"/>
                <a:cs typeface="Montserrat"/>
                <a:sym typeface="Montserrat"/>
              </a:rPr>
              <a:t>Fen Eğitiminde Sürdürülebilir Teknolojiler</a:t>
            </a:r>
            <a:endParaRPr sz="2800">
              <a:solidFill>
                <a:srgbClr val="A7CD4C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98" name="Google Shape;198;p4"/>
          <p:cNvSpPr txBox="1"/>
          <p:nvPr/>
        </p:nvSpPr>
        <p:spPr>
          <a:xfrm>
            <a:off x="467760" y="9305925"/>
            <a:ext cx="1121880" cy="86677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6000">
                <a:solidFill>
                  <a:srgbClr val="FEFEFE"/>
                </a:solidFill>
                <a:latin typeface="Montserrat"/>
                <a:ea typeface="Montserrat"/>
                <a:cs typeface="Montserrat"/>
                <a:sym typeface="Montserrat"/>
              </a:rPr>
              <a:t>3</a:t>
            </a:r>
            <a:endParaRPr b="1" sz="6000">
              <a:solidFill>
                <a:srgbClr val="FEFEFE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99" name="Google Shape;199;p4"/>
          <p:cNvSpPr txBox="1"/>
          <p:nvPr/>
        </p:nvSpPr>
        <p:spPr>
          <a:xfrm>
            <a:off x="2050066" y="4505949"/>
            <a:ext cx="15710748" cy="478593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4001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999">
                <a:solidFill>
                  <a:srgbClr val="5EAAAE"/>
                </a:solidFill>
                <a:latin typeface="Montserrat"/>
                <a:ea typeface="Montserrat"/>
                <a:cs typeface="Montserrat"/>
                <a:sym typeface="Montserrat"/>
              </a:rPr>
              <a:t>DEĞERLENDİRME</a:t>
            </a:r>
            <a:endParaRPr sz="2999">
              <a:solidFill>
                <a:srgbClr val="5EAAAE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200" name="Google Shape;200;p4"/>
          <p:cNvSpPr txBox="1"/>
          <p:nvPr/>
        </p:nvSpPr>
        <p:spPr>
          <a:xfrm>
            <a:off x="2050066" y="5384709"/>
            <a:ext cx="2293334" cy="346249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12998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8">
                <a:solidFill>
                  <a:srgbClr val="FFFFFF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YÜZDE  (%)</a:t>
            </a:r>
            <a:endParaRPr sz="2408">
              <a:solidFill>
                <a:srgbClr val="FFFFFF"/>
              </a:solidFill>
              <a:latin typeface="Montserrat Light"/>
              <a:ea typeface="Montserrat Light"/>
              <a:cs typeface="Montserrat Light"/>
              <a:sym typeface="Montserrat Light"/>
            </a:endParaRPr>
          </a:p>
        </p:txBody>
      </p:sp>
      <p:sp>
        <p:nvSpPr>
          <p:cNvPr id="201" name="Google Shape;201;p4"/>
          <p:cNvSpPr txBox="1"/>
          <p:nvPr/>
        </p:nvSpPr>
        <p:spPr>
          <a:xfrm>
            <a:off x="2050066" y="6317100"/>
            <a:ext cx="2826734" cy="103874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12998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8">
                <a:solidFill>
                  <a:srgbClr val="FFFFFF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% 50</a:t>
            </a:r>
            <a:endParaRPr sz="2408">
              <a:solidFill>
                <a:srgbClr val="FFFFFF"/>
              </a:solidFill>
              <a:latin typeface="Montserrat Light"/>
              <a:ea typeface="Montserrat Light"/>
              <a:cs typeface="Montserrat Light"/>
              <a:sym typeface="Montserrat Light"/>
            </a:endParaRPr>
          </a:p>
          <a:p>
            <a:pPr indent="0" lvl="0" marL="0" marR="0" rtl="0" algn="l">
              <a:lnSpc>
                <a:spcPct val="112998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8">
                <a:solidFill>
                  <a:srgbClr val="FFFFFF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% 40</a:t>
            </a:r>
            <a:endParaRPr sz="2408">
              <a:solidFill>
                <a:srgbClr val="FFFFFF"/>
              </a:solidFill>
              <a:latin typeface="Montserrat Light"/>
              <a:ea typeface="Montserrat Light"/>
              <a:cs typeface="Montserrat Light"/>
              <a:sym typeface="Montserrat Light"/>
            </a:endParaRPr>
          </a:p>
          <a:p>
            <a:pPr indent="0" lvl="0" marL="0" marR="0" rtl="0" algn="l">
              <a:lnSpc>
                <a:spcPct val="112998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8">
                <a:solidFill>
                  <a:srgbClr val="FFFFFF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% 10</a:t>
            </a:r>
            <a:endParaRPr sz="2408">
              <a:solidFill>
                <a:srgbClr val="FFFFFF"/>
              </a:solidFill>
              <a:latin typeface="Montserrat Light"/>
              <a:ea typeface="Montserrat Light"/>
              <a:cs typeface="Montserrat Light"/>
              <a:sym typeface="Montserrat Light"/>
            </a:endParaRPr>
          </a:p>
        </p:txBody>
      </p:sp>
      <p:sp>
        <p:nvSpPr>
          <p:cNvPr id="202" name="Google Shape;202;p4"/>
          <p:cNvSpPr txBox="1"/>
          <p:nvPr/>
        </p:nvSpPr>
        <p:spPr>
          <a:xfrm>
            <a:off x="4174281" y="6280873"/>
            <a:ext cx="5225590" cy="137664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12998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8">
                <a:solidFill>
                  <a:srgbClr val="FFFFFF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 Yazılı Sınav</a:t>
            </a:r>
            <a:endParaRPr sz="2408">
              <a:solidFill>
                <a:srgbClr val="FFFFFF"/>
              </a:solidFill>
              <a:latin typeface="Montserrat Light"/>
              <a:ea typeface="Montserrat Light"/>
              <a:cs typeface="Montserrat Light"/>
              <a:sym typeface="Montserrat Light"/>
            </a:endParaRPr>
          </a:p>
          <a:p>
            <a:pPr indent="0" lvl="0" marL="0" marR="0" rtl="0" algn="l">
              <a:lnSpc>
                <a:spcPct val="112998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8">
                <a:solidFill>
                  <a:srgbClr val="FFFFFF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 Proje portfolyosu</a:t>
            </a:r>
            <a:endParaRPr sz="2408">
              <a:solidFill>
                <a:srgbClr val="FFFFFF"/>
              </a:solidFill>
              <a:latin typeface="Montserrat Light"/>
              <a:ea typeface="Montserrat Light"/>
              <a:cs typeface="Montserrat Light"/>
              <a:sym typeface="Montserrat Light"/>
            </a:endParaRPr>
          </a:p>
          <a:p>
            <a:pPr indent="0" lvl="0" marL="0" marR="0" rtl="0" algn="l">
              <a:lnSpc>
                <a:spcPct val="112998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8">
                <a:solidFill>
                  <a:srgbClr val="FFFFFF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 Proje sunumu</a:t>
            </a:r>
            <a:endParaRPr sz="2408">
              <a:solidFill>
                <a:srgbClr val="FFFFFF"/>
              </a:solidFill>
              <a:latin typeface="Montserrat Light"/>
              <a:ea typeface="Montserrat Light"/>
              <a:cs typeface="Montserrat Light"/>
              <a:sym typeface="Montserrat Light"/>
            </a:endParaRPr>
          </a:p>
          <a:p>
            <a:pPr indent="0" lvl="0" marL="0" marR="0" rtl="0" algn="l">
              <a:lnSpc>
                <a:spcPct val="112998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8">
              <a:solidFill>
                <a:srgbClr val="FFFFFF"/>
              </a:solidFill>
              <a:latin typeface="Montserrat Light"/>
              <a:ea typeface="Montserrat Light"/>
              <a:cs typeface="Montserrat Light"/>
              <a:sym typeface="Montserrat Light"/>
            </a:endParaRPr>
          </a:p>
        </p:txBody>
      </p:sp>
      <p:grpSp>
        <p:nvGrpSpPr>
          <p:cNvPr id="203" name="Google Shape;203;p4"/>
          <p:cNvGrpSpPr/>
          <p:nvPr/>
        </p:nvGrpSpPr>
        <p:grpSpPr>
          <a:xfrm>
            <a:off x="9144000" y="2322546"/>
            <a:ext cx="1914937" cy="909452"/>
            <a:chOff x="0" y="0"/>
            <a:chExt cx="504345" cy="239526"/>
          </a:xfrm>
        </p:grpSpPr>
        <p:sp>
          <p:nvSpPr>
            <p:cNvPr id="204" name="Google Shape;204;p4"/>
            <p:cNvSpPr/>
            <p:nvPr/>
          </p:nvSpPr>
          <p:spPr>
            <a:xfrm>
              <a:off x="0" y="0"/>
              <a:ext cx="504345" cy="239526"/>
            </a:xfrm>
            <a:custGeom>
              <a:rect b="b" l="l" r="r" t="t"/>
              <a:pathLst>
                <a:path extrusionOk="0" h="239526" w="504345">
                  <a:moveTo>
                    <a:pt x="0" y="0"/>
                  </a:moveTo>
                  <a:lnTo>
                    <a:pt x="504345" y="0"/>
                  </a:lnTo>
                  <a:lnTo>
                    <a:pt x="504345" y="239526"/>
                  </a:lnTo>
                  <a:lnTo>
                    <a:pt x="0" y="239526"/>
                  </a:lnTo>
                  <a:close/>
                </a:path>
              </a:pathLst>
            </a:custGeom>
            <a:solidFill>
              <a:srgbClr val="A7CD4C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05" name="Google Shape;205;p4"/>
            <p:cNvSpPr txBox="1"/>
            <p:nvPr/>
          </p:nvSpPr>
          <p:spPr>
            <a:xfrm>
              <a:off x="0" y="19050"/>
              <a:ext cx="504345" cy="22047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12869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300">
                  <a:solidFill>
                    <a:srgbClr val="FFFFFF"/>
                  </a:solidFill>
                  <a:latin typeface="Montserrat"/>
                  <a:ea typeface="Montserrat"/>
                  <a:cs typeface="Montserrat"/>
                  <a:sym typeface="Montserrat"/>
                </a:rPr>
                <a:t>BİREYSEL ÇALIŞMA</a:t>
              </a:r>
              <a:endParaRPr sz="230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</p:grpSp>
      <p:grpSp>
        <p:nvGrpSpPr>
          <p:cNvPr id="206" name="Google Shape;206;p4"/>
          <p:cNvGrpSpPr/>
          <p:nvPr/>
        </p:nvGrpSpPr>
        <p:grpSpPr>
          <a:xfrm>
            <a:off x="11239912" y="2322546"/>
            <a:ext cx="1914937" cy="909452"/>
            <a:chOff x="0" y="0"/>
            <a:chExt cx="504345" cy="239526"/>
          </a:xfrm>
        </p:grpSpPr>
        <p:sp>
          <p:nvSpPr>
            <p:cNvPr id="207" name="Google Shape;207;p4"/>
            <p:cNvSpPr/>
            <p:nvPr/>
          </p:nvSpPr>
          <p:spPr>
            <a:xfrm>
              <a:off x="0" y="0"/>
              <a:ext cx="504345" cy="239526"/>
            </a:xfrm>
            <a:custGeom>
              <a:rect b="b" l="l" r="r" t="t"/>
              <a:pathLst>
                <a:path extrusionOk="0" h="239526" w="504345">
                  <a:moveTo>
                    <a:pt x="0" y="0"/>
                  </a:moveTo>
                  <a:lnTo>
                    <a:pt x="504345" y="0"/>
                  </a:lnTo>
                  <a:lnTo>
                    <a:pt x="504345" y="239526"/>
                  </a:lnTo>
                  <a:lnTo>
                    <a:pt x="0" y="239526"/>
                  </a:lnTo>
                  <a:close/>
                </a:path>
              </a:pathLst>
            </a:custGeom>
            <a:solidFill>
              <a:srgbClr val="A7CD4C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08" name="Google Shape;208;p4"/>
            <p:cNvSpPr txBox="1"/>
            <p:nvPr/>
          </p:nvSpPr>
          <p:spPr>
            <a:xfrm>
              <a:off x="0" y="19050"/>
              <a:ext cx="504345" cy="22047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12869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300">
                  <a:solidFill>
                    <a:srgbClr val="FFFFFF"/>
                  </a:solidFill>
                  <a:latin typeface="Montserrat"/>
                  <a:ea typeface="Montserrat"/>
                  <a:cs typeface="Montserrat"/>
                  <a:sym typeface="Montserrat"/>
                </a:rPr>
                <a:t>AKTS</a:t>
              </a:r>
              <a:endParaRPr sz="230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</p:grpSp>
      <p:grpSp>
        <p:nvGrpSpPr>
          <p:cNvPr id="209" name="Google Shape;209;p4"/>
          <p:cNvGrpSpPr/>
          <p:nvPr/>
        </p:nvGrpSpPr>
        <p:grpSpPr>
          <a:xfrm>
            <a:off x="9144000" y="3231997"/>
            <a:ext cx="1914937" cy="569102"/>
            <a:chOff x="0" y="0"/>
            <a:chExt cx="504345" cy="149887"/>
          </a:xfrm>
        </p:grpSpPr>
        <p:sp>
          <p:nvSpPr>
            <p:cNvPr id="210" name="Google Shape;210;p4"/>
            <p:cNvSpPr/>
            <p:nvPr/>
          </p:nvSpPr>
          <p:spPr>
            <a:xfrm>
              <a:off x="0" y="0"/>
              <a:ext cx="504345" cy="149887"/>
            </a:xfrm>
            <a:custGeom>
              <a:rect b="b" l="l" r="r" t="t"/>
              <a:pathLst>
                <a:path extrusionOk="0" h="149887" w="504345">
                  <a:moveTo>
                    <a:pt x="0" y="0"/>
                  </a:moveTo>
                  <a:lnTo>
                    <a:pt x="504345" y="0"/>
                  </a:lnTo>
                  <a:lnTo>
                    <a:pt x="504345" y="149887"/>
                  </a:lnTo>
                  <a:lnTo>
                    <a:pt x="0" y="149887"/>
                  </a:lnTo>
                  <a:close/>
                </a:path>
              </a:pathLst>
            </a:custGeom>
            <a:solidFill>
              <a:srgbClr val="FFFFFF">
                <a:alpha val="31764"/>
              </a:srgbClr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11" name="Google Shape;211;p4"/>
            <p:cNvSpPr txBox="1"/>
            <p:nvPr/>
          </p:nvSpPr>
          <p:spPr>
            <a:xfrm>
              <a:off x="0" y="19050"/>
              <a:ext cx="504345" cy="13083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12869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300">
                  <a:solidFill>
                    <a:srgbClr val="1C2529"/>
                  </a:solidFill>
                  <a:latin typeface="Montserrat"/>
                  <a:ea typeface="Montserrat"/>
                  <a:cs typeface="Montserrat"/>
                  <a:sym typeface="Montserrat"/>
                </a:rPr>
                <a:t>75 S</a:t>
              </a:r>
              <a:endParaRPr sz="2300">
                <a:solidFill>
                  <a:srgbClr val="1C2529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</p:grpSp>
      <p:grpSp>
        <p:nvGrpSpPr>
          <p:cNvPr id="212" name="Google Shape;212;p4"/>
          <p:cNvGrpSpPr/>
          <p:nvPr/>
        </p:nvGrpSpPr>
        <p:grpSpPr>
          <a:xfrm>
            <a:off x="11239912" y="3231997"/>
            <a:ext cx="1914937" cy="569102"/>
            <a:chOff x="0" y="0"/>
            <a:chExt cx="504345" cy="149887"/>
          </a:xfrm>
        </p:grpSpPr>
        <p:sp>
          <p:nvSpPr>
            <p:cNvPr id="213" name="Google Shape;213;p4"/>
            <p:cNvSpPr/>
            <p:nvPr/>
          </p:nvSpPr>
          <p:spPr>
            <a:xfrm>
              <a:off x="0" y="0"/>
              <a:ext cx="504345" cy="149887"/>
            </a:xfrm>
            <a:custGeom>
              <a:rect b="b" l="l" r="r" t="t"/>
              <a:pathLst>
                <a:path extrusionOk="0" h="149887" w="504345">
                  <a:moveTo>
                    <a:pt x="0" y="0"/>
                  </a:moveTo>
                  <a:lnTo>
                    <a:pt x="504345" y="0"/>
                  </a:lnTo>
                  <a:lnTo>
                    <a:pt x="504345" y="149887"/>
                  </a:lnTo>
                  <a:lnTo>
                    <a:pt x="0" y="149887"/>
                  </a:lnTo>
                  <a:close/>
                </a:path>
              </a:pathLst>
            </a:custGeom>
            <a:solidFill>
              <a:srgbClr val="FFFFFF">
                <a:alpha val="31764"/>
              </a:srgbClr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14" name="Google Shape;214;p4"/>
            <p:cNvSpPr txBox="1"/>
            <p:nvPr/>
          </p:nvSpPr>
          <p:spPr>
            <a:xfrm>
              <a:off x="0" y="19050"/>
              <a:ext cx="504345" cy="13083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12869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300">
                  <a:solidFill>
                    <a:srgbClr val="1C2529"/>
                  </a:solidFill>
                  <a:latin typeface="Montserrat"/>
                  <a:ea typeface="Montserrat"/>
                  <a:cs typeface="Montserrat"/>
                  <a:sym typeface="Montserrat"/>
                </a:rPr>
                <a:t>5</a:t>
              </a:r>
              <a:endParaRPr/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1C2529"/>
        </a:solidFill>
      </p:bgPr>
    </p:bg>
    <p:spTree>
      <p:nvGrpSpPr>
        <p:cNvPr id="218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Google Shape;219;p5"/>
          <p:cNvSpPr txBox="1"/>
          <p:nvPr/>
        </p:nvSpPr>
        <p:spPr>
          <a:xfrm>
            <a:off x="2687012" y="9484986"/>
            <a:ext cx="14276567" cy="37274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3995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200">
                <a:solidFill>
                  <a:srgbClr val="1C2529"/>
                </a:solidFill>
                <a:latin typeface="Montserrat"/>
                <a:ea typeface="Montserrat"/>
                <a:cs typeface="Montserrat"/>
                <a:sym typeface="Montserrat"/>
              </a:rPr>
              <a:t>Presented by Rachelle Beaudry</a:t>
            </a:r>
            <a:endParaRPr/>
          </a:p>
        </p:txBody>
      </p:sp>
      <p:sp>
        <p:nvSpPr>
          <p:cNvPr id="220" name="Google Shape;220;p5"/>
          <p:cNvSpPr/>
          <p:nvPr/>
        </p:nvSpPr>
        <p:spPr>
          <a:xfrm>
            <a:off x="-399966" y="9093816"/>
            <a:ext cx="19087931" cy="1483726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1" name="Google Shape;221;p5"/>
          <p:cNvSpPr/>
          <p:nvPr/>
        </p:nvSpPr>
        <p:spPr>
          <a:xfrm>
            <a:off x="-193695" y="9093816"/>
            <a:ext cx="2243761" cy="1370737"/>
          </a:xfrm>
          <a:prstGeom prst="rect">
            <a:avLst/>
          </a:prstGeom>
          <a:solidFill>
            <a:srgbClr val="AACF46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2" name="Google Shape;222;p5"/>
          <p:cNvSpPr/>
          <p:nvPr/>
        </p:nvSpPr>
        <p:spPr>
          <a:xfrm>
            <a:off x="2205644" y="9258300"/>
            <a:ext cx="2960619" cy="898986"/>
          </a:xfrm>
          <a:custGeom>
            <a:rect b="b" l="l" r="r" t="t"/>
            <a:pathLst>
              <a:path extrusionOk="0" h="898986" w="2960619">
                <a:moveTo>
                  <a:pt x="0" y="0"/>
                </a:moveTo>
                <a:lnTo>
                  <a:pt x="2960620" y="0"/>
                </a:lnTo>
                <a:lnTo>
                  <a:pt x="2960620" y="898986"/>
                </a:lnTo>
                <a:lnTo>
                  <a:pt x="0" y="898986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3" name="Google Shape;223;p5"/>
          <p:cNvSpPr/>
          <p:nvPr/>
        </p:nvSpPr>
        <p:spPr>
          <a:xfrm>
            <a:off x="5166264" y="9394976"/>
            <a:ext cx="2869575" cy="625634"/>
          </a:xfrm>
          <a:custGeom>
            <a:rect b="b" l="l" r="r" t="t"/>
            <a:pathLst>
              <a:path extrusionOk="0" h="625634" w="2869575">
                <a:moveTo>
                  <a:pt x="0" y="0"/>
                </a:moveTo>
                <a:lnTo>
                  <a:pt x="2869574" y="0"/>
                </a:lnTo>
                <a:lnTo>
                  <a:pt x="2869574" y="625634"/>
                </a:lnTo>
                <a:lnTo>
                  <a:pt x="0" y="625634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224" name="Google Shape;224;p5"/>
          <p:cNvGrpSpPr/>
          <p:nvPr/>
        </p:nvGrpSpPr>
        <p:grpSpPr>
          <a:xfrm>
            <a:off x="2050066" y="2322546"/>
            <a:ext cx="1914937" cy="909452"/>
            <a:chOff x="0" y="0"/>
            <a:chExt cx="504345" cy="239526"/>
          </a:xfrm>
        </p:grpSpPr>
        <p:sp>
          <p:nvSpPr>
            <p:cNvPr id="225" name="Google Shape;225;p5"/>
            <p:cNvSpPr/>
            <p:nvPr/>
          </p:nvSpPr>
          <p:spPr>
            <a:xfrm>
              <a:off x="0" y="0"/>
              <a:ext cx="504345" cy="239526"/>
            </a:xfrm>
            <a:custGeom>
              <a:rect b="b" l="l" r="r" t="t"/>
              <a:pathLst>
                <a:path extrusionOk="0" h="239526" w="504345">
                  <a:moveTo>
                    <a:pt x="0" y="0"/>
                  </a:moveTo>
                  <a:lnTo>
                    <a:pt x="504345" y="0"/>
                  </a:lnTo>
                  <a:lnTo>
                    <a:pt x="504345" y="239526"/>
                  </a:lnTo>
                  <a:lnTo>
                    <a:pt x="0" y="239526"/>
                  </a:lnTo>
                  <a:close/>
                </a:path>
              </a:pathLst>
            </a:custGeom>
            <a:solidFill>
              <a:srgbClr val="A7CD4C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26" name="Google Shape;226;p5"/>
            <p:cNvSpPr txBox="1"/>
            <p:nvPr/>
          </p:nvSpPr>
          <p:spPr>
            <a:xfrm>
              <a:off x="0" y="19050"/>
              <a:ext cx="504345" cy="22047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12869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300">
                  <a:solidFill>
                    <a:srgbClr val="FFFFFF"/>
                  </a:solidFill>
                  <a:latin typeface="Montserrat"/>
                  <a:ea typeface="Montserrat"/>
                  <a:cs typeface="Montserrat"/>
                  <a:sym typeface="Montserrat"/>
                </a:rPr>
                <a:t>DERS</a:t>
              </a:r>
              <a:endParaRPr sz="230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</p:grpSp>
      <p:grpSp>
        <p:nvGrpSpPr>
          <p:cNvPr id="227" name="Google Shape;227;p5"/>
          <p:cNvGrpSpPr/>
          <p:nvPr/>
        </p:nvGrpSpPr>
        <p:grpSpPr>
          <a:xfrm>
            <a:off x="4145978" y="2322546"/>
            <a:ext cx="1914937" cy="909452"/>
            <a:chOff x="0" y="0"/>
            <a:chExt cx="504345" cy="239526"/>
          </a:xfrm>
        </p:grpSpPr>
        <p:sp>
          <p:nvSpPr>
            <p:cNvPr id="228" name="Google Shape;228;p5"/>
            <p:cNvSpPr/>
            <p:nvPr/>
          </p:nvSpPr>
          <p:spPr>
            <a:xfrm>
              <a:off x="0" y="0"/>
              <a:ext cx="504345" cy="239526"/>
            </a:xfrm>
            <a:custGeom>
              <a:rect b="b" l="l" r="r" t="t"/>
              <a:pathLst>
                <a:path extrusionOk="0" h="239526" w="504345">
                  <a:moveTo>
                    <a:pt x="0" y="0"/>
                  </a:moveTo>
                  <a:lnTo>
                    <a:pt x="504345" y="0"/>
                  </a:lnTo>
                  <a:lnTo>
                    <a:pt x="504345" y="239526"/>
                  </a:lnTo>
                  <a:lnTo>
                    <a:pt x="0" y="239526"/>
                  </a:lnTo>
                  <a:close/>
                </a:path>
              </a:pathLst>
            </a:custGeom>
            <a:solidFill>
              <a:srgbClr val="A7CD4C">
                <a:alpha val="9803"/>
              </a:srgbClr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29" name="Google Shape;229;p5"/>
            <p:cNvSpPr txBox="1"/>
            <p:nvPr/>
          </p:nvSpPr>
          <p:spPr>
            <a:xfrm>
              <a:off x="0" y="19050"/>
              <a:ext cx="504345" cy="22047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12869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300">
                  <a:solidFill>
                    <a:srgbClr val="FFFFFF"/>
                  </a:solidFill>
                  <a:latin typeface="Montserrat"/>
                  <a:ea typeface="Montserrat"/>
                  <a:cs typeface="Montserrat"/>
                  <a:sym typeface="Montserrat"/>
                </a:rPr>
                <a:t>SEMINER</a:t>
              </a:r>
              <a:endParaRPr sz="230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</p:grpSp>
      <p:grpSp>
        <p:nvGrpSpPr>
          <p:cNvPr id="230" name="Google Shape;230;p5"/>
          <p:cNvGrpSpPr/>
          <p:nvPr/>
        </p:nvGrpSpPr>
        <p:grpSpPr>
          <a:xfrm>
            <a:off x="6241890" y="2322546"/>
            <a:ext cx="1914937" cy="909452"/>
            <a:chOff x="0" y="0"/>
            <a:chExt cx="504345" cy="239526"/>
          </a:xfrm>
        </p:grpSpPr>
        <p:sp>
          <p:nvSpPr>
            <p:cNvPr id="231" name="Google Shape;231;p5"/>
            <p:cNvSpPr/>
            <p:nvPr/>
          </p:nvSpPr>
          <p:spPr>
            <a:xfrm>
              <a:off x="0" y="0"/>
              <a:ext cx="504345" cy="239526"/>
            </a:xfrm>
            <a:custGeom>
              <a:rect b="b" l="l" r="r" t="t"/>
              <a:pathLst>
                <a:path extrusionOk="0" h="239526" w="504345">
                  <a:moveTo>
                    <a:pt x="0" y="0"/>
                  </a:moveTo>
                  <a:lnTo>
                    <a:pt x="504345" y="0"/>
                  </a:lnTo>
                  <a:lnTo>
                    <a:pt x="504345" y="239526"/>
                  </a:lnTo>
                  <a:lnTo>
                    <a:pt x="0" y="239526"/>
                  </a:lnTo>
                  <a:close/>
                </a:path>
              </a:pathLst>
            </a:custGeom>
            <a:solidFill>
              <a:srgbClr val="A7CD4C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32" name="Google Shape;232;p5"/>
            <p:cNvSpPr txBox="1"/>
            <p:nvPr/>
          </p:nvSpPr>
          <p:spPr>
            <a:xfrm>
              <a:off x="0" y="19050"/>
              <a:ext cx="504345" cy="22047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12869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300">
                  <a:solidFill>
                    <a:srgbClr val="FFFFFF"/>
                  </a:solidFill>
                  <a:latin typeface="Montserrat"/>
                  <a:ea typeface="Montserrat"/>
                  <a:cs typeface="Montserrat"/>
                  <a:sym typeface="Montserrat"/>
                </a:rPr>
                <a:t>LAB. </a:t>
              </a:r>
              <a:endParaRPr/>
            </a:p>
          </p:txBody>
        </p:sp>
      </p:grpSp>
      <p:grpSp>
        <p:nvGrpSpPr>
          <p:cNvPr id="233" name="Google Shape;233;p5"/>
          <p:cNvGrpSpPr/>
          <p:nvPr/>
        </p:nvGrpSpPr>
        <p:grpSpPr>
          <a:xfrm>
            <a:off x="2050066" y="3231997"/>
            <a:ext cx="1914937" cy="569102"/>
            <a:chOff x="0" y="0"/>
            <a:chExt cx="504345" cy="149887"/>
          </a:xfrm>
        </p:grpSpPr>
        <p:sp>
          <p:nvSpPr>
            <p:cNvPr id="234" name="Google Shape;234;p5"/>
            <p:cNvSpPr/>
            <p:nvPr/>
          </p:nvSpPr>
          <p:spPr>
            <a:xfrm>
              <a:off x="0" y="0"/>
              <a:ext cx="504345" cy="149887"/>
            </a:xfrm>
            <a:custGeom>
              <a:rect b="b" l="l" r="r" t="t"/>
              <a:pathLst>
                <a:path extrusionOk="0" h="149887" w="504345">
                  <a:moveTo>
                    <a:pt x="0" y="0"/>
                  </a:moveTo>
                  <a:lnTo>
                    <a:pt x="504345" y="0"/>
                  </a:lnTo>
                  <a:lnTo>
                    <a:pt x="504345" y="149887"/>
                  </a:lnTo>
                  <a:lnTo>
                    <a:pt x="0" y="149887"/>
                  </a:lnTo>
                  <a:close/>
                </a:path>
              </a:pathLst>
            </a:custGeom>
            <a:solidFill>
              <a:srgbClr val="FFFFFF">
                <a:alpha val="31764"/>
              </a:srgbClr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35" name="Google Shape;235;p5"/>
            <p:cNvSpPr txBox="1"/>
            <p:nvPr/>
          </p:nvSpPr>
          <p:spPr>
            <a:xfrm>
              <a:off x="0" y="19050"/>
              <a:ext cx="504345" cy="13083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12869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300">
                  <a:solidFill>
                    <a:srgbClr val="1C2529"/>
                  </a:solidFill>
                  <a:latin typeface="Montserrat"/>
                  <a:ea typeface="Montserrat"/>
                  <a:cs typeface="Montserrat"/>
                  <a:sym typeface="Montserrat"/>
                </a:rPr>
                <a:t>30 S</a:t>
              </a:r>
              <a:endParaRPr sz="2300">
                <a:solidFill>
                  <a:srgbClr val="1C2529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</p:grpSp>
      <p:grpSp>
        <p:nvGrpSpPr>
          <p:cNvPr id="236" name="Google Shape;236;p5"/>
          <p:cNvGrpSpPr/>
          <p:nvPr/>
        </p:nvGrpSpPr>
        <p:grpSpPr>
          <a:xfrm>
            <a:off x="4145978" y="3231997"/>
            <a:ext cx="1914937" cy="569102"/>
            <a:chOff x="0" y="0"/>
            <a:chExt cx="504345" cy="149887"/>
          </a:xfrm>
        </p:grpSpPr>
        <p:sp>
          <p:nvSpPr>
            <p:cNvPr id="237" name="Google Shape;237;p5"/>
            <p:cNvSpPr/>
            <p:nvPr/>
          </p:nvSpPr>
          <p:spPr>
            <a:xfrm>
              <a:off x="0" y="0"/>
              <a:ext cx="504345" cy="149887"/>
            </a:xfrm>
            <a:custGeom>
              <a:rect b="b" l="l" r="r" t="t"/>
              <a:pathLst>
                <a:path extrusionOk="0" h="149887" w="504345">
                  <a:moveTo>
                    <a:pt x="0" y="0"/>
                  </a:moveTo>
                  <a:lnTo>
                    <a:pt x="504345" y="0"/>
                  </a:lnTo>
                  <a:lnTo>
                    <a:pt x="504345" y="149887"/>
                  </a:lnTo>
                  <a:lnTo>
                    <a:pt x="0" y="149887"/>
                  </a:lnTo>
                  <a:close/>
                </a:path>
              </a:pathLst>
            </a:custGeom>
            <a:solidFill>
              <a:srgbClr val="FFFFFF">
                <a:alpha val="9803"/>
              </a:srgbClr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38" name="Google Shape;238;p5"/>
            <p:cNvSpPr txBox="1"/>
            <p:nvPr/>
          </p:nvSpPr>
          <p:spPr>
            <a:xfrm>
              <a:off x="0" y="19050"/>
              <a:ext cx="504345" cy="13083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12869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300">
                  <a:solidFill>
                    <a:srgbClr val="1C2529"/>
                  </a:solidFill>
                  <a:latin typeface="Montserrat"/>
                  <a:ea typeface="Montserrat"/>
                  <a:cs typeface="Montserrat"/>
                  <a:sym typeface="Montserrat"/>
                </a:rPr>
                <a:t>15 H</a:t>
              </a:r>
              <a:endParaRPr/>
            </a:p>
          </p:txBody>
        </p:sp>
      </p:grpSp>
      <p:grpSp>
        <p:nvGrpSpPr>
          <p:cNvPr id="239" name="Google Shape;239;p5"/>
          <p:cNvGrpSpPr/>
          <p:nvPr/>
        </p:nvGrpSpPr>
        <p:grpSpPr>
          <a:xfrm>
            <a:off x="6241890" y="3231997"/>
            <a:ext cx="957468" cy="569102"/>
            <a:chOff x="0" y="0"/>
            <a:chExt cx="252173" cy="149887"/>
          </a:xfrm>
        </p:grpSpPr>
        <p:sp>
          <p:nvSpPr>
            <p:cNvPr id="240" name="Google Shape;240;p5"/>
            <p:cNvSpPr/>
            <p:nvPr/>
          </p:nvSpPr>
          <p:spPr>
            <a:xfrm>
              <a:off x="0" y="0"/>
              <a:ext cx="252173" cy="149887"/>
            </a:xfrm>
            <a:custGeom>
              <a:rect b="b" l="l" r="r" t="t"/>
              <a:pathLst>
                <a:path extrusionOk="0" h="149887" w="252173">
                  <a:moveTo>
                    <a:pt x="0" y="0"/>
                  </a:moveTo>
                  <a:lnTo>
                    <a:pt x="252173" y="0"/>
                  </a:lnTo>
                  <a:lnTo>
                    <a:pt x="252173" y="149887"/>
                  </a:lnTo>
                  <a:lnTo>
                    <a:pt x="0" y="149887"/>
                  </a:lnTo>
                  <a:close/>
                </a:path>
              </a:pathLst>
            </a:custGeom>
            <a:solidFill>
              <a:srgbClr val="FFFFFF">
                <a:alpha val="31764"/>
              </a:srgbClr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41" name="Google Shape;241;p5"/>
            <p:cNvSpPr txBox="1"/>
            <p:nvPr/>
          </p:nvSpPr>
          <p:spPr>
            <a:xfrm>
              <a:off x="0" y="19050"/>
              <a:ext cx="252173" cy="13083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r">
                <a:lnSpc>
                  <a:spcPct val="112869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300">
                  <a:solidFill>
                    <a:srgbClr val="1C2529"/>
                  </a:solidFill>
                  <a:latin typeface="Montserrat"/>
                  <a:ea typeface="Montserrat"/>
                  <a:cs typeface="Montserrat"/>
                  <a:sym typeface="Montserrat"/>
                </a:rPr>
                <a:t>15 S </a:t>
              </a:r>
              <a:endParaRPr sz="2300">
                <a:solidFill>
                  <a:srgbClr val="1C2529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</p:grpSp>
      <p:grpSp>
        <p:nvGrpSpPr>
          <p:cNvPr id="242" name="Google Shape;242;p5"/>
          <p:cNvGrpSpPr/>
          <p:nvPr/>
        </p:nvGrpSpPr>
        <p:grpSpPr>
          <a:xfrm>
            <a:off x="-1584019" y="533485"/>
            <a:ext cx="15338807" cy="1028531"/>
            <a:chOff x="0" y="0"/>
            <a:chExt cx="4039851" cy="270889"/>
          </a:xfrm>
        </p:grpSpPr>
        <p:sp>
          <p:nvSpPr>
            <p:cNvPr id="243" name="Google Shape;243;p5"/>
            <p:cNvSpPr/>
            <p:nvPr/>
          </p:nvSpPr>
          <p:spPr>
            <a:xfrm>
              <a:off x="0" y="0"/>
              <a:ext cx="4039851" cy="270889"/>
            </a:xfrm>
            <a:custGeom>
              <a:rect b="b" l="l" r="r" t="t"/>
              <a:pathLst>
                <a:path extrusionOk="0" h="270889" w="4039851">
                  <a:moveTo>
                    <a:pt x="25741" y="0"/>
                  </a:moveTo>
                  <a:lnTo>
                    <a:pt x="4014110" y="0"/>
                  </a:lnTo>
                  <a:cubicBezTo>
                    <a:pt x="4020937" y="0"/>
                    <a:pt x="4027484" y="2712"/>
                    <a:pt x="4032311" y="7539"/>
                  </a:cubicBezTo>
                  <a:cubicBezTo>
                    <a:pt x="4037139" y="12367"/>
                    <a:pt x="4039851" y="18914"/>
                    <a:pt x="4039851" y="25741"/>
                  </a:cubicBezTo>
                  <a:lnTo>
                    <a:pt x="4039851" y="245148"/>
                  </a:lnTo>
                  <a:cubicBezTo>
                    <a:pt x="4039851" y="251975"/>
                    <a:pt x="4037139" y="258522"/>
                    <a:pt x="4032311" y="263349"/>
                  </a:cubicBezTo>
                  <a:cubicBezTo>
                    <a:pt x="4027484" y="268177"/>
                    <a:pt x="4020937" y="270889"/>
                    <a:pt x="4014110" y="270889"/>
                  </a:cubicBezTo>
                  <a:lnTo>
                    <a:pt x="25741" y="270889"/>
                  </a:lnTo>
                  <a:cubicBezTo>
                    <a:pt x="18914" y="270889"/>
                    <a:pt x="12367" y="268177"/>
                    <a:pt x="7539" y="263349"/>
                  </a:cubicBezTo>
                  <a:cubicBezTo>
                    <a:pt x="2712" y="258522"/>
                    <a:pt x="0" y="251975"/>
                    <a:pt x="0" y="245148"/>
                  </a:cubicBezTo>
                  <a:lnTo>
                    <a:pt x="0" y="25741"/>
                  </a:lnTo>
                  <a:cubicBezTo>
                    <a:pt x="0" y="18914"/>
                    <a:pt x="2712" y="12367"/>
                    <a:pt x="7539" y="7539"/>
                  </a:cubicBezTo>
                  <a:cubicBezTo>
                    <a:pt x="12367" y="2712"/>
                    <a:pt x="18914" y="0"/>
                    <a:pt x="25741" y="0"/>
                  </a:cubicBezTo>
                  <a:close/>
                </a:path>
              </a:pathLst>
            </a:custGeom>
            <a:solidFill>
              <a:srgbClr val="A7CD4C">
                <a:alpha val="19607"/>
              </a:srgbClr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44" name="Google Shape;244;p5"/>
            <p:cNvSpPr txBox="1"/>
            <p:nvPr/>
          </p:nvSpPr>
          <p:spPr>
            <a:xfrm>
              <a:off x="0" y="9525"/>
              <a:ext cx="4039851" cy="26136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25444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245" name="Google Shape;245;p5"/>
          <p:cNvSpPr txBox="1"/>
          <p:nvPr/>
        </p:nvSpPr>
        <p:spPr>
          <a:xfrm>
            <a:off x="2050066" y="640714"/>
            <a:ext cx="11475528" cy="39751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rgbClr val="E6DCCA"/>
                </a:solidFill>
                <a:latin typeface="Montserrat"/>
                <a:ea typeface="Montserrat"/>
                <a:cs typeface="Montserrat"/>
                <a:sym typeface="Montserrat"/>
              </a:rPr>
              <a:t>Öğretmen Adayları için Yeşil STEM Eğitim Programı </a:t>
            </a:r>
            <a:endParaRPr sz="2800">
              <a:solidFill>
                <a:srgbClr val="E6DCCA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246" name="Google Shape;246;p5"/>
          <p:cNvSpPr/>
          <p:nvPr/>
        </p:nvSpPr>
        <p:spPr>
          <a:xfrm>
            <a:off x="0" y="580864"/>
            <a:ext cx="2050066" cy="1741682"/>
          </a:xfrm>
          <a:custGeom>
            <a:rect b="b" l="l" r="r" t="t"/>
            <a:pathLst>
              <a:path extrusionOk="0" h="1741682" w="2050066">
                <a:moveTo>
                  <a:pt x="0" y="0"/>
                </a:moveTo>
                <a:lnTo>
                  <a:pt x="2050066" y="0"/>
                </a:lnTo>
                <a:lnTo>
                  <a:pt x="2050066" y="1741682"/>
                </a:lnTo>
                <a:lnTo>
                  <a:pt x="0" y="1741682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5">
              <a:alphaModFix/>
            </a:blip>
            <a:stretch>
              <a:fillRect b="0" l="0" r="-478" t="-6901"/>
            </a:stretch>
          </a:blip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247" name="Google Shape;247;p5"/>
          <p:cNvGrpSpPr/>
          <p:nvPr/>
        </p:nvGrpSpPr>
        <p:grpSpPr>
          <a:xfrm>
            <a:off x="7199358" y="3231997"/>
            <a:ext cx="957468" cy="569102"/>
            <a:chOff x="0" y="0"/>
            <a:chExt cx="252173" cy="149887"/>
          </a:xfrm>
        </p:grpSpPr>
        <p:sp>
          <p:nvSpPr>
            <p:cNvPr id="248" name="Google Shape;248;p5"/>
            <p:cNvSpPr/>
            <p:nvPr/>
          </p:nvSpPr>
          <p:spPr>
            <a:xfrm>
              <a:off x="0" y="0"/>
              <a:ext cx="252173" cy="149887"/>
            </a:xfrm>
            <a:custGeom>
              <a:rect b="b" l="l" r="r" t="t"/>
              <a:pathLst>
                <a:path extrusionOk="0" h="149887" w="252173">
                  <a:moveTo>
                    <a:pt x="0" y="0"/>
                  </a:moveTo>
                  <a:lnTo>
                    <a:pt x="252173" y="0"/>
                  </a:lnTo>
                  <a:lnTo>
                    <a:pt x="252173" y="149887"/>
                  </a:lnTo>
                  <a:lnTo>
                    <a:pt x="0" y="149887"/>
                  </a:lnTo>
                  <a:close/>
                </a:path>
              </a:pathLst>
            </a:custGeom>
            <a:solidFill>
              <a:srgbClr val="FFFFFF">
                <a:alpha val="9803"/>
              </a:srgbClr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49" name="Google Shape;249;p5"/>
            <p:cNvSpPr txBox="1"/>
            <p:nvPr/>
          </p:nvSpPr>
          <p:spPr>
            <a:xfrm>
              <a:off x="0" y="19050"/>
              <a:ext cx="252173" cy="13083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12869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300">
                  <a:solidFill>
                    <a:srgbClr val="1C2529"/>
                  </a:solidFill>
                  <a:latin typeface="Montserrat"/>
                  <a:ea typeface="Montserrat"/>
                  <a:cs typeface="Montserrat"/>
                  <a:sym typeface="Montserrat"/>
                </a:rPr>
                <a:t>15 H </a:t>
              </a:r>
              <a:endParaRPr/>
            </a:p>
          </p:txBody>
        </p:sp>
      </p:grpSp>
      <p:sp>
        <p:nvSpPr>
          <p:cNvPr id="250" name="Google Shape;250;p5"/>
          <p:cNvSpPr/>
          <p:nvPr/>
        </p:nvSpPr>
        <p:spPr>
          <a:xfrm flipH="1">
            <a:off x="14186255" y="1562015"/>
            <a:ext cx="4101745" cy="4101745"/>
          </a:xfrm>
          <a:custGeom>
            <a:rect b="b" l="l" r="r" t="t"/>
            <a:pathLst>
              <a:path extrusionOk="0" h="4101745" w="4101745">
                <a:moveTo>
                  <a:pt x="4101745" y="0"/>
                </a:moveTo>
                <a:lnTo>
                  <a:pt x="0" y="0"/>
                </a:lnTo>
                <a:lnTo>
                  <a:pt x="0" y="4101746"/>
                </a:lnTo>
                <a:lnTo>
                  <a:pt x="4101745" y="4101746"/>
                </a:lnTo>
                <a:lnTo>
                  <a:pt x="4101745" y="0"/>
                </a:lnTo>
                <a:close/>
              </a:path>
            </a:pathLst>
          </a:custGeom>
          <a:blipFill rotWithShape="1">
            <a:blip r:embed="rId6">
              <a:alphaModFix amt="19999"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1" name="Google Shape;251;p5"/>
          <p:cNvSpPr/>
          <p:nvPr/>
        </p:nvSpPr>
        <p:spPr>
          <a:xfrm>
            <a:off x="14647195" y="4206159"/>
            <a:ext cx="2716975" cy="1528299"/>
          </a:xfrm>
          <a:custGeom>
            <a:rect b="b" l="l" r="r" t="t"/>
            <a:pathLst>
              <a:path extrusionOk="0" h="1528299" w="2716975">
                <a:moveTo>
                  <a:pt x="0" y="0"/>
                </a:moveTo>
                <a:lnTo>
                  <a:pt x="2716975" y="0"/>
                </a:lnTo>
                <a:lnTo>
                  <a:pt x="2716975" y="1528298"/>
                </a:lnTo>
                <a:lnTo>
                  <a:pt x="0" y="1528298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7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2" name="Google Shape;252;p5"/>
          <p:cNvSpPr/>
          <p:nvPr/>
        </p:nvSpPr>
        <p:spPr>
          <a:xfrm>
            <a:off x="15000713" y="3582933"/>
            <a:ext cx="2258587" cy="1505725"/>
          </a:xfrm>
          <a:custGeom>
            <a:rect b="b" l="l" r="r" t="t"/>
            <a:pathLst>
              <a:path extrusionOk="0" h="1505725" w="2258587">
                <a:moveTo>
                  <a:pt x="0" y="0"/>
                </a:moveTo>
                <a:lnTo>
                  <a:pt x="2258587" y="0"/>
                </a:lnTo>
                <a:lnTo>
                  <a:pt x="2258587" y="1505725"/>
                </a:lnTo>
                <a:lnTo>
                  <a:pt x="0" y="1505725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8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3" name="Google Shape;253;p5"/>
          <p:cNvSpPr txBox="1"/>
          <p:nvPr/>
        </p:nvSpPr>
        <p:spPr>
          <a:xfrm>
            <a:off x="2050066" y="1029695"/>
            <a:ext cx="11475528" cy="435119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36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rgbClr val="A7CD4C"/>
                </a:solidFill>
                <a:latin typeface="Montserrat"/>
                <a:ea typeface="Montserrat"/>
                <a:cs typeface="Montserrat"/>
                <a:sym typeface="Montserrat"/>
              </a:rPr>
              <a:t>Fen Eğitiminde Sürdürülebilir Teknolojiler</a:t>
            </a:r>
            <a:endParaRPr sz="2800">
              <a:solidFill>
                <a:srgbClr val="A7CD4C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254" name="Google Shape;254;p5"/>
          <p:cNvSpPr txBox="1"/>
          <p:nvPr/>
        </p:nvSpPr>
        <p:spPr>
          <a:xfrm>
            <a:off x="467760" y="9305925"/>
            <a:ext cx="1121880" cy="86677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6000">
                <a:solidFill>
                  <a:srgbClr val="FEFEFE"/>
                </a:solidFill>
                <a:latin typeface="Montserrat"/>
                <a:ea typeface="Montserrat"/>
                <a:cs typeface="Montserrat"/>
                <a:sym typeface="Montserrat"/>
              </a:rPr>
              <a:t>4</a:t>
            </a:r>
            <a:endParaRPr b="1" sz="6000">
              <a:solidFill>
                <a:srgbClr val="FEFEFE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255" name="Google Shape;255;p5"/>
          <p:cNvSpPr txBox="1"/>
          <p:nvPr/>
        </p:nvSpPr>
        <p:spPr>
          <a:xfrm>
            <a:off x="1744090" y="4364371"/>
            <a:ext cx="10295151" cy="103874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-259966" lvl="1" marL="519933" marR="0" rtl="0" algn="just">
              <a:lnSpc>
                <a:spcPct val="112998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8"/>
              <a:buFont typeface="Arial"/>
              <a:buChar char="•"/>
            </a:pPr>
            <a:r>
              <a:rPr b="0" i="0" lang="en-US" sz="2408" u="none" cap="none" strike="noStrike">
                <a:solidFill>
                  <a:srgbClr val="FFFFFF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30 saat multi-medya materyalleriyle desteklenen ders</a:t>
            </a:r>
            <a:endParaRPr b="0" i="0" sz="2408" u="none" cap="none" strike="noStrike">
              <a:solidFill>
                <a:srgbClr val="FFFFFF"/>
              </a:solidFill>
              <a:latin typeface="Montserrat Light"/>
              <a:ea typeface="Montserrat Light"/>
              <a:cs typeface="Montserrat Light"/>
              <a:sym typeface="Montserrat Light"/>
            </a:endParaRPr>
          </a:p>
          <a:p>
            <a:pPr indent="-259966" lvl="1" marL="519933" marR="0" rtl="0" algn="just">
              <a:lnSpc>
                <a:spcPct val="112998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8"/>
              <a:buFont typeface="Arial"/>
              <a:buChar char="•"/>
            </a:pPr>
            <a:r>
              <a:rPr b="0" i="0" lang="en-US" sz="2408" u="none" cap="none" strike="noStrike">
                <a:solidFill>
                  <a:srgbClr val="FFFFFF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15 saat lab çalışması (ön- ve son-lab etkinlikleriyle yapılandırılmış öğretim)</a:t>
            </a:r>
            <a:endParaRPr b="0" i="0" sz="2408" u="none" cap="none" strike="noStrike">
              <a:solidFill>
                <a:srgbClr val="FFFFFF"/>
              </a:solidFill>
              <a:latin typeface="Montserrat Light"/>
              <a:ea typeface="Montserrat Light"/>
              <a:cs typeface="Montserrat Light"/>
              <a:sym typeface="Montserrat Light"/>
            </a:endParaRPr>
          </a:p>
        </p:txBody>
      </p:sp>
      <p:sp>
        <p:nvSpPr>
          <p:cNvPr id="256" name="Google Shape;256;p5"/>
          <p:cNvSpPr txBox="1"/>
          <p:nvPr/>
        </p:nvSpPr>
        <p:spPr>
          <a:xfrm>
            <a:off x="14297848" y="1991732"/>
            <a:ext cx="3701506" cy="176971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1291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52">
                <a:solidFill>
                  <a:srgbClr val="FFFFFF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Dersin uygulanması, öğrenme yönetim sistemi Moodle ve işbirlikli öğrenme ortamı MS Teams tarafından desteklenmektedir.</a:t>
            </a:r>
            <a:endParaRPr sz="2052">
              <a:solidFill>
                <a:srgbClr val="FFFFFF"/>
              </a:solidFill>
              <a:latin typeface="Montserrat Light"/>
              <a:ea typeface="Montserrat Light"/>
              <a:cs typeface="Montserrat Light"/>
              <a:sym typeface="Montserrat Light"/>
            </a:endParaRPr>
          </a:p>
        </p:txBody>
      </p:sp>
      <p:sp>
        <p:nvSpPr>
          <p:cNvPr id="257" name="Google Shape;257;p5"/>
          <p:cNvSpPr txBox="1"/>
          <p:nvPr/>
        </p:nvSpPr>
        <p:spPr>
          <a:xfrm>
            <a:off x="2050066" y="5872976"/>
            <a:ext cx="12948358" cy="478593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000">
                <a:solidFill>
                  <a:srgbClr val="5EAAAE"/>
                </a:solidFill>
                <a:latin typeface="Montserrat"/>
                <a:ea typeface="Montserrat"/>
                <a:cs typeface="Montserrat"/>
                <a:sym typeface="Montserrat"/>
              </a:rPr>
              <a:t>İÇERİK</a:t>
            </a:r>
            <a:endParaRPr sz="3000">
              <a:solidFill>
                <a:srgbClr val="5EAAAE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258" name="Google Shape;258;p5"/>
          <p:cNvSpPr txBox="1"/>
          <p:nvPr/>
        </p:nvSpPr>
        <p:spPr>
          <a:xfrm>
            <a:off x="2471201" y="7837485"/>
            <a:ext cx="13910033" cy="82586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12892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rgbClr val="5EAAAE"/>
                </a:solidFill>
                <a:latin typeface="Arial"/>
                <a:ea typeface="Arial"/>
                <a:cs typeface="Arial"/>
                <a:sym typeface="Arial"/>
              </a:rPr>
              <a:t>Hİdrojen Yakıt Pilleri, Elektrolizörler, Lityum-iyon (Li-ion) Pilleri, Sodyum-iyon (Na-ion) Pilleri, Li-ion Pillerinin Ötesi, Electrokimyasal (Mikro)Reaktörler, Fotovoltaikler, Rüzgar Tirbünleri</a:t>
            </a:r>
            <a:endParaRPr sz="2800">
              <a:solidFill>
                <a:srgbClr val="5EAAAE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9" name="Google Shape;259;p5"/>
          <p:cNvSpPr txBox="1"/>
          <p:nvPr/>
        </p:nvSpPr>
        <p:spPr>
          <a:xfrm>
            <a:off x="2053499" y="6692126"/>
            <a:ext cx="15837474" cy="688159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12998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8">
                <a:solidFill>
                  <a:srgbClr val="FFFFFF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İklim değişikliği, kaynakların tükenmesi ve kirlilik gibi acil çevresel zorlukların üstesinden gelmek için bilim, mühendislik ve tasarımdaki ilerlemelerden yararlanan sürdürülebilir teknolojiler. </a:t>
            </a:r>
            <a:endParaRPr sz="2408" u="none" strike="noStrike">
              <a:solidFill>
                <a:srgbClr val="FFFFFF"/>
              </a:solidFill>
              <a:latin typeface="Montserrat Light"/>
              <a:ea typeface="Montserrat Light"/>
              <a:cs typeface="Montserrat Light"/>
              <a:sym typeface="Montserrat Light"/>
            </a:endParaRPr>
          </a:p>
        </p:txBody>
      </p:sp>
      <p:grpSp>
        <p:nvGrpSpPr>
          <p:cNvPr id="260" name="Google Shape;260;p5"/>
          <p:cNvGrpSpPr/>
          <p:nvPr/>
        </p:nvGrpSpPr>
        <p:grpSpPr>
          <a:xfrm>
            <a:off x="9144000" y="2322546"/>
            <a:ext cx="1914937" cy="909452"/>
            <a:chOff x="0" y="0"/>
            <a:chExt cx="504345" cy="239526"/>
          </a:xfrm>
        </p:grpSpPr>
        <p:sp>
          <p:nvSpPr>
            <p:cNvPr id="261" name="Google Shape;261;p5"/>
            <p:cNvSpPr/>
            <p:nvPr/>
          </p:nvSpPr>
          <p:spPr>
            <a:xfrm>
              <a:off x="0" y="0"/>
              <a:ext cx="504345" cy="239526"/>
            </a:xfrm>
            <a:custGeom>
              <a:rect b="b" l="l" r="r" t="t"/>
              <a:pathLst>
                <a:path extrusionOk="0" h="239526" w="504345">
                  <a:moveTo>
                    <a:pt x="0" y="0"/>
                  </a:moveTo>
                  <a:lnTo>
                    <a:pt x="504345" y="0"/>
                  </a:lnTo>
                  <a:lnTo>
                    <a:pt x="504345" y="239526"/>
                  </a:lnTo>
                  <a:lnTo>
                    <a:pt x="0" y="239526"/>
                  </a:lnTo>
                  <a:close/>
                </a:path>
              </a:pathLst>
            </a:custGeom>
            <a:solidFill>
              <a:srgbClr val="A7CD4C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62" name="Google Shape;262;p5"/>
            <p:cNvSpPr txBox="1"/>
            <p:nvPr/>
          </p:nvSpPr>
          <p:spPr>
            <a:xfrm>
              <a:off x="0" y="19050"/>
              <a:ext cx="504345" cy="22047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12869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300">
                  <a:solidFill>
                    <a:srgbClr val="FFFFFF"/>
                  </a:solidFill>
                  <a:latin typeface="Montserrat"/>
                  <a:ea typeface="Montserrat"/>
                  <a:cs typeface="Montserrat"/>
                  <a:sym typeface="Montserrat"/>
                </a:rPr>
                <a:t>BİREYSEL ÇALIŞMA</a:t>
              </a:r>
              <a:endParaRPr sz="230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</p:grpSp>
      <p:grpSp>
        <p:nvGrpSpPr>
          <p:cNvPr id="263" name="Google Shape;263;p5"/>
          <p:cNvGrpSpPr/>
          <p:nvPr/>
        </p:nvGrpSpPr>
        <p:grpSpPr>
          <a:xfrm>
            <a:off x="11239912" y="2322546"/>
            <a:ext cx="1914937" cy="909452"/>
            <a:chOff x="0" y="0"/>
            <a:chExt cx="504345" cy="239526"/>
          </a:xfrm>
        </p:grpSpPr>
        <p:sp>
          <p:nvSpPr>
            <p:cNvPr id="264" name="Google Shape;264;p5"/>
            <p:cNvSpPr/>
            <p:nvPr/>
          </p:nvSpPr>
          <p:spPr>
            <a:xfrm>
              <a:off x="0" y="0"/>
              <a:ext cx="504345" cy="239526"/>
            </a:xfrm>
            <a:custGeom>
              <a:rect b="b" l="l" r="r" t="t"/>
              <a:pathLst>
                <a:path extrusionOk="0" h="239526" w="504345">
                  <a:moveTo>
                    <a:pt x="0" y="0"/>
                  </a:moveTo>
                  <a:lnTo>
                    <a:pt x="504345" y="0"/>
                  </a:lnTo>
                  <a:lnTo>
                    <a:pt x="504345" y="239526"/>
                  </a:lnTo>
                  <a:lnTo>
                    <a:pt x="0" y="239526"/>
                  </a:lnTo>
                  <a:close/>
                </a:path>
              </a:pathLst>
            </a:custGeom>
            <a:solidFill>
              <a:srgbClr val="A7CD4C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65" name="Google Shape;265;p5"/>
            <p:cNvSpPr txBox="1"/>
            <p:nvPr/>
          </p:nvSpPr>
          <p:spPr>
            <a:xfrm>
              <a:off x="0" y="19050"/>
              <a:ext cx="504345" cy="22047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12869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300">
                  <a:solidFill>
                    <a:srgbClr val="FFFFFF"/>
                  </a:solidFill>
                  <a:latin typeface="Montserrat"/>
                  <a:ea typeface="Montserrat"/>
                  <a:cs typeface="Montserrat"/>
                  <a:sym typeface="Montserrat"/>
                </a:rPr>
                <a:t>AKTS</a:t>
              </a:r>
              <a:endParaRPr sz="230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</p:grpSp>
      <p:grpSp>
        <p:nvGrpSpPr>
          <p:cNvPr id="266" name="Google Shape;266;p5"/>
          <p:cNvGrpSpPr/>
          <p:nvPr/>
        </p:nvGrpSpPr>
        <p:grpSpPr>
          <a:xfrm>
            <a:off x="9144000" y="3231997"/>
            <a:ext cx="1914937" cy="569102"/>
            <a:chOff x="0" y="0"/>
            <a:chExt cx="504345" cy="149887"/>
          </a:xfrm>
        </p:grpSpPr>
        <p:sp>
          <p:nvSpPr>
            <p:cNvPr id="267" name="Google Shape;267;p5"/>
            <p:cNvSpPr/>
            <p:nvPr/>
          </p:nvSpPr>
          <p:spPr>
            <a:xfrm>
              <a:off x="0" y="0"/>
              <a:ext cx="504345" cy="149887"/>
            </a:xfrm>
            <a:custGeom>
              <a:rect b="b" l="l" r="r" t="t"/>
              <a:pathLst>
                <a:path extrusionOk="0" h="149887" w="504345">
                  <a:moveTo>
                    <a:pt x="0" y="0"/>
                  </a:moveTo>
                  <a:lnTo>
                    <a:pt x="504345" y="0"/>
                  </a:lnTo>
                  <a:lnTo>
                    <a:pt x="504345" y="149887"/>
                  </a:lnTo>
                  <a:lnTo>
                    <a:pt x="0" y="149887"/>
                  </a:lnTo>
                  <a:close/>
                </a:path>
              </a:pathLst>
            </a:custGeom>
            <a:solidFill>
              <a:srgbClr val="FFFFFF">
                <a:alpha val="31764"/>
              </a:srgbClr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68" name="Google Shape;268;p5"/>
            <p:cNvSpPr txBox="1"/>
            <p:nvPr/>
          </p:nvSpPr>
          <p:spPr>
            <a:xfrm>
              <a:off x="0" y="19050"/>
              <a:ext cx="504345" cy="13083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12869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300">
                  <a:solidFill>
                    <a:srgbClr val="1C2529"/>
                  </a:solidFill>
                  <a:latin typeface="Montserrat"/>
                  <a:ea typeface="Montserrat"/>
                  <a:cs typeface="Montserrat"/>
                  <a:sym typeface="Montserrat"/>
                </a:rPr>
                <a:t>75 S</a:t>
              </a:r>
              <a:endParaRPr sz="2300">
                <a:solidFill>
                  <a:srgbClr val="1C2529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</p:grpSp>
      <p:grpSp>
        <p:nvGrpSpPr>
          <p:cNvPr id="269" name="Google Shape;269;p5"/>
          <p:cNvGrpSpPr/>
          <p:nvPr/>
        </p:nvGrpSpPr>
        <p:grpSpPr>
          <a:xfrm>
            <a:off x="11239912" y="3231997"/>
            <a:ext cx="1914937" cy="569102"/>
            <a:chOff x="0" y="0"/>
            <a:chExt cx="504345" cy="149887"/>
          </a:xfrm>
        </p:grpSpPr>
        <p:sp>
          <p:nvSpPr>
            <p:cNvPr id="270" name="Google Shape;270;p5"/>
            <p:cNvSpPr/>
            <p:nvPr/>
          </p:nvSpPr>
          <p:spPr>
            <a:xfrm>
              <a:off x="0" y="0"/>
              <a:ext cx="504345" cy="149887"/>
            </a:xfrm>
            <a:custGeom>
              <a:rect b="b" l="l" r="r" t="t"/>
              <a:pathLst>
                <a:path extrusionOk="0" h="149887" w="504345">
                  <a:moveTo>
                    <a:pt x="0" y="0"/>
                  </a:moveTo>
                  <a:lnTo>
                    <a:pt x="504345" y="0"/>
                  </a:lnTo>
                  <a:lnTo>
                    <a:pt x="504345" y="149887"/>
                  </a:lnTo>
                  <a:lnTo>
                    <a:pt x="0" y="149887"/>
                  </a:lnTo>
                  <a:close/>
                </a:path>
              </a:pathLst>
            </a:custGeom>
            <a:solidFill>
              <a:srgbClr val="FFFFFF">
                <a:alpha val="31764"/>
              </a:srgbClr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71" name="Google Shape;271;p5"/>
            <p:cNvSpPr txBox="1"/>
            <p:nvPr/>
          </p:nvSpPr>
          <p:spPr>
            <a:xfrm>
              <a:off x="0" y="19050"/>
              <a:ext cx="504345" cy="13083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12869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300">
                  <a:solidFill>
                    <a:srgbClr val="1C2529"/>
                  </a:solidFill>
                  <a:latin typeface="Montserrat"/>
                  <a:ea typeface="Montserrat"/>
                  <a:cs typeface="Montserrat"/>
                  <a:sym typeface="Montserrat"/>
                </a:rPr>
                <a:t>5</a:t>
              </a:r>
              <a:endParaRPr/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1C2529"/>
        </a:solidFill>
      </p:bgPr>
    </p:bg>
    <p:spTree>
      <p:nvGrpSpPr>
        <p:cNvPr id="275" name="Shape 2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" name="Google Shape;276;p6"/>
          <p:cNvSpPr txBox="1"/>
          <p:nvPr/>
        </p:nvSpPr>
        <p:spPr>
          <a:xfrm>
            <a:off x="2687012" y="9484986"/>
            <a:ext cx="14276567" cy="37274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3995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200">
                <a:solidFill>
                  <a:srgbClr val="1C2529"/>
                </a:solidFill>
                <a:latin typeface="Montserrat"/>
                <a:ea typeface="Montserrat"/>
                <a:cs typeface="Montserrat"/>
                <a:sym typeface="Montserrat"/>
              </a:rPr>
              <a:t>Presented by Rachelle Beaudry</a:t>
            </a:r>
            <a:endParaRPr/>
          </a:p>
        </p:txBody>
      </p:sp>
      <p:sp>
        <p:nvSpPr>
          <p:cNvPr id="277" name="Google Shape;277;p6"/>
          <p:cNvSpPr/>
          <p:nvPr/>
        </p:nvSpPr>
        <p:spPr>
          <a:xfrm>
            <a:off x="-399966" y="9093816"/>
            <a:ext cx="19087931" cy="1483726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8" name="Google Shape;278;p6"/>
          <p:cNvSpPr/>
          <p:nvPr/>
        </p:nvSpPr>
        <p:spPr>
          <a:xfrm>
            <a:off x="-193695" y="9093816"/>
            <a:ext cx="2243761" cy="1370737"/>
          </a:xfrm>
          <a:prstGeom prst="rect">
            <a:avLst/>
          </a:prstGeom>
          <a:solidFill>
            <a:srgbClr val="AACF46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9" name="Google Shape;279;p6"/>
          <p:cNvSpPr/>
          <p:nvPr/>
        </p:nvSpPr>
        <p:spPr>
          <a:xfrm>
            <a:off x="2205644" y="9258300"/>
            <a:ext cx="2960619" cy="898986"/>
          </a:xfrm>
          <a:custGeom>
            <a:rect b="b" l="l" r="r" t="t"/>
            <a:pathLst>
              <a:path extrusionOk="0" h="898986" w="2960619">
                <a:moveTo>
                  <a:pt x="0" y="0"/>
                </a:moveTo>
                <a:lnTo>
                  <a:pt x="2960620" y="0"/>
                </a:lnTo>
                <a:lnTo>
                  <a:pt x="2960620" y="898986"/>
                </a:lnTo>
                <a:lnTo>
                  <a:pt x="0" y="898986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0" name="Google Shape;280;p6"/>
          <p:cNvSpPr/>
          <p:nvPr/>
        </p:nvSpPr>
        <p:spPr>
          <a:xfrm>
            <a:off x="5166264" y="9394976"/>
            <a:ext cx="2869575" cy="625634"/>
          </a:xfrm>
          <a:custGeom>
            <a:rect b="b" l="l" r="r" t="t"/>
            <a:pathLst>
              <a:path extrusionOk="0" h="625634" w="2869575">
                <a:moveTo>
                  <a:pt x="0" y="0"/>
                </a:moveTo>
                <a:lnTo>
                  <a:pt x="2869574" y="0"/>
                </a:lnTo>
                <a:lnTo>
                  <a:pt x="2869574" y="625634"/>
                </a:lnTo>
                <a:lnTo>
                  <a:pt x="0" y="625634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281" name="Google Shape;281;p6"/>
          <p:cNvGrpSpPr/>
          <p:nvPr/>
        </p:nvGrpSpPr>
        <p:grpSpPr>
          <a:xfrm>
            <a:off x="2050066" y="2322546"/>
            <a:ext cx="1914937" cy="909452"/>
            <a:chOff x="0" y="0"/>
            <a:chExt cx="504345" cy="239526"/>
          </a:xfrm>
        </p:grpSpPr>
        <p:sp>
          <p:nvSpPr>
            <p:cNvPr id="282" name="Google Shape;282;p6"/>
            <p:cNvSpPr/>
            <p:nvPr/>
          </p:nvSpPr>
          <p:spPr>
            <a:xfrm>
              <a:off x="0" y="0"/>
              <a:ext cx="504345" cy="239526"/>
            </a:xfrm>
            <a:custGeom>
              <a:rect b="b" l="l" r="r" t="t"/>
              <a:pathLst>
                <a:path extrusionOk="0" h="239526" w="504345">
                  <a:moveTo>
                    <a:pt x="0" y="0"/>
                  </a:moveTo>
                  <a:lnTo>
                    <a:pt x="504345" y="0"/>
                  </a:lnTo>
                  <a:lnTo>
                    <a:pt x="504345" y="239526"/>
                  </a:lnTo>
                  <a:lnTo>
                    <a:pt x="0" y="239526"/>
                  </a:lnTo>
                  <a:close/>
                </a:path>
              </a:pathLst>
            </a:custGeom>
            <a:solidFill>
              <a:srgbClr val="A7CD4C">
                <a:alpha val="9803"/>
              </a:srgbClr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83" name="Google Shape;283;p6"/>
            <p:cNvSpPr txBox="1"/>
            <p:nvPr/>
          </p:nvSpPr>
          <p:spPr>
            <a:xfrm>
              <a:off x="0" y="19050"/>
              <a:ext cx="504345" cy="22047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12869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300">
                  <a:solidFill>
                    <a:srgbClr val="FFFFFF"/>
                  </a:solidFill>
                  <a:latin typeface="Montserrat"/>
                  <a:ea typeface="Montserrat"/>
                  <a:cs typeface="Montserrat"/>
                  <a:sym typeface="Montserrat"/>
                </a:rPr>
                <a:t>DERS</a:t>
              </a:r>
              <a:endParaRPr sz="230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</p:grpSp>
      <p:grpSp>
        <p:nvGrpSpPr>
          <p:cNvPr id="284" name="Google Shape;284;p6"/>
          <p:cNvGrpSpPr/>
          <p:nvPr/>
        </p:nvGrpSpPr>
        <p:grpSpPr>
          <a:xfrm>
            <a:off x="4145978" y="2322546"/>
            <a:ext cx="1914937" cy="909452"/>
            <a:chOff x="0" y="0"/>
            <a:chExt cx="504345" cy="239526"/>
          </a:xfrm>
        </p:grpSpPr>
        <p:sp>
          <p:nvSpPr>
            <p:cNvPr id="285" name="Google Shape;285;p6"/>
            <p:cNvSpPr/>
            <p:nvPr/>
          </p:nvSpPr>
          <p:spPr>
            <a:xfrm>
              <a:off x="0" y="0"/>
              <a:ext cx="504345" cy="239526"/>
            </a:xfrm>
            <a:custGeom>
              <a:rect b="b" l="l" r="r" t="t"/>
              <a:pathLst>
                <a:path extrusionOk="0" h="239526" w="504345">
                  <a:moveTo>
                    <a:pt x="0" y="0"/>
                  </a:moveTo>
                  <a:lnTo>
                    <a:pt x="504345" y="0"/>
                  </a:lnTo>
                  <a:lnTo>
                    <a:pt x="504345" y="239526"/>
                  </a:lnTo>
                  <a:lnTo>
                    <a:pt x="0" y="239526"/>
                  </a:lnTo>
                  <a:close/>
                </a:path>
              </a:pathLst>
            </a:custGeom>
            <a:solidFill>
              <a:srgbClr val="A7CD4C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86" name="Google Shape;286;p6"/>
            <p:cNvSpPr txBox="1"/>
            <p:nvPr/>
          </p:nvSpPr>
          <p:spPr>
            <a:xfrm>
              <a:off x="0" y="19050"/>
              <a:ext cx="504345" cy="22047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12869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300">
                  <a:solidFill>
                    <a:srgbClr val="FFFFFF"/>
                  </a:solidFill>
                  <a:latin typeface="Montserrat"/>
                  <a:ea typeface="Montserrat"/>
                  <a:cs typeface="Montserrat"/>
                  <a:sym typeface="Montserrat"/>
                </a:rPr>
                <a:t>SEMINER</a:t>
              </a:r>
              <a:endParaRPr sz="230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</p:grpSp>
      <p:grpSp>
        <p:nvGrpSpPr>
          <p:cNvPr id="287" name="Google Shape;287;p6"/>
          <p:cNvGrpSpPr/>
          <p:nvPr/>
        </p:nvGrpSpPr>
        <p:grpSpPr>
          <a:xfrm>
            <a:off x="6256742" y="2270636"/>
            <a:ext cx="1914937" cy="909452"/>
            <a:chOff x="0" y="0"/>
            <a:chExt cx="504345" cy="239526"/>
          </a:xfrm>
        </p:grpSpPr>
        <p:sp>
          <p:nvSpPr>
            <p:cNvPr id="288" name="Google Shape;288;p6"/>
            <p:cNvSpPr/>
            <p:nvPr/>
          </p:nvSpPr>
          <p:spPr>
            <a:xfrm>
              <a:off x="0" y="0"/>
              <a:ext cx="504345" cy="239526"/>
            </a:xfrm>
            <a:custGeom>
              <a:rect b="b" l="l" r="r" t="t"/>
              <a:pathLst>
                <a:path extrusionOk="0" h="239526" w="504345">
                  <a:moveTo>
                    <a:pt x="0" y="0"/>
                  </a:moveTo>
                  <a:lnTo>
                    <a:pt x="504345" y="0"/>
                  </a:lnTo>
                  <a:lnTo>
                    <a:pt x="504345" y="239526"/>
                  </a:lnTo>
                  <a:lnTo>
                    <a:pt x="0" y="239526"/>
                  </a:lnTo>
                  <a:close/>
                </a:path>
              </a:pathLst>
            </a:custGeom>
            <a:solidFill>
              <a:srgbClr val="A7CD4C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89" name="Google Shape;289;p6"/>
            <p:cNvSpPr txBox="1"/>
            <p:nvPr/>
          </p:nvSpPr>
          <p:spPr>
            <a:xfrm>
              <a:off x="0" y="19050"/>
              <a:ext cx="504345" cy="22047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12869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300">
                  <a:solidFill>
                    <a:srgbClr val="FFFFFF"/>
                  </a:solidFill>
                  <a:latin typeface="Montserrat"/>
                  <a:ea typeface="Montserrat"/>
                  <a:cs typeface="Montserrat"/>
                  <a:sym typeface="Montserrat"/>
                </a:rPr>
                <a:t>LAB. </a:t>
              </a:r>
              <a:endParaRPr/>
            </a:p>
          </p:txBody>
        </p:sp>
      </p:grpSp>
      <p:grpSp>
        <p:nvGrpSpPr>
          <p:cNvPr id="290" name="Google Shape;290;p6"/>
          <p:cNvGrpSpPr/>
          <p:nvPr/>
        </p:nvGrpSpPr>
        <p:grpSpPr>
          <a:xfrm>
            <a:off x="9144000" y="2322546"/>
            <a:ext cx="1914937" cy="909452"/>
            <a:chOff x="0" y="0"/>
            <a:chExt cx="504345" cy="239526"/>
          </a:xfrm>
        </p:grpSpPr>
        <p:sp>
          <p:nvSpPr>
            <p:cNvPr id="291" name="Google Shape;291;p6"/>
            <p:cNvSpPr/>
            <p:nvPr/>
          </p:nvSpPr>
          <p:spPr>
            <a:xfrm>
              <a:off x="0" y="0"/>
              <a:ext cx="504345" cy="239526"/>
            </a:xfrm>
            <a:custGeom>
              <a:rect b="b" l="l" r="r" t="t"/>
              <a:pathLst>
                <a:path extrusionOk="0" h="239526" w="504345">
                  <a:moveTo>
                    <a:pt x="0" y="0"/>
                  </a:moveTo>
                  <a:lnTo>
                    <a:pt x="504345" y="0"/>
                  </a:lnTo>
                  <a:lnTo>
                    <a:pt x="504345" y="239526"/>
                  </a:lnTo>
                  <a:lnTo>
                    <a:pt x="0" y="239526"/>
                  </a:lnTo>
                  <a:close/>
                </a:path>
              </a:pathLst>
            </a:custGeom>
            <a:solidFill>
              <a:srgbClr val="A7CD4C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92" name="Google Shape;292;p6"/>
            <p:cNvSpPr txBox="1"/>
            <p:nvPr/>
          </p:nvSpPr>
          <p:spPr>
            <a:xfrm>
              <a:off x="0" y="19050"/>
              <a:ext cx="504345" cy="22047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12869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300">
                  <a:solidFill>
                    <a:srgbClr val="FFFFFF"/>
                  </a:solidFill>
                  <a:latin typeface="Montserrat"/>
                  <a:ea typeface="Montserrat"/>
                  <a:cs typeface="Montserrat"/>
                  <a:sym typeface="Montserrat"/>
                </a:rPr>
                <a:t>BİREYSEL ÇALIŞMA</a:t>
              </a:r>
              <a:endParaRPr sz="230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</p:grpSp>
      <p:grpSp>
        <p:nvGrpSpPr>
          <p:cNvPr id="293" name="Google Shape;293;p6"/>
          <p:cNvGrpSpPr/>
          <p:nvPr/>
        </p:nvGrpSpPr>
        <p:grpSpPr>
          <a:xfrm>
            <a:off x="11239912" y="2322546"/>
            <a:ext cx="1914937" cy="909452"/>
            <a:chOff x="0" y="0"/>
            <a:chExt cx="504345" cy="239526"/>
          </a:xfrm>
        </p:grpSpPr>
        <p:sp>
          <p:nvSpPr>
            <p:cNvPr id="294" name="Google Shape;294;p6"/>
            <p:cNvSpPr/>
            <p:nvPr/>
          </p:nvSpPr>
          <p:spPr>
            <a:xfrm>
              <a:off x="0" y="0"/>
              <a:ext cx="504345" cy="239526"/>
            </a:xfrm>
            <a:custGeom>
              <a:rect b="b" l="l" r="r" t="t"/>
              <a:pathLst>
                <a:path extrusionOk="0" h="239526" w="504345">
                  <a:moveTo>
                    <a:pt x="0" y="0"/>
                  </a:moveTo>
                  <a:lnTo>
                    <a:pt x="504345" y="0"/>
                  </a:lnTo>
                  <a:lnTo>
                    <a:pt x="504345" y="239526"/>
                  </a:lnTo>
                  <a:lnTo>
                    <a:pt x="0" y="239526"/>
                  </a:lnTo>
                  <a:close/>
                </a:path>
              </a:pathLst>
            </a:custGeom>
            <a:solidFill>
              <a:srgbClr val="A7CD4C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95" name="Google Shape;295;p6"/>
            <p:cNvSpPr txBox="1"/>
            <p:nvPr/>
          </p:nvSpPr>
          <p:spPr>
            <a:xfrm>
              <a:off x="0" y="19050"/>
              <a:ext cx="504345" cy="22047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12869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300">
                  <a:solidFill>
                    <a:srgbClr val="FFFFFF"/>
                  </a:solidFill>
                  <a:latin typeface="Montserrat"/>
                  <a:ea typeface="Montserrat"/>
                  <a:cs typeface="Montserrat"/>
                  <a:sym typeface="Montserrat"/>
                </a:rPr>
                <a:t>AKTS</a:t>
              </a:r>
              <a:endParaRPr sz="230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</p:grpSp>
      <p:grpSp>
        <p:nvGrpSpPr>
          <p:cNvPr id="296" name="Google Shape;296;p6"/>
          <p:cNvGrpSpPr/>
          <p:nvPr/>
        </p:nvGrpSpPr>
        <p:grpSpPr>
          <a:xfrm>
            <a:off x="2050066" y="3231997"/>
            <a:ext cx="1914937" cy="569102"/>
            <a:chOff x="0" y="0"/>
            <a:chExt cx="504345" cy="149887"/>
          </a:xfrm>
        </p:grpSpPr>
        <p:sp>
          <p:nvSpPr>
            <p:cNvPr id="297" name="Google Shape;297;p6"/>
            <p:cNvSpPr/>
            <p:nvPr/>
          </p:nvSpPr>
          <p:spPr>
            <a:xfrm>
              <a:off x="0" y="0"/>
              <a:ext cx="504345" cy="149887"/>
            </a:xfrm>
            <a:custGeom>
              <a:rect b="b" l="l" r="r" t="t"/>
              <a:pathLst>
                <a:path extrusionOk="0" h="149887" w="504345">
                  <a:moveTo>
                    <a:pt x="0" y="0"/>
                  </a:moveTo>
                  <a:lnTo>
                    <a:pt x="504345" y="0"/>
                  </a:lnTo>
                  <a:lnTo>
                    <a:pt x="504345" y="149887"/>
                  </a:lnTo>
                  <a:lnTo>
                    <a:pt x="0" y="149887"/>
                  </a:lnTo>
                  <a:close/>
                </a:path>
              </a:pathLst>
            </a:custGeom>
            <a:solidFill>
              <a:srgbClr val="FFFFFF">
                <a:alpha val="9803"/>
              </a:srgbClr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98" name="Google Shape;298;p6"/>
            <p:cNvSpPr txBox="1"/>
            <p:nvPr/>
          </p:nvSpPr>
          <p:spPr>
            <a:xfrm>
              <a:off x="0" y="19050"/>
              <a:ext cx="504345" cy="13083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12869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300">
                  <a:solidFill>
                    <a:srgbClr val="1C2529"/>
                  </a:solidFill>
                  <a:latin typeface="Montserrat"/>
                  <a:ea typeface="Montserrat"/>
                  <a:cs typeface="Montserrat"/>
                  <a:sym typeface="Montserrat"/>
                </a:rPr>
                <a:t>30 S</a:t>
              </a:r>
              <a:endParaRPr sz="2300">
                <a:solidFill>
                  <a:srgbClr val="1C2529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</p:grpSp>
      <p:grpSp>
        <p:nvGrpSpPr>
          <p:cNvPr id="299" name="Google Shape;299;p6"/>
          <p:cNvGrpSpPr/>
          <p:nvPr/>
        </p:nvGrpSpPr>
        <p:grpSpPr>
          <a:xfrm>
            <a:off x="4145978" y="3231997"/>
            <a:ext cx="1914937" cy="569102"/>
            <a:chOff x="0" y="0"/>
            <a:chExt cx="504345" cy="149887"/>
          </a:xfrm>
        </p:grpSpPr>
        <p:sp>
          <p:nvSpPr>
            <p:cNvPr id="300" name="Google Shape;300;p6"/>
            <p:cNvSpPr/>
            <p:nvPr/>
          </p:nvSpPr>
          <p:spPr>
            <a:xfrm>
              <a:off x="0" y="0"/>
              <a:ext cx="504345" cy="149887"/>
            </a:xfrm>
            <a:custGeom>
              <a:rect b="b" l="l" r="r" t="t"/>
              <a:pathLst>
                <a:path extrusionOk="0" h="149887" w="504345">
                  <a:moveTo>
                    <a:pt x="0" y="0"/>
                  </a:moveTo>
                  <a:lnTo>
                    <a:pt x="504345" y="0"/>
                  </a:lnTo>
                  <a:lnTo>
                    <a:pt x="504345" y="149887"/>
                  </a:lnTo>
                  <a:lnTo>
                    <a:pt x="0" y="149887"/>
                  </a:lnTo>
                  <a:close/>
                </a:path>
              </a:pathLst>
            </a:custGeom>
            <a:solidFill>
              <a:srgbClr val="FFFFFF">
                <a:alpha val="19607"/>
              </a:srgbClr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01" name="Google Shape;301;p6"/>
            <p:cNvSpPr txBox="1"/>
            <p:nvPr/>
          </p:nvSpPr>
          <p:spPr>
            <a:xfrm>
              <a:off x="0" y="19050"/>
              <a:ext cx="504345" cy="13083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12869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300">
                  <a:solidFill>
                    <a:srgbClr val="1C2529"/>
                  </a:solidFill>
                  <a:latin typeface="Montserrat"/>
                  <a:ea typeface="Montserrat"/>
                  <a:cs typeface="Montserrat"/>
                  <a:sym typeface="Montserrat"/>
                </a:rPr>
                <a:t>15 S</a:t>
              </a:r>
              <a:endParaRPr sz="2300">
                <a:solidFill>
                  <a:srgbClr val="1C2529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</p:grpSp>
      <p:grpSp>
        <p:nvGrpSpPr>
          <p:cNvPr id="302" name="Google Shape;302;p6"/>
          <p:cNvGrpSpPr/>
          <p:nvPr/>
        </p:nvGrpSpPr>
        <p:grpSpPr>
          <a:xfrm>
            <a:off x="6241890" y="3231997"/>
            <a:ext cx="957468" cy="569102"/>
            <a:chOff x="0" y="0"/>
            <a:chExt cx="252173" cy="149887"/>
          </a:xfrm>
        </p:grpSpPr>
        <p:sp>
          <p:nvSpPr>
            <p:cNvPr id="303" name="Google Shape;303;p6"/>
            <p:cNvSpPr/>
            <p:nvPr/>
          </p:nvSpPr>
          <p:spPr>
            <a:xfrm>
              <a:off x="0" y="0"/>
              <a:ext cx="252173" cy="149887"/>
            </a:xfrm>
            <a:custGeom>
              <a:rect b="b" l="l" r="r" t="t"/>
              <a:pathLst>
                <a:path extrusionOk="0" h="149887" w="252173">
                  <a:moveTo>
                    <a:pt x="0" y="0"/>
                  </a:moveTo>
                  <a:lnTo>
                    <a:pt x="252173" y="0"/>
                  </a:lnTo>
                  <a:lnTo>
                    <a:pt x="252173" y="149887"/>
                  </a:lnTo>
                  <a:lnTo>
                    <a:pt x="0" y="149887"/>
                  </a:lnTo>
                  <a:close/>
                </a:path>
              </a:pathLst>
            </a:custGeom>
            <a:solidFill>
              <a:srgbClr val="FFFFFF">
                <a:alpha val="9803"/>
              </a:srgbClr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04" name="Google Shape;304;p6"/>
            <p:cNvSpPr txBox="1"/>
            <p:nvPr/>
          </p:nvSpPr>
          <p:spPr>
            <a:xfrm>
              <a:off x="0" y="19050"/>
              <a:ext cx="252173" cy="13083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r">
                <a:lnSpc>
                  <a:spcPct val="112869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300">
                  <a:solidFill>
                    <a:srgbClr val="1C2529"/>
                  </a:solidFill>
                  <a:latin typeface="Montserrat"/>
                  <a:ea typeface="Montserrat"/>
                  <a:cs typeface="Montserrat"/>
                  <a:sym typeface="Montserrat"/>
                </a:rPr>
                <a:t>15 H </a:t>
              </a:r>
              <a:endParaRPr/>
            </a:p>
          </p:txBody>
        </p:sp>
      </p:grpSp>
      <p:grpSp>
        <p:nvGrpSpPr>
          <p:cNvPr id="305" name="Google Shape;305;p6"/>
          <p:cNvGrpSpPr/>
          <p:nvPr/>
        </p:nvGrpSpPr>
        <p:grpSpPr>
          <a:xfrm>
            <a:off x="9144000" y="3231997"/>
            <a:ext cx="1914937" cy="569102"/>
            <a:chOff x="0" y="0"/>
            <a:chExt cx="504345" cy="149887"/>
          </a:xfrm>
        </p:grpSpPr>
        <p:sp>
          <p:nvSpPr>
            <p:cNvPr id="306" name="Google Shape;306;p6"/>
            <p:cNvSpPr/>
            <p:nvPr/>
          </p:nvSpPr>
          <p:spPr>
            <a:xfrm>
              <a:off x="0" y="0"/>
              <a:ext cx="504345" cy="149887"/>
            </a:xfrm>
            <a:custGeom>
              <a:rect b="b" l="l" r="r" t="t"/>
              <a:pathLst>
                <a:path extrusionOk="0" h="149887" w="504345">
                  <a:moveTo>
                    <a:pt x="0" y="0"/>
                  </a:moveTo>
                  <a:lnTo>
                    <a:pt x="504345" y="0"/>
                  </a:lnTo>
                  <a:lnTo>
                    <a:pt x="504345" y="149887"/>
                  </a:lnTo>
                  <a:lnTo>
                    <a:pt x="0" y="149887"/>
                  </a:lnTo>
                  <a:close/>
                </a:path>
              </a:pathLst>
            </a:custGeom>
            <a:solidFill>
              <a:srgbClr val="FFFFFF">
                <a:alpha val="31764"/>
              </a:srgbClr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07" name="Google Shape;307;p6"/>
            <p:cNvSpPr txBox="1"/>
            <p:nvPr/>
          </p:nvSpPr>
          <p:spPr>
            <a:xfrm>
              <a:off x="0" y="19050"/>
              <a:ext cx="504345" cy="13083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12869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300">
                  <a:solidFill>
                    <a:srgbClr val="1C2529"/>
                  </a:solidFill>
                  <a:latin typeface="Montserrat"/>
                  <a:ea typeface="Montserrat"/>
                  <a:cs typeface="Montserrat"/>
                  <a:sym typeface="Montserrat"/>
                </a:rPr>
                <a:t>75 S</a:t>
              </a:r>
              <a:endParaRPr sz="2300">
                <a:solidFill>
                  <a:srgbClr val="1C2529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</p:grpSp>
      <p:grpSp>
        <p:nvGrpSpPr>
          <p:cNvPr id="308" name="Google Shape;308;p6"/>
          <p:cNvGrpSpPr/>
          <p:nvPr/>
        </p:nvGrpSpPr>
        <p:grpSpPr>
          <a:xfrm>
            <a:off x="11239912" y="3231997"/>
            <a:ext cx="1914937" cy="569102"/>
            <a:chOff x="0" y="0"/>
            <a:chExt cx="504345" cy="149887"/>
          </a:xfrm>
        </p:grpSpPr>
        <p:sp>
          <p:nvSpPr>
            <p:cNvPr id="309" name="Google Shape;309;p6"/>
            <p:cNvSpPr/>
            <p:nvPr/>
          </p:nvSpPr>
          <p:spPr>
            <a:xfrm>
              <a:off x="0" y="0"/>
              <a:ext cx="504345" cy="149887"/>
            </a:xfrm>
            <a:custGeom>
              <a:rect b="b" l="l" r="r" t="t"/>
              <a:pathLst>
                <a:path extrusionOk="0" h="149887" w="504345">
                  <a:moveTo>
                    <a:pt x="0" y="0"/>
                  </a:moveTo>
                  <a:lnTo>
                    <a:pt x="504345" y="0"/>
                  </a:lnTo>
                  <a:lnTo>
                    <a:pt x="504345" y="149887"/>
                  </a:lnTo>
                  <a:lnTo>
                    <a:pt x="0" y="149887"/>
                  </a:lnTo>
                  <a:close/>
                </a:path>
              </a:pathLst>
            </a:custGeom>
            <a:solidFill>
              <a:srgbClr val="FFFFFF">
                <a:alpha val="31764"/>
              </a:srgbClr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10" name="Google Shape;310;p6"/>
            <p:cNvSpPr txBox="1"/>
            <p:nvPr/>
          </p:nvSpPr>
          <p:spPr>
            <a:xfrm>
              <a:off x="0" y="19050"/>
              <a:ext cx="504345" cy="13083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12869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300">
                  <a:solidFill>
                    <a:srgbClr val="1C2529"/>
                  </a:solidFill>
                  <a:latin typeface="Montserrat"/>
                  <a:ea typeface="Montserrat"/>
                  <a:cs typeface="Montserrat"/>
                  <a:sym typeface="Montserrat"/>
                </a:rPr>
                <a:t>5</a:t>
              </a:r>
              <a:endParaRPr/>
            </a:p>
          </p:txBody>
        </p:sp>
      </p:grpSp>
      <p:grpSp>
        <p:nvGrpSpPr>
          <p:cNvPr id="311" name="Google Shape;311;p6"/>
          <p:cNvGrpSpPr/>
          <p:nvPr/>
        </p:nvGrpSpPr>
        <p:grpSpPr>
          <a:xfrm>
            <a:off x="-1584019" y="533485"/>
            <a:ext cx="15338807" cy="1028531"/>
            <a:chOff x="0" y="0"/>
            <a:chExt cx="4039851" cy="270889"/>
          </a:xfrm>
        </p:grpSpPr>
        <p:sp>
          <p:nvSpPr>
            <p:cNvPr id="312" name="Google Shape;312;p6"/>
            <p:cNvSpPr/>
            <p:nvPr/>
          </p:nvSpPr>
          <p:spPr>
            <a:xfrm>
              <a:off x="0" y="0"/>
              <a:ext cx="4039851" cy="270889"/>
            </a:xfrm>
            <a:custGeom>
              <a:rect b="b" l="l" r="r" t="t"/>
              <a:pathLst>
                <a:path extrusionOk="0" h="270889" w="4039851">
                  <a:moveTo>
                    <a:pt x="25741" y="0"/>
                  </a:moveTo>
                  <a:lnTo>
                    <a:pt x="4014110" y="0"/>
                  </a:lnTo>
                  <a:cubicBezTo>
                    <a:pt x="4020937" y="0"/>
                    <a:pt x="4027484" y="2712"/>
                    <a:pt x="4032311" y="7539"/>
                  </a:cubicBezTo>
                  <a:cubicBezTo>
                    <a:pt x="4037139" y="12367"/>
                    <a:pt x="4039851" y="18914"/>
                    <a:pt x="4039851" y="25741"/>
                  </a:cubicBezTo>
                  <a:lnTo>
                    <a:pt x="4039851" y="245148"/>
                  </a:lnTo>
                  <a:cubicBezTo>
                    <a:pt x="4039851" y="251975"/>
                    <a:pt x="4037139" y="258522"/>
                    <a:pt x="4032311" y="263349"/>
                  </a:cubicBezTo>
                  <a:cubicBezTo>
                    <a:pt x="4027484" y="268177"/>
                    <a:pt x="4020937" y="270889"/>
                    <a:pt x="4014110" y="270889"/>
                  </a:cubicBezTo>
                  <a:lnTo>
                    <a:pt x="25741" y="270889"/>
                  </a:lnTo>
                  <a:cubicBezTo>
                    <a:pt x="18914" y="270889"/>
                    <a:pt x="12367" y="268177"/>
                    <a:pt x="7539" y="263349"/>
                  </a:cubicBezTo>
                  <a:cubicBezTo>
                    <a:pt x="2712" y="258522"/>
                    <a:pt x="0" y="251975"/>
                    <a:pt x="0" y="245148"/>
                  </a:cubicBezTo>
                  <a:lnTo>
                    <a:pt x="0" y="25741"/>
                  </a:lnTo>
                  <a:cubicBezTo>
                    <a:pt x="0" y="18914"/>
                    <a:pt x="2712" y="12367"/>
                    <a:pt x="7539" y="7539"/>
                  </a:cubicBezTo>
                  <a:cubicBezTo>
                    <a:pt x="12367" y="2712"/>
                    <a:pt x="18914" y="0"/>
                    <a:pt x="25741" y="0"/>
                  </a:cubicBezTo>
                  <a:close/>
                </a:path>
              </a:pathLst>
            </a:custGeom>
            <a:solidFill>
              <a:srgbClr val="A7CD4C">
                <a:alpha val="19607"/>
              </a:srgbClr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13" name="Google Shape;313;p6"/>
            <p:cNvSpPr txBox="1"/>
            <p:nvPr/>
          </p:nvSpPr>
          <p:spPr>
            <a:xfrm>
              <a:off x="0" y="9525"/>
              <a:ext cx="4039851" cy="26136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25444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314" name="Google Shape;314;p6"/>
          <p:cNvSpPr txBox="1"/>
          <p:nvPr/>
        </p:nvSpPr>
        <p:spPr>
          <a:xfrm>
            <a:off x="2050066" y="640714"/>
            <a:ext cx="11475528" cy="39751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rgbClr val="E6DCCA"/>
                </a:solidFill>
                <a:latin typeface="Montserrat"/>
                <a:ea typeface="Montserrat"/>
                <a:cs typeface="Montserrat"/>
                <a:sym typeface="Montserrat"/>
              </a:rPr>
              <a:t>Öğretmen Adayları için Yeşil STEM Eğitim Programı </a:t>
            </a:r>
            <a:endParaRPr sz="2800">
              <a:solidFill>
                <a:srgbClr val="E6DCCA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315" name="Google Shape;315;p6"/>
          <p:cNvSpPr/>
          <p:nvPr/>
        </p:nvSpPr>
        <p:spPr>
          <a:xfrm>
            <a:off x="0" y="580864"/>
            <a:ext cx="2050066" cy="1741682"/>
          </a:xfrm>
          <a:custGeom>
            <a:rect b="b" l="l" r="r" t="t"/>
            <a:pathLst>
              <a:path extrusionOk="0" h="1741682" w="2050066">
                <a:moveTo>
                  <a:pt x="0" y="0"/>
                </a:moveTo>
                <a:lnTo>
                  <a:pt x="2050066" y="0"/>
                </a:lnTo>
                <a:lnTo>
                  <a:pt x="2050066" y="1741682"/>
                </a:lnTo>
                <a:lnTo>
                  <a:pt x="0" y="1741682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5">
              <a:alphaModFix/>
            </a:blip>
            <a:stretch>
              <a:fillRect b="0" l="0" r="-478" t="-6901"/>
            </a:stretch>
          </a:blip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316" name="Google Shape;316;p6"/>
          <p:cNvGrpSpPr/>
          <p:nvPr/>
        </p:nvGrpSpPr>
        <p:grpSpPr>
          <a:xfrm>
            <a:off x="7199358" y="3231997"/>
            <a:ext cx="957468" cy="569102"/>
            <a:chOff x="0" y="0"/>
            <a:chExt cx="252173" cy="149887"/>
          </a:xfrm>
        </p:grpSpPr>
        <p:sp>
          <p:nvSpPr>
            <p:cNvPr id="317" name="Google Shape;317;p6"/>
            <p:cNvSpPr/>
            <p:nvPr/>
          </p:nvSpPr>
          <p:spPr>
            <a:xfrm>
              <a:off x="0" y="0"/>
              <a:ext cx="252173" cy="149887"/>
            </a:xfrm>
            <a:custGeom>
              <a:rect b="b" l="l" r="r" t="t"/>
              <a:pathLst>
                <a:path extrusionOk="0" h="149887" w="252173">
                  <a:moveTo>
                    <a:pt x="0" y="0"/>
                  </a:moveTo>
                  <a:lnTo>
                    <a:pt x="252173" y="0"/>
                  </a:lnTo>
                  <a:lnTo>
                    <a:pt x="252173" y="149887"/>
                  </a:lnTo>
                  <a:lnTo>
                    <a:pt x="0" y="149887"/>
                  </a:lnTo>
                  <a:close/>
                </a:path>
              </a:pathLst>
            </a:custGeom>
            <a:solidFill>
              <a:srgbClr val="FFFFFF">
                <a:alpha val="19607"/>
              </a:srgbClr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18" name="Google Shape;318;p6"/>
            <p:cNvSpPr txBox="1"/>
            <p:nvPr/>
          </p:nvSpPr>
          <p:spPr>
            <a:xfrm>
              <a:off x="0" y="19050"/>
              <a:ext cx="252173" cy="13083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12869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300">
                  <a:solidFill>
                    <a:srgbClr val="1C2529"/>
                  </a:solidFill>
                  <a:latin typeface="Montserrat"/>
                  <a:ea typeface="Montserrat"/>
                  <a:cs typeface="Montserrat"/>
                  <a:sym typeface="Montserrat"/>
                </a:rPr>
                <a:t>15 S </a:t>
              </a:r>
              <a:endParaRPr sz="2300">
                <a:solidFill>
                  <a:srgbClr val="1C2529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</p:grpSp>
      <p:sp>
        <p:nvSpPr>
          <p:cNvPr id="319" name="Google Shape;319;p6"/>
          <p:cNvSpPr txBox="1"/>
          <p:nvPr/>
        </p:nvSpPr>
        <p:spPr>
          <a:xfrm>
            <a:off x="2050066" y="1029695"/>
            <a:ext cx="11475528" cy="435119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36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rgbClr val="A7CD4C"/>
                </a:solidFill>
                <a:latin typeface="Montserrat"/>
                <a:ea typeface="Montserrat"/>
                <a:cs typeface="Montserrat"/>
                <a:sym typeface="Montserrat"/>
              </a:rPr>
              <a:t>Fen Eğitiminde Sürdürülebilir Teknolojiler</a:t>
            </a:r>
            <a:endParaRPr sz="2800">
              <a:solidFill>
                <a:srgbClr val="A7CD4C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320" name="Google Shape;320;p6"/>
          <p:cNvSpPr txBox="1"/>
          <p:nvPr/>
        </p:nvSpPr>
        <p:spPr>
          <a:xfrm>
            <a:off x="467760" y="9305925"/>
            <a:ext cx="1121880" cy="86677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6000">
                <a:solidFill>
                  <a:srgbClr val="FEFEFE"/>
                </a:solidFill>
                <a:latin typeface="Montserrat"/>
                <a:ea typeface="Montserrat"/>
                <a:cs typeface="Montserrat"/>
                <a:sym typeface="Montserrat"/>
              </a:rPr>
              <a:t>5</a:t>
            </a:r>
            <a:endParaRPr b="1" sz="6000">
              <a:solidFill>
                <a:srgbClr val="FEFEFE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321" name="Google Shape;321;p6"/>
          <p:cNvSpPr txBox="1"/>
          <p:nvPr/>
        </p:nvSpPr>
        <p:spPr>
          <a:xfrm>
            <a:off x="1744090" y="4364371"/>
            <a:ext cx="11103195" cy="69249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-259966" lvl="1" marL="519933" marR="0" rtl="0" algn="just">
              <a:lnSpc>
                <a:spcPct val="112998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8"/>
              <a:buFont typeface="Arial"/>
              <a:buChar char="•"/>
            </a:pPr>
            <a:r>
              <a:rPr b="0" i="0" lang="en-US" sz="2408" u="none" cap="none" strike="noStrike">
                <a:solidFill>
                  <a:srgbClr val="FFFFFF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15 ders saati seminer +</a:t>
            </a:r>
            <a:endParaRPr b="0" i="0" sz="2408" u="none" cap="none" strike="noStrike">
              <a:solidFill>
                <a:srgbClr val="FFFFFF"/>
              </a:solidFill>
              <a:latin typeface="Montserrat Light"/>
              <a:ea typeface="Montserrat Light"/>
              <a:cs typeface="Montserrat Light"/>
              <a:sym typeface="Montserrat Light"/>
            </a:endParaRPr>
          </a:p>
          <a:p>
            <a:pPr indent="-259966" lvl="1" marL="519933" marR="0" rtl="0" algn="just">
              <a:lnSpc>
                <a:spcPct val="112998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8"/>
              <a:buFont typeface="Arial"/>
              <a:buChar char="•"/>
            </a:pPr>
            <a:r>
              <a:rPr b="0" i="0" lang="en-US" sz="2408" u="none" cap="none" strike="noStrike">
                <a:solidFill>
                  <a:srgbClr val="FFFFFF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15 ders saati laboratuvar çalışması  (proje-temelli öğrenme)</a:t>
            </a:r>
            <a:endParaRPr b="0" i="0" sz="2408" u="none" cap="none" strike="noStrike">
              <a:solidFill>
                <a:srgbClr val="FFFFFF"/>
              </a:solidFill>
              <a:latin typeface="Montserrat Light"/>
              <a:ea typeface="Montserrat Light"/>
              <a:cs typeface="Montserrat Light"/>
              <a:sym typeface="Montserrat Light"/>
            </a:endParaRPr>
          </a:p>
        </p:txBody>
      </p:sp>
      <p:sp>
        <p:nvSpPr>
          <p:cNvPr id="322" name="Google Shape;322;p6"/>
          <p:cNvSpPr txBox="1"/>
          <p:nvPr/>
        </p:nvSpPr>
        <p:spPr>
          <a:xfrm>
            <a:off x="2050066" y="5872976"/>
            <a:ext cx="12948358" cy="478593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000">
                <a:solidFill>
                  <a:srgbClr val="5EAAAE"/>
                </a:solidFill>
                <a:latin typeface="Montserrat"/>
                <a:ea typeface="Montserrat"/>
                <a:cs typeface="Montserrat"/>
                <a:sym typeface="Montserrat"/>
              </a:rPr>
              <a:t>İÇERİK</a:t>
            </a:r>
            <a:endParaRPr sz="3000">
              <a:solidFill>
                <a:srgbClr val="5EAAAE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323" name="Google Shape;323;p6"/>
          <p:cNvSpPr txBox="1"/>
          <p:nvPr/>
        </p:nvSpPr>
        <p:spPr>
          <a:xfrm>
            <a:off x="2471201" y="7837485"/>
            <a:ext cx="13910033" cy="82586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12892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rgbClr val="5EAAAE"/>
                </a:solidFill>
                <a:latin typeface="Arial"/>
                <a:ea typeface="Arial"/>
                <a:cs typeface="Arial"/>
                <a:sym typeface="Arial"/>
              </a:rPr>
              <a:t>Hidrojen Yakıt Pilleri, Elektrolizörler, Lityum-iyon (Li-ion) Pilleri, Sodyum-iyon (Na-ion) Pilleri, Li-ion Pillerinin Ötesi, Electrokimyasal (Mikro)Reaktörler, Fotovoltaikler, Rüzgar Tirbünleri</a:t>
            </a:r>
            <a:endParaRPr sz="2800">
              <a:solidFill>
                <a:srgbClr val="5EAAAE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4" name="Google Shape;324;p6"/>
          <p:cNvSpPr txBox="1"/>
          <p:nvPr/>
        </p:nvSpPr>
        <p:spPr>
          <a:xfrm>
            <a:off x="2053499" y="6520676"/>
            <a:ext cx="15837474" cy="1031059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12998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8">
                <a:solidFill>
                  <a:srgbClr val="FFFFFF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Öğrenciler gruplar halinde çalışarak iklim değişikliği, kaynakların tükenmesi ve kirlilik gibi acil çevresel sorunlarla mücadele etmek için bilim, mühendislik ve tasarımdaki ilerlemelerden yararlanan sürdürülebilir teknolojilerden biri üzerine kendi projelerini geliştirirler.</a:t>
            </a:r>
            <a:endParaRPr sz="2408">
              <a:solidFill>
                <a:srgbClr val="FFFFFF"/>
              </a:solidFill>
              <a:latin typeface="Montserrat Light"/>
              <a:ea typeface="Montserrat Light"/>
              <a:cs typeface="Montserrat Light"/>
              <a:sym typeface="Montserrat Light"/>
            </a:endParaRPr>
          </a:p>
        </p:txBody>
      </p:sp>
      <p:sp>
        <p:nvSpPr>
          <p:cNvPr id="325" name="Google Shape;325;p6"/>
          <p:cNvSpPr/>
          <p:nvPr/>
        </p:nvSpPr>
        <p:spPr>
          <a:xfrm flipH="1">
            <a:off x="14186255" y="1562015"/>
            <a:ext cx="4101745" cy="4101745"/>
          </a:xfrm>
          <a:custGeom>
            <a:rect b="b" l="l" r="r" t="t"/>
            <a:pathLst>
              <a:path extrusionOk="0" h="4101745" w="4101745">
                <a:moveTo>
                  <a:pt x="4101745" y="0"/>
                </a:moveTo>
                <a:lnTo>
                  <a:pt x="0" y="0"/>
                </a:lnTo>
                <a:lnTo>
                  <a:pt x="0" y="4101746"/>
                </a:lnTo>
                <a:lnTo>
                  <a:pt x="4101745" y="4101746"/>
                </a:lnTo>
                <a:lnTo>
                  <a:pt x="4101745" y="0"/>
                </a:lnTo>
                <a:close/>
              </a:path>
            </a:pathLst>
          </a:custGeom>
          <a:blipFill rotWithShape="1">
            <a:blip r:embed="rId6">
              <a:alphaModFix amt="19999"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26" name="Google Shape;326;p6"/>
          <p:cNvSpPr/>
          <p:nvPr/>
        </p:nvSpPr>
        <p:spPr>
          <a:xfrm>
            <a:off x="14647195" y="4206159"/>
            <a:ext cx="2716975" cy="1528299"/>
          </a:xfrm>
          <a:custGeom>
            <a:rect b="b" l="l" r="r" t="t"/>
            <a:pathLst>
              <a:path extrusionOk="0" h="1528299" w="2716975">
                <a:moveTo>
                  <a:pt x="0" y="0"/>
                </a:moveTo>
                <a:lnTo>
                  <a:pt x="2716975" y="0"/>
                </a:lnTo>
                <a:lnTo>
                  <a:pt x="2716975" y="1528298"/>
                </a:lnTo>
                <a:lnTo>
                  <a:pt x="0" y="1528298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7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27" name="Google Shape;327;p6"/>
          <p:cNvSpPr/>
          <p:nvPr/>
        </p:nvSpPr>
        <p:spPr>
          <a:xfrm>
            <a:off x="15000713" y="3582933"/>
            <a:ext cx="2258587" cy="1505725"/>
          </a:xfrm>
          <a:custGeom>
            <a:rect b="b" l="l" r="r" t="t"/>
            <a:pathLst>
              <a:path extrusionOk="0" h="1505725" w="2258587">
                <a:moveTo>
                  <a:pt x="0" y="0"/>
                </a:moveTo>
                <a:lnTo>
                  <a:pt x="2258587" y="0"/>
                </a:lnTo>
                <a:lnTo>
                  <a:pt x="2258587" y="1505725"/>
                </a:lnTo>
                <a:lnTo>
                  <a:pt x="0" y="1505725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8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28" name="Google Shape;328;p6"/>
          <p:cNvSpPr txBox="1"/>
          <p:nvPr/>
        </p:nvSpPr>
        <p:spPr>
          <a:xfrm>
            <a:off x="14297848" y="1991732"/>
            <a:ext cx="3701506" cy="206466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1291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52">
                <a:solidFill>
                  <a:srgbClr val="FFFFFF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Dersin uygulanması, öğrenme yönetim sistemi Moodle ve işbirlikli öğrenme ortamı MS Teams tarafından desteklenmektedir.</a:t>
            </a:r>
            <a:endParaRPr/>
          </a:p>
          <a:p>
            <a:pPr indent="0" lvl="0" marL="0" marR="0" rtl="0" algn="ctr">
              <a:lnSpc>
                <a:spcPct val="11291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52">
                <a:solidFill>
                  <a:srgbClr val="FFFFFF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.</a:t>
            </a:r>
            <a:endParaRPr sz="2052">
              <a:solidFill>
                <a:srgbClr val="FFFFFF"/>
              </a:solidFill>
              <a:latin typeface="Montserrat Light"/>
              <a:ea typeface="Montserrat Light"/>
              <a:cs typeface="Montserrat Light"/>
              <a:sym typeface="Montserrat Light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1C2529"/>
        </a:solidFill>
      </p:bgPr>
    </p:bg>
    <p:spTree>
      <p:nvGrpSpPr>
        <p:cNvPr id="332" name="Shape 3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3" name="Google Shape;333;p7"/>
          <p:cNvSpPr txBox="1"/>
          <p:nvPr/>
        </p:nvSpPr>
        <p:spPr>
          <a:xfrm>
            <a:off x="2687012" y="9484986"/>
            <a:ext cx="14276567" cy="37274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3995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200">
                <a:solidFill>
                  <a:srgbClr val="1C2529"/>
                </a:solidFill>
                <a:latin typeface="Montserrat"/>
                <a:ea typeface="Montserrat"/>
                <a:cs typeface="Montserrat"/>
                <a:sym typeface="Montserrat"/>
              </a:rPr>
              <a:t>Presented by Rachelle Beaudry</a:t>
            </a:r>
            <a:endParaRPr/>
          </a:p>
        </p:txBody>
      </p:sp>
      <p:sp>
        <p:nvSpPr>
          <p:cNvPr id="334" name="Google Shape;334;p7"/>
          <p:cNvSpPr/>
          <p:nvPr/>
        </p:nvSpPr>
        <p:spPr>
          <a:xfrm>
            <a:off x="-399966" y="9093816"/>
            <a:ext cx="19087931" cy="1483726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35" name="Google Shape;335;p7"/>
          <p:cNvSpPr/>
          <p:nvPr/>
        </p:nvSpPr>
        <p:spPr>
          <a:xfrm>
            <a:off x="-193695" y="9093816"/>
            <a:ext cx="2243761" cy="1370737"/>
          </a:xfrm>
          <a:prstGeom prst="rect">
            <a:avLst/>
          </a:prstGeom>
          <a:solidFill>
            <a:srgbClr val="AACF46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36" name="Google Shape;336;p7"/>
          <p:cNvSpPr/>
          <p:nvPr/>
        </p:nvSpPr>
        <p:spPr>
          <a:xfrm>
            <a:off x="2205644" y="9258300"/>
            <a:ext cx="2960619" cy="898986"/>
          </a:xfrm>
          <a:custGeom>
            <a:rect b="b" l="l" r="r" t="t"/>
            <a:pathLst>
              <a:path extrusionOk="0" h="898986" w="2960619">
                <a:moveTo>
                  <a:pt x="0" y="0"/>
                </a:moveTo>
                <a:lnTo>
                  <a:pt x="2960620" y="0"/>
                </a:lnTo>
                <a:lnTo>
                  <a:pt x="2960620" y="898986"/>
                </a:lnTo>
                <a:lnTo>
                  <a:pt x="0" y="898986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37" name="Google Shape;337;p7"/>
          <p:cNvSpPr/>
          <p:nvPr/>
        </p:nvSpPr>
        <p:spPr>
          <a:xfrm>
            <a:off x="5166264" y="9394976"/>
            <a:ext cx="2869575" cy="625634"/>
          </a:xfrm>
          <a:custGeom>
            <a:rect b="b" l="l" r="r" t="t"/>
            <a:pathLst>
              <a:path extrusionOk="0" h="625634" w="2869575">
                <a:moveTo>
                  <a:pt x="0" y="0"/>
                </a:moveTo>
                <a:lnTo>
                  <a:pt x="2869574" y="0"/>
                </a:lnTo>
                <a:lnTo>
                  <a:pt x="2869574" y="625634"/>
                </a:lnTo>
                <a:lnTo>
                  <a:pt x="0" y="625634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38" name="Google Shape;338;p7"/>
          <p:cNvSpPr/>
          <p:nvPr/>
        </p:nvSpPr>
        <p:spPr>
          <a:xfrm>
            <a:off x="0" y="-14504"/>
            <a:ext cx="18288000" cy="9086078"/>
          </a:xfrm>
          <a:custGeom>
            <a:rect b="b" l="l" r="r" t="t"/>
            <a:pathLst>
              <a:path extrusionOk="0" h="9086078" w="18288000">
                <a:moveTo>
                  <a:pt x="0" y="0"/>
                </a:moveTo>
                <a:lnTo>
                  <a:pt x="18288000" y="0"/>
                </a:lnTo>
                <a:lnTo>
                  <a:pt x="18288000" y="9086078"/>
                </a:lnTo>
                <a:lnTo>
                  <a:pt x="0" y="9086078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5">
              <a:alphaModFix amt="9999"/>
            </a:blip>
            <a:stretch>
              <a:fillRect b="-5958" l="0" r="0" t="-28264"/>
            </a:stretch>
          </a:blip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39" name="Google Shape;339;p7"/>
          <p:cNvSpPr/>
          <p:nvPr/>
        </p:nvSpPr>
        <p:spPr>
          <a:xfrm>
            <a:off x="0" y="580864"/>
            <a:ext cx="2050066" cy="1741682"/>
          </a:xfrm>
          <a:custGeom>
            <a:rect b="b" l="l" r="r" t="t"/>
            <a:pathLst>
              <a:path extrusionOk="0" h="1741682" w="2050066">
                <a:moveTo>
                  <a:pt x="0" y="0"/>
                </a:moveTo>
                <a:lnTo>
                  <a:pt x="2050066" y="0"/>
                </a:lnTo>
                <a:lnTo>
                  <a:pt x="2050066" y="1741682"/>
                </a:lnTo>
                <a:lnTo>
                  <a:pt x="0" y="1741682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6">
              <a:alphaModFix/>
            </a:blip>
            <a:stretch>
              <a:fillRect b="0" l="0" r="-478" t="-6901"/>
            </a:stretch>
          </a:blip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40" name="Google Shape;340;p7"/>
          <p:cNvSpPr/>
          <p:nvPr/>
        </p:nvSpPr>
        <p:spPr>
          <a:xfrm>
            <a:off x="2050066" y="2406384"/>
            <a:ext cx="8855064" cy="5986795"/>
          </a:xfrm>
          <a:custGeom>
            <a:rect b="b" l="l" r="r" t="t"/>
            <a:pathLst>
              <a:path extrusionOk="0" h="5986795" w="8855064">
                <a:moveTo>
                  <a:pt x="0" y="0"/>
                </a:moveTo>
                <a:lnTo>
                  <a:pt x="8855064" y="0"/>
                </a:lnTo>
                <a:lnTo>
                  <a:pt x="8855064" y="5986795"/>
                </a:lnTo>
                <a:lnTo>
                  <a:pt x="0" y="5986795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7">
              <a:alphaModFix/>
            </a:blip>
            <a:stretch>
              <a:fillRect b="0" l="0" r="0" t="-9963"/>
            </a:stretch>
          </a:blip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41" name="Google Shape;341;p7"/>
          <p:cNvSpPr txBox="1"/>
          <p:nvPr/>
        </p:nvSpPr>
        <p:spPr>
          <a:xfrm>
            <a:off x="467760" y="9305925"/>
            <a:ext cx="1121880" cy="86677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6000">
                <a:solidFill>
                  <a:srgbClr val="FEFEFE"/>
                </a:solidFill>
                <a:latin typeface="Montserrat"/>
                <a:ea typeface="Montserrat"/>
                <a:cs typeface="Montserrat"/>
                <a:sym typeface="Montserrat"/>
              </a:rPr>
              <a:t>6</a:t>
            </a:r>
            <a:endParaRPr b="1" sz="6000">
              <a:solidFill>
                <a:srgbClr val="FEFEFE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342" name="Google Shape;342;p7"/>
          <p:cNvSpPr txBox="1"/>
          <p:nvPr/>
        </p:nvSpPr>
        <p:spPr>
          <a:xfrm>
            <a:off x="2050066" y="8838044"/>
            <a:ext cx="14913513" cy="21800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1286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500">
                <a:solidFill>
                  <a:srgbClr val="FFFFFF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Characteristics of a 21st Century Learner (Taken from Tan (2016), Retreived from https://smiletutor.sg/facilitating-21st-century-learners/)</a:t>
            </a:r>
            <a:endParaRPr/>
          </a:p>
        </p:txBody>
      </p:sp>
      <p:sp>
        <p:nvSpPr>
          <p:cNvPr id="343" name="Google Shape;343;p7"/>
          <p:cNvSpPr txBox="1"/>
          <p:nvPr/>
        </p:nvSpPr>
        <p:spPr>
          <a:xfrm>
            <a:off x="2050066" y="1304321"/>
            <a:ext cx="12948358" cy="62837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40011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499">
                <a:solidFill>
                  <a:srgbClr val="5EAAAE"/>
                </a:solidFill>
                <a:latin typeface="Montserrat"/>
                <a:ea typeface="Montserrat"/>
                <a:cs typeface="Montserrat"/>
                <a:sym typeface="Montserrat"/>
              </a:rPr>
              <a:t>21. yy ÖĞRENENLERİ…</a:t>
            </a:r>
            <a:endParaRPr sz="3499">
              <a:solidFill>
                <a:srgbClr val="5EAAAE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1C2529"/>
        </a:solidFill>
      </p:bgPr>
    </p:bg>
    <p:spTree>
      <p:nvGrpSpPr>
        <p:cNvPr id="347" name="Shape 3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" name="Google Shape;348;p8"/>
          <p:cNvSpPr txBox="1"/>
          <p:nvPr/>
        </p:nvSpPr>
        <p:spPr>
          <a:xfrm>
            <a:off x="2687012" y="9484986"/>
            <a:ext cx="14276567" cy="37274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3995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200">
                <a:solidFill>
                  <a:srgbClr val="1C2529"/>
                </a:solidFill>
                <a:latin typeface="Montserrat"/>
                <a:ea typeface="Montserrat"/>
                <a:cs typeface="Montserrat"/>
                <a:sym typeface="Montserrat"/>
              </a:rPr>
              <a:t>Presented by Rachelle Beaudry</a:t>
            </a:r>
            <a:endParaRPr/>
          </a:p>
        </p:txBody>
      </p:sp>
      <p:sp>
        <p:nvSpPr>
          <p:cNvPr id="349" name="Google Shape;349;p8"/>
          <p:cNvSpPr/>
          <p:nvPr/>
        </p:nvSpPr>
        <p:spPr>
          <a:xfrm>
            <a:off x="-399966" y="9093816"/>
            <a:ext cx="19087931" cy="1483726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50" name="Google Shape;350;p8"/>
          <p:cNvSpPr/>
          <p:nvPr/>
        </p:nvSpPr>
        <p:spPr>
          <a:xfrm>
            <a:off x="-193695" y="9093816"/>
            <a:ext cx="2243761" cy="1370737"/>
          </a:xfrm>
          <a:prstGeom prst="rect">
            <a:avLst/>
          </a:prstGeom>
          <a:solidFill>
            <a:srgbClr val="AACF46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51" name="Google Shape;351;p8"/>
          <p:cNvSpPr/>
          <p:nvPr/>
        </p:nvSpPr>
        <p:spPr>
          <a:xfrm>
            <a:off x="2205644" y="9258300"/>
            <a:ext cx="2960619" cy="898986"/>
          </a:xfrm>
          <a:custGeom>
            <a:rect b="b" l="l" r="r" t="t"/>
            <a:pathLst>
              <a:path extrusionOk="0" h="898986" w="2960619">
                <a:moveTo>
                  <a:pt x="0" y="0"/>
                </a:moveTo>
                <a:lnTo>
                  <a:pt x="2960620" y="0"/>
                </a:lnTo>
                <a:lnTo>
                  <a:pt x="2960620" y="898986"/>
                </a:lnTo>
                <a:lnTo>
                  <a:pt x="0" y="898986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52" name="Google Shape;352;p8"/>
          <p:cNvSpPr/>
          <p:nvPr/>
        </p:nvSpPr>
        <p:spPr>
          <a:xfrm>
            <a:off x="5166264" y="9394976"/>
            <a:ext cx="2869575" cy="625634"/>
          </a:xfrm>
          <a:custGeom>
            <a:rect b="b" l="l" r="r" t="t"/>
            <a:pathLst>
              <a:path extrusionOk="0" h="625634" w="2869575">
                <a:moveTo>
                  <a:pt x="0" y="0"/>
                </a:moveTo>
                <a:lnTo>
                  <a:pt x="2869574" y="0"/>
                </a:lnTo>
                <a:lnTo>
                  <a:pt x="2869574" y="625634"/>
                </a:lnTo>
                <a:lnTo>
                  <a:pt x="0" y="625634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53" name="Google Shape;353;p8"/>
          <p:cNvSpPr/>
          <p:nvPr/>
        </p:nvSpPr>
        <p:spPr>
          <a:xfrm>
            <a:off x="0" y="-14504"/>
            <a:ext cx="18288000" cy="9086078"/>
          </a:xfrm>
          <a:custGeom>
            <a:rect b="b" l="l" r="r" t="t"/>
            <a:pathLst>
              <a:path extrusionOk="0" h="9086078" w="18288000">
                <a:moveTo>
                  <a:pt x="0" y="0"/>
                </a:moveTo>
                <a:lnTo>
                  <a:pt x="18288000" y="0"/>
                </a:lnTo>
                <a:lnTo>
                  <a:pt x="18288000" y="9086078"/>
                </a:lnTo>
                <a:lnTo>
                  <a:pt x="0" y="9086078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5">
              <a:alphaModFix amt="9999"/>
            </a:blip>
            <a:stretch>
              <a:fillRect b="-5958" l="0" r="0" t="-28264"/>
            </a:stretch>
          </a:blip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54" name="Google Shape;354;p8"/>
          <p:cNvSpPr/>
          <p:nvPr/>
        </p:nvSpPr>
        <p:spPr>
          <a:xfrm>
            <a:off x="0" y="580864"/>
            <a:ext cx="2050066" cy="1741682"/>
          </a:xfrm>
          <a:custGeom>
            <a:rect b="b" l="l" r="r" t="t"/>
            <a:pathLst>
              <a:path extrusionOk="0" h="1741682" w="2050066">
                <a:moveTo>
                  <a:pt x="0" y="0"/>
                </a:moveTo>
                <a:lnTo>
                  <a:pt x="2050066" y="0"/>
                </a:lnTo>
                <a:lnTo>
                  <a:pt x="2050066" y="1741682"/>
                </a:lnTo>
                <a:lnTo>
                  <a:pt x="0" y="1741682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6">
              <a:alphaModFix/>
            </a:blip>
            <a:stretch>
              <a:fillRect b="0" l="0" r="-478" t="-6901"/>
            </a:stretch>
          </a:blip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355" name="Google Shape;355;p8"/>
          <p:cNvGrpSpPr/>
          <p:nvPr/>
        </p:nvGrpSpPr>
        <p:grpSpPr>
          <a:xfrm>
            <a:off x="11098643" y="3298582"/>
            <a:ext cx="7189357" cy="5917748"/>
            <a:chOff x="0" y="0"/>
            <a:chExt cx="1893493" cy="1558584"/>
          </a:xfrm>
        </p:grpSpPr>
        <p:sp>
          <p:nvSpPr>
            <p:cNvPr id="356" name="Google Shape;356;p8"/>
            <p:cNvSpPr/>
            <p:nvPr/>
          </p:nvSpPr>
          <p:spPr>
            <a:xfrm>
              <a:off x="0" y="0"/>
              <a:ext cx="1893493" cy="1558584"/>
            </a:xfrm>
            <a:custGeom>
              <a:rect b="b" l="l" r="r" t="t"/>
              <a:pathLst>
                <a:path extrusionOk="0" h="1558584" w="1893493">
                  <a:moveTo>
                    <a:pt x="0" y="0"/>
                  </a:moveTo>
                  <a:lnTo>
                    <a:pt x="1893493" y="0"/>
                  </a:lnTo>
                  <a:lnTo>
                    <a:pt x="1893493" y="1558584"/>
                  </a:lnTo>
                  <a:lnTo>
                    <a:pt x="0" y="1558584"/>
                  </a:lnTo>
                  <a:close/>
                </a:path>
              </a:pathLst>
            </a:custGeom>
            <a:solidFill>
              <a:srgbClr val="FEFEFE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57" name="Google Shape;357;p8"/>
            <p:cNvSpPr txBox="1"/>
            <p:nvPr/>
          </p:nvSpPr>
          <p:spPr>
            <a:xfrm>
              <a:off x="0" y="19050"/>
              <a:ext cx="1893493" cy="153953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442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358" name="Google Shape;358;p8"/>
          <p:cNvGrpSpPr/>
          <p:nvPr/>
        </p:nvGrpSpPr>
        <p:grpSpPr>
          <a:xfrm>
            <a:off x="0" y="3298582"/>
            <a:ext cx="10820400" cy="950043"/>
            <a:chOff x="0" y="0"/>
            <a:chExt cx="2755536" cy="250217"/>
          </a:xfrm>
        </p:grpSpPr>
        <p:sp>
          <p:nvSpPr>
            <p:cNvPr id="359" name="Google Shape;359;p8"/>
            <p:cNvSpPr/>
            <p:nvPr/>
          </p:nvSpPr>
          <p:spPr>
            <a:xfrm>
              <a:off x="0" y="0"/>
              <a:ext cx="2755536" cy="250217"/>
            </a:xfrm>
            <a:custGeom>
              <a:rect b="b" l="l" r="r" t="t"/>
              <a:pathLst>
                <a:path extrusionOk="0" h="250217" w="2755536">
                  <a:moveTo>
                    <a:pt x="0" y="0"/>
                  </a:moveTo>
                  <a:lnTo>
                    <a:pt x="2755536" y="0"/>
                  </a:lnTo>
                  <a:lnTo>
                    <a:pt x="2755536" y="250217"/>
                  </a:lnTo>
                  <a:lnTo>
                    <a:pt x="0" y="250217"/>
                  </a:lnTo>
                  <a:close/>
                </a:path>
              </a:pathLst>
            </a:custGeom>
            <a:solidFill>
              <a:srgbClr val="507172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60" name="Google Shape;360;p8"/>
            <p:cNvSpPr txBox="1"/>
            <p:nvPr/>
          </p:nvSpPr>
          <p:spPr>
            <a:xfrm>
              <a:off x="0" y="19050"/>
              <a:ext cx="2755536" cy="23116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l">
                <a:lnSpc>
                  <a:spcPct val="112998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408">
                  <a:solidFill>
                    <a:srgbClr val="FFFFFF"/>
                  </a:solidFill>
                  <a:latin typeface="Montserrat Light"/>
                  <a:ea typeface="Montserrat Light"/>
                  <a:cs typeface="Montserrat Light"/>
                  <a:sym typeface="Montserrat Light"/>
                </a:rPr>
                <a:t>                     açıkça belirlenmiş hedefler (yönlendirme)</a:t>
              </a:r>
              <a:endParaRPr sz="2408" u="none" strike="noStrike">
                <a:solidFill>
                  <a:srgbClr val="FFFFFF"/>
                </a:solidFill>
                <a:latin typeface="Montserrat Light"/>
                <a:ea typeface="Montserrat Light"/>
                <a:cs typeface="Montserrat Light"/>
                <a:sym typeface="Montserrat Light"/>
              </a:endParaRPr>
            </a:p>
          </p:txBody>
        </p:sp>
      </p:grpSp>
      <p:grpSp>
        <p:nvGrpSpPr>
          <p:cNvPr id="361" name="Google Shape;361;p8"/>
          <p:cNvGrpSpPr/>
          <p:nvPr/>
        </p:nvGrpSpPr>
        <p:grpSpPr>
          <a:xfrm>
            <a:off x="0" y="4354324"/>
            <a:ext cx="10820400" cy="1011777"/>
            <a:chOff x="0" y="0"/>
            <a:chExt cx="2755536" cy="266476"/>
          </a:xfrm>
        </p:grpSpPr>
        <p:sp>
          <p:nvSpPr>
            <p:cNvPr id="362" name="Google Shape;362;p8"/>
            <p:cNvSpPr/>
            <p:nvPr/>
          </p:nvSpPr>
          <p:spPr>
            <a:xfrm>
              <a:off x="0" y="0"/>
              <a:ext cx="2755536" cy="266476"/>
            </a:xfrm>
            <a:custGeom>
              <a:rect b="b" l="l" r="r" t="t"/>
              <a:pathLst>
                <a:path extrusionOk="0" h="266476" w="2755536">
                  <a:moveTo>
                    <a:pt x="0" y="0"/>
                  </a:moveTo>
                  <a:lnTo>
                    <a:pt x="2755536" y="0"/>
                  </a:lnTo>
                  <a:lnTo>
                    <a:pt x="2755536" y="266476"/>
                  </a:lnTo>
                  <a:lnTo>
                    <a:pt x="0" y="266476"/>
                  </a:lnTo>
                  <a:close/>
                </a:path>
              </a:pathLst>
            </a:custGeom>
            <a:solidFill>
              <a:srgbClr val="507172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63" name="Google Shape;363;p8"/>
            <p:cNvSpPr txBox="1"/>
            <p:nvPr/>
          </p:nvSpPr>
          <p:spPr>
            <a:xfrm>
              <a:off x="0" y="19050"/>
              <a:ext cx="2755536" cy="24742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l">
                <a:lnSpc>
                  <a:spcPct val="112998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408">
                  <a:solidFill>
                    <a:srgbClr val="FFFFFF"/>
                  </a:solidFill>
                  <a:latin typeface="Montserrat Light"/>
                  <a:ea typeface="Montserrat Light"/>
                  <a:cs typeface="Montserrat Light"/>
                  <a:sym typeface="Montserrat Light"/>
                </a:rPr>
                <a:t>                     bir dizi anlamlı etkinlik aracılığıyla öğrenme </a:t>
              </a:r>
              <a:endParaRPr/>
            </a:p>
            <a:p>
              <a:pPr indent="0" lvl="0" marL="0" marR="0" rtl="0" algn="l">
                <a:lnSpc>
                  <a:spcPct val="112998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408">
                  <a:solidFill>
                    <a:srgbClr val="FFFFFF"/>
                  </a:solidFill>
                  <a:latin typeface="Montserrat Light"/>
                  <a:ea typeface="Montserrat Light"/>
                  <a:cs typeface="Montserrat Light"/>
                  <a:sym typeface="Montserrat Light"/>
                </a:rPr>
                <a:t>                     (PDÖ'nün temel adımları) </a:t>
              </a:r>
              <a:endParaRPr sz="2408">
                <a:solidFill>
                  <a:srgbClr val="FFFFFF"/>
                </a:solidFill>
                <a:latin typeface="Montserrat Light"/>
                <a:ea typeface="Montserrat Light"/>
                <a:cs typeface="Montserrat Light"/>
                <a:sym typeface="Montserrat Light"/>
              </a:endParaRPr>
            </a:p>
          </p:txBody>
        </p:sp>
      </p:grpSp>
      <p:grpSp>
        <p:nvGrpSpPr>
          <p:cNvPr id="364" name="Google Shape;364;p8"/>
          <p:cNvGrpSpPr/>
          <p:nvPr/>
        </p:nvGrpSpPr>
        <p:grpSpPr>
          <a:xfrm>
            <a:off x="0" y="5470876"/>
            <a:ext cx="10820400" cy="981376"/>
            <a:chOff x="0" y="0"/>
            <a:chExt cx="2755536" cy="258469"/>
          </a:xfrm>
        </p:grpSpPr>
        <p:sp>
          <p:nvSpPr>
            <p:cNvPr id="365" name="Google Shape;365;p8"/>
            <p:cNvSpPr/>
            <p:nvPr/>
          </p:nvSpPr>
          <p:spPr>
            <a:xfrm>
              <a:off x="0" y="0"/>
              <a:ext cx="2755536" cy="258469"/>
            </a:xfrm>
            <a:custGeom>
              <a:rect b="b" l="l" r="r" t="t"/>
              <a:pathLst>
                <a:path extrusionOk="0" h="258469" w="2755536">
                  <a:moveTo>
                    <a:pt x="0" y="0"/>
                  </a:moveTo>
                  <a:lnTo>
                    <a:pt x="2755536" y="0"/>
                  </a:lnTo>
                  <a:lnTo>
                    <a:pt x="2755536" y="258469"/>
                  </a:lnTo>
                  <a:lnTo>
                    <a:pt x="0" y="258469"/>
                  </a:lnTo>
                  <a:close/>
                </a:path>
              </a:pathLst>
            </a:custGeom>
            <a:solidFill>
              <a:srgbClr val="507172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800">
                  <a:solidFill>
                    <a:srgbClr val="FFFFFF"/>
                  </a:solidFill>
                  <a:latin typeface="Montserrat Light"/>
                  <a:ea typeface="Montserrat Light"/>
                  <a:cs typeface="Montserrat Light"/>
                  <a:sym typeface="Montserrat Light"/>
                </a:rPr>
                <a:t> </a:t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66" name="Google Shape;366;p8"/>
            <p:cNvSpPr txBox="1"/>
            <p:nvPr/>
          </p:nvSpPr>
          <p:spPr>
            <a:xfrm>
              <a:off x="0" y="19050"/>
              <a:ext cx="2755536" cy="23941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l">
                <a:lnSpc>
                  <a:spcPct val="112998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408">
                  <a:solidFill>
                    <a:srgbClr val="FFFFFF"/>
                  </a:solidFill>
                  <a:latin typeface="Montserrat Light"/>
                  <a:ea typeface="Montserrat Light"/>
                  <a:cs typeface="Montserrat Light"/>
                  <a:sym typeface="Montserrat Light"/>
                </a:rPr>
                <a:t>                     öğretmen-öğrenci ve                                              </a:t>
              </a:r>
              <a:endParaRPr sz="2408">
                <a:solidFill>
                  <a:srgbClr val="FFFFFF"/>
                </a:solidFill>
                <a:latin typeface="Montserrat Light"/>
                <a:ea typeface="Montserrat Light"/>
                <a:cs typeface="Montserrat Light"/>
                <a:sym typeface="Montserrat Light"/>
              </a:endParaRPr>
            </a:p>
            <a:p>
              <a:pPr indent="0" lvl="0" marL="0" marR="0" rtl="0" algn="l">
                <a:lnSpc>
                  <a:spcPct val="112998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408">
                  <a:solidFill>
                    <a:srgbClr val="FFFFFF"/>
                  </a:solidFill>
                  <a:latin typeface="Montserrat Light"/>
                  <a:ea typeface="Montserrat Light"/>
                  <a:cs typeface="Montserrat Light"/>
                  <a:sym typeface="Montserrat Light"/>
                </a:rPr>
                <a:t>                     öğrenci-öğrenci (proje grubundaki) işbirliği</a:t>
              </a:r>
              <a:endParaRPr sz="2408">
                <a:solidFill>
                  <a:srgbClr val="FFFFFF"/>
                </a:solidFill>
                <a:latin typeface="Montserrat Light"/>
                <a:ea typeface="Montserrat Light"/>
                <a:cs typeface="Montserrat Light"/>
                <a:sym typeface="Montserrat Light"/>
              </a:endParaRPr>
            </a:p>
          </p:txBody>
        </p:sp>
      </p:grpSp>
      <p:sp>
        <p:nvSpPr>
          <p:cNvPr id="367" name="Google Shape;367;p8"/>
          <p:cNvSpPr/>
          <p:nvPr/>
        </p:nvSpPr>
        <p:spPr>
          <a:xfrm>
            <a:off x="11174843" y="3743665"/>
            <a:ext cx="7023013" cy="4466198"/>
          </a:xfrm>
          <a:custGeom>
            <a:rect b="b" l="l" r="r" t="t"/>
            <a:pathLst>
              <a:path extrusionOk="0" h="4466198" w="7023013">
                <a:moveTo>
                  <a:pt x="0" y="0"/>
                </a:moveTo>
                <a:lnTo>
                  <a:pt x="7023013" y="0"/>
                </a:lnTo>
                <a:lnTo>
                  <a:pt x="7023013" y="4466198"/>
                </a:lnTo>
                <a:lnTo>
                  <a:pt x="0" y="4466198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7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68" name="Google Shape;368;p8"/>
          <p:cNvSpPr txBox="1"/>
          <p:nvPr/>
        </p:nvSpPr>
        <p:spPr>
          <a:xfrm>
            <a:off x="467760" y="9305925"/>
            <a:ext cx="1121880" cy="86677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6000">
                <a:solidFill>
                  <a:srgbClr val="FEFEFE"/>
                </a:solidFill>
                <a:latin typeface="Montserrat"/>
                <a:ea typeface="Montserrat"/>
                <a:cs typeface="Montserrat"/>
                <a:sym typeface="Montserrat"/>
              </a:rPr>
              <a:t>7</a:t>
            </a:r>
            <a:endParaRPr b="1" sz="6000">
              <a:solidFill>
                <a:srgbClr val="FEFEFE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369" name="Google Shape;369;p8"/>
          <p:cNvSpPr txBox="1"/>
          <p:nvPr/>
        </p:nvSpPr>
        <p:spPr>
          <a:xfrm>
            <a:off x="11174843" y="8625649"/>
            <a:ext cx="7023013" cy="63265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1286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500">
                <a:solidFill>
                  <a:srgbClr val="5B5C5E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Trilling, B. &amp; Fadel, C. (2012). 21st century skills: Learning for life in our times. John Wiley &amp; Sons.</a:t>
            </a:r>
            <a:endParaRPr/>
          </a:p>
          <a:p>
            <a:pPr indent="0" lvl="0" marL="0" marR="0" rtl="0" algn="l">
              <a:lnSpc>
                <a:spcPct val="11286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rgbClr val="5B5C5E"/>
              </a:solidFill>
              <a:latin typeface="Montserrat Light"/>
              <a:ea typeface="Montserrat Light"/>
              <a:cs typeface="Montserrat Light"/>
              <a:sym typeface="Montserrat Light"/>
            </a:endParaRPr>
          </a:p>
        </p:txBody>
      </p:sp>
      <p:sp>
        <p:nvSpPr>
          <p:cNvPr id="370" name="Google Shape;370;p8"/>
          <p:cNvSpPr txBox="1"/>
          <p:nvPr/>
        </p:nvSpPr>
        <p:spPr>
          <a:xfrm>
            <a:off x="2050066" y="1304321"/>
            <a:ext cx="12948358" cy="62837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40011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499">
                <a:solidFill>
                  <a:srgbClr val="5EAAAE"/>
                </a:solidFill>
                <a:latin typeface="Montserrat"/>
                <a:ea typeface="Montserrat"/>
                <a:cs typeface="Montserrat"/>
                <a:sym typeface="Montserrat"/>
              </a:rPr>
              <a:t>PROJE-TEMELLİ ÖĞRENME (PBL)</a:t>
            </a:r>
            <a:endParaRPr/>
          </a:p>
        </p:txBody>
      </p:sp>
      <p:sp>
        <p:nvSpPr>
          <p:cNvPr id="371" name="Google Shape;371;p8"/>
          <p:cNvSpPr txBox="1"/>
          <p:nvPr/>
        </p:nvSpPr>
        <p:spPr>
          <a:xfrm>
            <a:off x="2050066" y="2585897"/>
            <a:ext cx="8922734" cy="346249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12998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8">
                <a:solidFill>
                  <a:srgbClr val="FFFFFF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Proje tabanlı öğrenme bisiklet modeli örneği:</a:t>
            </a:r>
            <a:endParaRPr sz="2408" u="none" strike="noStrike">
              <a:solidFill>
                <a:srgbClr val="FFFFFF"/>
              </a:solidFill>
              <a:latin typeface="Montserrat Light"/>
              <a:ea typeface="Montserrat Light"/>
              <a:cs typeface="Montserrat Light"/>
              <a:sym typeface="Montserrat Light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1C2529"/>
        </a:solidFill>
      </p:bgPr>
    </p:bg>
    <p:spTree>
      <p:nvGrpSpPr>
        <p:cNvPr id="375" name="Shape 3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6" name="Google Shape;376;p9"/>
          <p:cNvSpPr txBox="1"/>
          <p:nvPr/>
        </p:nvSpPr>
        <p:spPr>
          <a:xfrm>
            <a:off x="2687012" y="9484986"/>
            <a:ext cx="14276567" cy="37274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3995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200">
                <a:solidFill>
                  <a:srgbClr val="1C2529"/>
                </a:solidFill>
                <a:latin typeface="Montserrat"/>
                <a:ea typeface="Montserrat"/>
                <a:cs typeface="Montserrat"/>
                <a:sym typeface="Montserrat"/>
              </a:rPr>
              <a:t>Presented by Rachelle Beaudry</a:t>
            </a:r>
            <a:endParaRPr/>
          </a:p>
        </p:txBody>
      </p:sp>
      <p:sp>
        <p:nvSpPr>
          <p:cNvPr id="377" name="Google Shape;377;p9"/>
          <p:cNvSpPr/>
          <p:nvPr/>
        </p:nvSpPr>
        <p:spPr>
          <a:xfrm>
            <a:off x="-399966" y="9093816"/>
            <a:ext cx="19087931" cy="1483726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78" name="Google Shape;378;p9"/>
          <p:cNvSpPr/>
          <p:nvPr/>
        </p:nvSpPr>
        <p:spPr>
          <a:xfrm>
            <a:off x="-193695" y="9093816"/>
            <a:ext cx="2243761" cy="1370737"/>
          </a:xfrm>
          <a:prstGeom prst="rect">
            <a:avLst/>
          </a:prstGeom>
          <a:solidFill>
            <a:srgbClr val="AACF46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79" name="Google Shape;379;p9"/>
          <p:cNvSpPr/>
          <p:nvPr/>
        </p:nvSpPr>
        <p:spPr>
          <a:xfrm>
            <a:off x="2205644" y="9258300"/>
            <a:ext cx="2960619" cy="898986"/>
          </a:xfrm>
          <a:custGeom>
            <a:rect b="b" l="l" r="r" t="t"/>
            <a:pathLst>
              <a:path extrusionOk="0" h="898986" w="2960619">
                <a:moveTo>
                  <a:pt x="0" y="0"/>
                </a:moveTo>
                <a:lnTo>
                  <a:pt x="2960620" y="0"/>
                </a:lnTo>
                <a:lnTo>
                  <a:pt x="2960620" y="898986"/>
                </a:lnTo>
                <a:lnTo>
                  <a:pt x="0" y="898986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80" name="Google Shape;380;p9"/>
          <p:cNvSpPr/>
          <p:nvPr/>
        </p:nvSpPr>
        <p:spPr>
          <a:xfrm>
            <a:off x="5166264" y="9394976"/>
            <a:ext cx="2869575" cy="625634"/>
          </a:xfrm>
          <a:custGeom>
            <a:rect b="b" l="l" r="r" t="t"/>
            <a:pathLst>
              <a:path extrusionOk="0" h="625634" w="2869575">
                <a:moveTo>
                  <a:pt x="0" y="0"/>
                </a:moveTo>
                <a:lnTo>
                  <a:pt x="2869574" y="0"/>
                </a:lnTo>
                <a:lnTo>
                  <a:pt x="2869574" y="625634"/>
                </a:lnTo>
                <a:lnTo>
                  <a:pt x="0" y="625634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81" name="Google Shape;381;p9"/>
          <p:cNvSpPr/>
          <p:nvPr/>
        </p:nvSpPr>
        <p:spPr>
          <a:xfrm>
            <a:off x="0" y="-14504"/>
            <a:ext cx="18288000" cy="9086078"/>
          </a:xfrm>
          <a:custGeom>
            <a:rect b="b" l="l" r="r" t="t"/>
            <a:pathLst>
              <a:path extrusionOk="0" h="9086078" w="18288000">
                <a:moveTo>
                  <a:pt x="0" y="0"/>
                </a:moveTo>
                <a:lnTo>
                  <a:pt x="18288000" y="0"/>
                </a:lnTo>
                <a:lnTo>
                  <a:pt x="18288000" y="9086078"/>
                </a:lnTo>
                <a:lnTo>
                  <a:pt x="0" y="9086078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5">
              <a:alphaModFix amt="9999"/>
            </a:blip>
            <a:stretch>
              <a:fillRect b="-5958" l="0" r="0" t="-28264"/>
            </a:stretch>
          </a:blip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82" name="Google Shape;382;p9"/>
          <p:cNvSpPr/>
          <p:nvPr/>
        </p:nvSpPr>
        <p:spPr>
          <a:xfrm>
            <a:off x="0" y="580864"/>
            <a:ext cx="2050066" cy="1741682"/>
          </a:xfrm>
          <a:custGeom>
            <a:rect b="b" l="l" r="r" t="t"/>
            <a:pathLst>
              <a:path extrusionOk="0" h="1741682" w="2050066">
                <a:moveTo>
                  <a:pt x="0" y="0"/>
                </a:moveTo>
                <a:lnTo>
                  <a:pt x="2050066" y="0"/>
                </a:lnTo>
                <a:lnTo>
                  <a:pt x="2050066" y="1741682"/>
                </a:lnTo>
                <a:lnTo>
                  <a:pt x="0" y="1741682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6">
              <a:alphaModFix/>
            </a:blip>
            <a:stretch>
              <a:fillRect b="0" l="0" r="-478" t="-6901"/>
            </a:stretch>
          </a:blip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83" name="Google Shape;383;p9"/>
          <p:cNvSpPr txBox="1"/>
          <p:nvPr/>
        </p:nvSpPr>
        <p:spPr>
          <a:xfrm>
            <a:off x="2205644" y="2398139"/>
            <a:ext cx="14051340" cy="594008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24601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8">
                <a:solidFill>
                  <a:srgbClr val="FFFFFF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Öğrencilerin yaşam deneyimleriyle ilişki</a:t>
            </a:r>
            <a:endParaRPr sz="2408">
              <a:solidFill>
                <a:srgbClr val="FFFFFF"/>
              </a:solidFill>
              <a:latin typeface="Montserrat Light"/>
              <a:ea typeface="Montserrat Light"/>
              <a:cs typeface="Montserrat Light"/>
              <a:sym typeface="Montserrat Light"/>
            </a:endParaRPr>
          </a:p>
          <a:p>
            <a:pPr indent="0" lvl="0" marL="0" marR="0" rtl="0" algn="l">
              <a:lnSpc>
                <a:spcPct val="24601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8">
                <a:solidFill>
                  <a:srgbClr val="FFFFFF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Disiplinlerarası yaklaşım</a:t>
            </a:r>
            <a:endParaRPr sz="2408">
              <a:solidFill>
                <a:srgbClr val="FFFFFF"/>
              </a:solidFill>
              <a:latin typeface="Montserrat Light"/>
              <a:ea typeface="Montserrat Light"/>
              <a:cs typeface="Montserrat Light"/>
              <a:sym typeface="Montserrat Light"/>
            </a:endParaRPr>
          </a:p>
          <a:p>
            <a:pPr indent="0" lvl="0" marL="0" marR="0" rtl="0" algn="l">
              <a:lnSpc>
                <a:spcPct val="24601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8">
                <a:solidFill>
                  <a:srgbClr val="FFFFFF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Planlanlı ve yönlendirilmiş etkinlikler</a:t>
            </a:r>
            <a:endParaRPr sz="2408">
              <a:solidFill>
                <a:srgbClr val="FFFFFF"/>
              </a:solidFill>
              <a:latin typeface="Montserrat Light"/>
              <a:ea typeface="Montserrat Light"/>
              <a:cs typeface="Montserrat Light"/>
              <a:sym typeface="Montserrat Light"/>
            </a:endParaRPr>
          </a:p>
          <a:p>
            <a:pPr indent="0" lvl="0" marL="0" marR="0" rtl="0" algn="l">
              <a:lnSpc>
                <a:spcPct val="24601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8">
                <a:solidFill>
                  <a:srgbClr val="FFFFFF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Öğrencilerin ilgi alanlarının, öğrenme stillerinin ve yeteneklerinin dikkate alınması</a:t>
            </a:r>
            <a:endParaRPr sz="2408">
              <a:solidFill>
                <a:srgbClr val="FFFFFF"/>
              </a:solidFill>
              <a:latin typeface="Montserrat Light"/>
              <a:ea typeface="Montserrat Light"/>
              <a:cs typeface="Montserrat Light"/>
              <a:sym typeface="Montserrat Light"/>
            </a:endParaRPr>
          </a:p>
          <a:p>
            <a:pPr indent="0" lvl="0" marL="0" marR="0" rtl="0" algn="l">
              <a:lnSpc>
                <a:spcPct val="24601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8">
                <a:solidFill>
                  <a:srgbClr val="FFFFFF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İletişim kurma ve işbirliği yapma becerisinin geliştirilmesi</a:t>
            </a:r>
            <a:endParaRPr sz="2408">
              <a:solidFill>
                <a:srgbClr val="FFFFFF"/>
              </a:solidFill>
              <a:latin typeface="Montserrat Light"/>
              <a:ea typeface="Montserrat Light"/>
              <a:cs typeface="Montserrat Light"/>
              <a:sym typeface="Montserrat Light"/>
            </a:endParaRPr>
          </a:p>
          <a:p>
            <a:pPr indent="0" lvl="0" marL="0" marR="0" rtl="0" algn="l">
              <a:lnSpc>
                <a:spcPct val="24601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8">
                <a:solidFill>
                  <a:srgbClr val="FFFFFF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Öğrenme sürecine odaklanma</a:t>
            </a:r>
            <a:endParaRPr sz="2408">
              <a:solidFill>
                <a:srgbClr val="FFFFFF"/>
              </a:solidFill>
              <a:latin typeface="Montserrat Light"/>
              <a:ea typeface="Montserrat Light"/>
              <a:cs typeface="Montserrat Light"/>
              <a:sym typeface="Montserrat Light"/>
            </a:endParaRPr>
          </a:p>
          <a:p>
            <a:pPr indent="0" lvl="0" marL="0" marR="0" rtl="0" algn="l">
              <a:lnSpc>
                <a:spcPct val="24601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8">
                <a:solidFill>
                  <a:srgbClr val="FFFFFF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Öğrenme sürecinin açıklığı</a:t>
            </a:r>
            <a:endParaRPr sz="2408">
              <a:solidFill>
                <a:srgbClr val="FFFFFF"/>
              </a:solidFill>
              <a:latin typeface="Montserrat Light"/>
              <a:ea typeface="Montserrat Light"/>
              <a:cs typeface="Montserrat Light"/>
              <a:sym typeface="Montserrat Light"/>
            </a:endParaRPr>
          </a:p>
          <a:p>
            <a:pPr indent="0" lvl="0" marL="0" marR="0" rtl="0" algn="l">
              <a:lnSpc>
                <a:spcPct val="24601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8">
                <a:solidFill>
                  <a:srgbClr val="FFFFFF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PDÖ'nün uygulanmasının yanı sıra sürecin değerlendirilmesi</a:t>
            </a:r>
            <a:endParaRPr sz="2408">
              <a:solidFill>
                <a:srgbClr val="FFFFFF"/>
              </a:solidFill>
              <a:latin typeface="Montserrat Light"/>
              <a:ea typeface="Montserrat Light"/>
              <a:cs typeface="Montserrat Light"/>
              <a:sym typeface="Montserrat Light"/>
            </a:endParaRPr>
          </a:p>
        </p:txBody>
      </p:sp>
      <p:sp>
        <p:nvSpPr>
          <p:cNvPr id="384" name="Google Shape;384;p9"/>
          <p:cNvSpPr txBox="1"/>
          <p:nvPr/>
        </p:nvSpPr>
        <p:spPr>
          <a:xfrm>
            <a:off x="467760" y="9305925"/>
            <a:ext cx="1121880" cy="86677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6000">
                <a:solidFill>
                  <a:srgbClr val="FEFEFE"/>
                </a:solidFill>
                <a:latin typeface="Montserrat"/>
                <a:ea typeface="Montserrat"/>
                <a:cs typeface="Montserrat"/>
                <a:sym typeface="Montserrat"/>
              </a:rPr>
              <a:t>8</a:t>
            </a:r>
            <a:endParaRPr b="1" sz="6000">
              <a:solidFill>
                <a:srgbClr val="FEFEFE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385" name="Google Shape;385;p9"/>
          <p:cNvSpPr txBox="1"/>
          <p:nvPr/>
        </p:nvSpPr>
        <p:spPr>
          <a:xfrm>
            <a:off x="2050066" y="1304321"/>
            <a:ext cx="15053567" cy="62837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40011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499">
                <a:solidFill>
                  <a:srgbClr val="5EAAAE"/>
                </a:solidFill>
                <a:latin typeface="Montserrat"/>
                <a:ea typeface="Montserrat"/>
                <a:cs typeface="Montserrat"/>
                <a:sym typeface="Montserrat"/>
              </a:rPr>
              <a:t>PROJE-TEMELLİ ÖĞRENME(PBL) - ÖZELLİKLERİ</a:t>
            </a:r>
            <a:endParaRPr sz="3499">
              <a:solidFill>
                <a:srgbClr val="5EAAAE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cxnSp>
        <p:nvCxnSpPr>
          <p:cNvPr id="386" name="Google Shape;386;p9"/>
          <p:cNvCxnSpPr/>
          <p:nvPr/>
        </p:nvCxnSpPr>
        <p:spPr>
          <a:xfrm rot="10800000">
            <a:off x="2031016" y="2714011"/>
            <a:ext cx="19050" cy="5528116"/>
          </a:xfrm>
          <a:prstGeom prst="straightConnector1">
            <a:avLst/>
          </a:prstGeom>
          <a:noFill/>
          <a:ln cap="flat" cmpd="sng" w="19050">
            <a:solidFill>
              <a:srgbClr val="5EAAAE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387" name="Google Shape;387;p9"/>
          <p:cNvSpPr txBox="1"/>
          <p:nvPr/>
        </p:nvSpPr>
        <p:spPr>
          <a:xfrm>
            <a:off x="2050066" y="8765175"/>
            <a:ext cx="15971234" cy="21800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1286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500">
                <a:solidFill>
                  <a:srgbClr val="FFFFFF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Ferk Savec, V. (2010). Projektno učno delo pri učenju naravoslovnih vsebin. Maribor: Univerza v Mariboru Fakulteta za naravoslovje in matematiko.</a:t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2006-08-16T00:00:00Z</dcterms:created>
</cp:coreProperties>
</file>