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10287000" cx="18288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Montserrat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ontserratLight-italic.fntdata"/><Relationship Id="rId30" Type="http://schemas.openxmlformats.org/officeDocument/2006/relationships/font" Target="fonts/MontserratLight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MontserratLight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11" Type="http://schemas.openxmlformats.org/officeDocument/2006/relationships/image" Target="../media/image35.png"/><Relationship Id="rId10" Type="http://schemas.openxmlformats.org/officeDocument/2006/relationships/image" Target="../media/image23.png"/><Relationship Id="rId12" Type="http://schemas.openxmlformats.org/officeDocument/2006/relationships/image" Target="../media/image30.png"/><Relationship Id="rId9" Type="http://schemas.openxmlformats.org/officeDocument/2006/relationships/image" Target="../media/image27.png"/><Relationship Id="rId5" Type="http://schemas.openxmlformats.org/officeDocument/2006/relationships/image" Target="../media/image25.jpg"/><Relationship Id="rId6" Type="http://schemas.openxmlformats.org/officeDocument/2006/relationships/image" Target="../media/image14.png"/><Relationship Id="rId7" Type="http://schemas.openxmlformats.org/officeDocument/2006/relationships/image" Target="../media/image22.png"/><Relationship Id="rId8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5.jpg"/><Relationship Id="rId6" Type="http://schemas.openxmlformats.org/officeDocument/2006/relationships/image" Target="../media/image14.png"/><Relationship Id="rId7" Type="http://schemas.openxmlformats.org/officeDocument/2006/relationships/image" Target="../media/image3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5.jpg"/><Relationship Id="rId6" Type="http://schemas.openxmlformats.org/officeDocument/2006/relationships/image" Target="../media/image41.png"/><Relationship Id="rId7" Type="http://schemas.openxmlformats.org/officeDocument/2006/relationships/image" Target="../media/image14.png"/><Relationship Id="rId8" Type="http://schemas.openxmlformats.org/officeDocument/2006/relationships/image" Target="../media/image3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29.png"/><Relationship Id="rId7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40.png"/><Relationship Id="rId5" Type="http://schemas.openxmlformats.org/officeDocument/2006/relationships/image" Target="../media/image14.png"/><Relationship Id="rId6" Type="http://schemas.openxmlformats.org/officeDocument/2006/relationships/image" Target="../media/image27.png"/><Relationship Id="rId7" Type="http://schemas.openxmlformats.org/officeDocument/2006/relationships/image" Target="../media/image29.png"/><Relationship Id="rId8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29.png"/><Relationship Id="rId10" Type="http://schemas.openxmlformats.org/officeDocument/2006/relationships/image" Target="../media/image40.png"/><Relationship Id="rId9" Type="http://schemas.openxmlformats.org/officeDocument/2006/relationships/image" Target="../media/image14.png"/><Relationship Id="rId5" Type="http://schemas.openxmlformats.org/officeDocument/2006/relationships/image" Target="../media/image23.png"/><Relationship Id="rId6" Type="http://schemas.openxmlformats.org/officeDocument/2006/relationships/image" Target="../media/image35.png"/><Relationship Id="rId7" Type="http://schemas.openxmlformats.org/officeDocument/2006/relationships/image" Target="../media/image3.png"/><Relationship Id="rId8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22.png"/><Relationship Id="rId7" Type="http://schemas.openxmlformats.org/officeDocument/2006/relationships/image" Target="../media/image4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40.png"/><Relationship Id="rId7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1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10.jpg"/><Relationship Id="rId7" Type="http://schemas.openxmlformats.org/officeDocument/2006/relationships/image" Target="../media/image4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11" Type="http://schemas.openxmlformats.org/officeDocument/2006/relationships/image" Target="../media/image12.png"/><Relationship Id="rId10" Type="http://schemas.openxmlformats.org/officeDocument/2006/relationships/image" Target="../media/image6.png"/><Relationship Id="rId9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25.jpg"/><Relationship Id="rId7" Type="http://schemas.openxmlformats.org/officeDocument/2006/relationships/image" Target="../media/image11.png"/><Relationship Id="rId8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8.png"/><Relationship Id="rId8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8.png"/><Relationship Id="rId8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5.jpg"/><Relationship Id="rId6" Type="http://schemas.openxmlformats.org/officeDocument/2006/relationships/image" Target="../media/image14.png"/><Relationship Id="rId7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5.jpg"/><Relationship Id="rId6" Type="http://schemas.openxmlformats.org/officeDocument/2006/relationships/image" Target="../media/image14.png"/><Relationship Id="rId7" Type="http://schemas.openxmlformats.org/officeDocument/2006/relationships/image" Target="../media/image2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25.jp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3688564" y="2572718"/>
            <a:ext cx="14599436" cy="13336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ЗЕЛЕН STEM</a:t>
            </a:r>
            <a:endParaRPr/>
          </a:p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Програма за обучение на академичен състав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25-26 април 2024 г.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8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Тракийският университет, Турция</a:t>
            </a:r>
            <a:endParaRPr sz="23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3688564" y="4506655"/>
            <a:ext cx="14599500" cy="23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700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КРАТКА ПРЕЗЕНТАЦИЯ ЗА НАСТОЯЩИТЕ МЕТОДОЛОГИИ ЗА ЗЕЛЕН STEM ЗА СТУДЕНТИ УЧИТЕЛИ – ВТОРИ КУРС</a:t>
            </a:r>
            <a:endParaRPr b="1" sz="4700">
              <a:solidFill>
                <a:srgbClr val="AACF4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3688564" y="7754878"/>
            <a:ext cx="14599436" cy="24248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2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P</a:t>
            </a:r>
            <a:r>
              <a:rPr lang="en-US" sz="1591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rof. Dr. Vesna Ferk Savec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 Професор в Педагогическия факултет на Университета в Любляна</a:t>
            </a:r>
            <a:endParaRPr sz="159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vesna.ferk@pef.uni-lj.si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Assoc. Prof. Dr. Boštjan Genorio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/Доцент във Факултета по химия и химическа технология на Университета в Любляна</a:t>
            </a:r>
            <a:endParaRPr sz="159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bostjan.genorio@fkkt.uni-lj.si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AACF46"/>
                </a:solidFill>
                <a:latin typeface="Montserrat"/>
                <a:ea typeface="Montserrat"/>
                <a:cs typeface="Montserrat"/>
                <a:sym typeface="Montserrat"/>
              </a:rPr>
              <a:t>Assist. Katarina Mlinarec</a:t>
            </a: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 Асистент в Педагогически факултет на Университета в Любляна</a:t>
            </a:r>
            <a:endParaRPr sz="159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katarina.mlinarec@pef.uni-lj.si</a:t>
            </a:r>
            <a:endParaRPr/>
          </a:p>
          <a:p>
            <a:pPr indent="0" lvl="0" marL="0" marR="0" rtl="0" algn="l">
              <a:lnSpc>
                <a:spcPct val="14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9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2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98" name="Google Shape;398;p22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2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22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22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22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22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4" name="Google Shape;404;p22"/>
          <p:cNvGrpSpPr/>
          <p:nvPr/>
        </p:nvGrpSpPr>
        <p:grpSpPr>
          <a:xfrm>
            <a:off x="2050066" y="3176240"/>
            <a:ext cx="5760762" cy="950043"/>
            <a:chOff x="0" y="0"/>
            <a:chExt cx="1517238" cy="250217"/>
          </a:xfrm>
        </p:grpSpPr>
        <p:sp>
          <p:nvSpPr>
            <p:cNvPr id="405" name="Google Shape;405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Инициатива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07" name="Google Shape;407;p22"/>
          <p:cNvGrpSpPr/>
          <p:nvPr/>
        </p:nvGrpSpPr>
        <p:grpSpPr>
          <a:xfrm>
            <a:off x="2050066" y="4212008"/>
            <a:ext cx="5760762" cy="950043"/>
            <a:chOff x="0" y="0"/>
            <a:chExt cx="1517238" cy="250217"/>
          </a:xfrm>
        </p:grpSpPr>
        <p:sp>
          <p:nvSpPr>
            <p:cNvPr id="408" name="Google Shape;408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Скициране на проекти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0" name="Google Shape;410;p22"/>
          <p:cNvGrpSpPr/>
          <p:nvPr/>
        </p:nvGrpSpPr>
        <p:grpSpPr>
          <a:xfrm>
            <a:off x="2050066" y="5247776"/>
            <a:ext cx="5760762" cy="950043"/>
            <a:chOff x="0" y="0"/>
            <a:chExt cx="1517238" cy="250217"/>
          </a:xfrm>
        </p:grpSpPr>
        <p:sp>
          <p:nvSpPr>
            <p:cNvPr id="411" name="Google Shape;411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План за изпълнение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3" name="Google Shape;413;p22"/>
          <p:cNvGrpSpPr/>
          <p:nvPr/>
        </p:nvGrpSpPr>
        <p:grpSpPr>
          <a:xfrm>
            <a:off x="2050066" y="6283543"/>
            <a:ext cx="5760762" cy="950043"/>
            <a:chOff x="0" y="0"/>
            <a:chExt cx="1517238" cy="250217"/>
          </a:xfrm>
        </p:grpSpPr>
        <p:sp>
          <p:nvSpPr>
            <p:cNvPr id="414" name="Google Shape;414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Изпълнение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6" name="Google Shape;416;p22"/>
          <p:cNvGrpSpPr/>
          <p:nvPr/>
        </p:nvGrpSpPr>
        <p:grpSpPr>
          <a:xfrm>
            <a:off x="2050066" y="7319311"/>
            <a:ext cx="5760762" cy="950043"/>
            <a:chOff x="0" y="0"/>
            <a:chExt cx="1517238" cy="250217"/>
          </a:xfrm>
        </p:grpSpPr>
        <p:sp>
          <p:nvSpPr>
            <p:cNvPr id="417" name="Google Shape;417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Последна стъпка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19" name="Google Shape;419;p22"/>
          <p:cNvGrpSpPr/>
          <p:nvPr/>
        </p:nvGrpSpPr>
        <p:grpSpPr>
          <a:xfrm>
            <a:off x="8839387" y="3176240"/>
            <a:ext cx="5760762" cy="950043"/>
            <a:chOff x="0" y="0"/>
            <a:chExt cx="1517238" cy="250217"/>
          </a:xfrm>
        </p:grpSpPr>
        <p:sp>
          <p:nvSpPr>
            <p:cNvPr id="420" name="Google Shape;420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Насоки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22" name="Google Shape;422;p22"/>
          <p:cNvGrpSpPr/>
          <p:nvPr/>
        </p:nvGrpSpPr>
        <p:grpSpPr>
          <a:xfrm>
            <a:off x="8839387" y="4212008"/>
            <a:ext cx="5760762" cy="950043"/>
            <a:chOff x="0" y="0"/>
            <a:chExt cx="1517238" cy="250217"/>
          </a:xfrm>
        </p:grpSpPr>
        <p:sp>
          <p:nvSpPr>
            <p:cNvPr id="423" name="Google Shape;423;p22"/>
            <p:cNvSpPr/>
            <p:nvPr/>
          </p:nvSpPr>
          <p:spPr>
            <a:xfrm>
              <a:off x="0" y="0"/>
              <a:ext cx="1517238" cy="250217"/>
            </a:xfrm>
            <a:custGeom>
              <a:rect b="b" l="l" r="r" t="t"/>
              <a:pathLst>
                <a:path extrusionOk="0" h="250217" w="1517238">
                  <a:moveTo>
                    <a:pt x="0" y="0"/>
                  </a:moveTo>
                  <a:lnTo>
                    <a:pt x="1517238" y="0"/>
                  </a:lnTo>
                  <a:lnTo>
                    <a:pt x="1517238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22"/>
            <p:cNvSpPr txBox="1"/>
            <p:nvPr/>
          </p:nvSpPr>
          <p:spPr>
            <a:xfrm>
              <a:off x="0" y="19050"/>
              <a:ext cx="1517238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Координация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425" name="Google Shape;425;p22"/>
          <p:cNvSpPr/>
          <p:nvPr/>
        </p:nvSpPr>
        <p:spPr>
          <a:xfrm>
            <a:off x="1095037" y="6332176"/>
            <a:ext cx="887616" cy="796635"/>
          </a:xfrm>
          <a:custGeom>
            <a:rect b="b" l="l" r="r" t="t"/>
            <a:pathLst>
              <a:path extrusionOk="0" h="796635" w="887616">
                <a:moveTo>
                  <a:pt x="0" y="0"/>
                </a:moveTo>
                <a:lnTo>
                  <a:pt x="887616" y="0"/>
                </a:lnTo>
                <a:lnTo>
                  <a:pt x="887616" y="796635"/>
                </a:lnTo>
                <a:lnTo>
                  <a:pt x="0" y="7966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22"/>
          <p:cNvSpPr/>
          <p:nvPr/>
        </p:nvSpPr>
        <p:spPr>
          <a:xfrm>
            <a:off x="1263293" y="3229522"/>
            <a:ext cx="727500" cy="843479"/>
          </a:xfrm>
          <a:custGeom>
            <a:rect b="b" l="l" r="r" t="t"/>
            <a:pathLst>
              <a:path extrusionOk="0" h="843479" w="727500">
                <a:moveTo>
                  <a:pt x="0" y="0"/>
                </a:moveTo>
                <a:lnTo>
                  <a:pt x="727500" y="0"/>
                </a:lnTo>
                <a:lnTo>
                  <a:pt x="727500" y="843478"/>
                </a:lnTo>
                <a:lnTo>
                  <a:pt x="0" y="8434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7" name="Google Shape;427;p22"/>
          <p:cNvGrpSpPr/>
          <p:nvPr/>
        </p:nvGrpSpPr>
        <p:grpSpPr>
          <a:xfrm>
            <a:off x="753472" y="4282941"/>
            <a:ext cx="1289043" cy="808176"/>
            <a:chOff x="0" y="0"/>
            <a:chExt cx="1718724" cy="1077568"/>
          </a:xfrm>
        </p:grpSpPr>
        <p:sp>
          <p:nvSpPr>
            <p:cNvPr id="428" name="Google Shape;428;p22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rect b="b" l="l" r="r" t="t"/>
              <a:pathLst>
                <a:path extrusionOk="0" h="588125" w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22"/>
            <p:cNvSpPr/>
            <p:nvPr/>
          </p:nvSpPr>
          <p:spPr>
            <a:xfrm>
              <a:off x="0" y="112042"/>
              <a:ext cx="717862" cy="832304"/>
            </a:xfrm>
            <a:custGeom>
              <a:rect b="b" l="l" r="r" t="t"/>
              <a:pathLst>
                <a:path extrusionOk="0" h="832304" w="717862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22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rect b="b" l="l" r="r" t="t"/>
              <a:pathLst>
                <a:path extrusionOk="0" h="587293" w="196476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22"/>
            <p:cNvSpPr/>
            <p:nvPr/>
          </p:nvSpPr>
          <p:spPr>
            <a:xfrm rot="6757602">
              <a:off x="829733" y="-83481"/>
              <a:ext cx="182251" cy="544773"/>
            </a:xfrm>
            <a:custGeom>
              <a:rect b="b" l="l" r="r" t="t"/>
              <a:pathLst>
                <a:path extrusionOk="0" h="544773" w="182251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2" name="Google Shape;432;p22"/>
          <p:cNvGrpSpPr/>
          <p:nvPr/>
        </p:nvGrpSpPr>
        <p:grpSpPr>
          <a:xfrm>
            <a:off x="761023" y="5304926"/>
            <a:ext cx="1289043" cy="808176"/>
            <a:chOff x="0" y="0"/>
            <a:chExt cx="1718724" cy="1077568"/>
          </a:xfrm>
        </p:grpSpPr>
        <p:sp>
          <p:nvSpPr>
            <p:cNvPr id="433" name="Google Shape;433;p22"/>
            <p:cNvSpPr/>
            <p:nvPr/>
          </p:nvSpPr>
          <p:spPr>
            <a:xfrm rot="948083">
              <a:off x="1061637" y="316869"/>
              <a:ext cx="588125" cy="588125"/>
            </a:xfrm>
            <a:custGeom>
              <a:rect b="b" l="l" r="r" t="t"/>
              <a:pathLst>
                <a:path extrusionOk="0" h="588125" w="588125">
                  <a:moveTo>
                    <a:pt x="0" y="0"/>
                  </a:moveTo>
                  <a:lnTo>
                    <a:pt x="588125" y="0"/>
                  </a:lnTo>
                  <a:lnTo>
                    <a:pt x="588125" y="588125"/>
                  </a:lnTo>
                  <a:lnTo>
                    <a:pt x="0" y="58812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0" y="112042"/>
              <a:ext cx="717862" cy="832304"/>
            </a:xfrm>
            <a:custGeom>
              <a:rect b="b" l="l" r="r" t="t"/>
              <a:pathLst>
                <a:path extrusionOk="0" h="832304" w="717862">
                  <a:moveTo>
                    <a:pt x="0" y="0"/>
                  </a:moveTo>
                  <a:lnTo>
                    <a:pt x="717862" y="0"/>
                  </a:lnTo>
                  <a:lnTo>
                    <a:pt x="717862" y="832304"/>
                  </a:lnTo>
                  <a:lnTo>
                    <a:pt x="0" y="83230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22"/>
            <p:cNvSpPr/>
            <p:nvPr/>
          </p:nvSpPr>
          <p:spPr>
            <a:xfrm rot="-4980869">
              <a:off x="733352" y="650700"/>
              <a:ext cx="196476" cy="587293"/>
            </a:xfrm>
            <a:custGeom>
              <a:rect b="b" l="l" r="r" t="t"/>
              <a:pathLst>
                <a:path extrusionOk="0" h="587293" w="196476">
                  <a:moveTo>
                    <a:pt x="0" y="0"/>
                  </a:moveTo>
                  <a:lnTo>
                    <a:pt x="196476" y="0"/>
                  </a:lnTo>
                  <a:lnTo>
                    <a:pt x="196476" y="587293"/>
                  </a:lnTo>
                  <a:lnTo>
                    <a:pt x="0" y="58729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22"/>
            <p:cNvSpPr/>
            <p:nvPr/>
          </p:nvSpPr>
          <p:spPr>
            <a:xfrm rot="6757602">
              <a:off x="829733" y="-83481"/>
              <a:ext cx="182251" cy="544773"/>
            </a:xfrm>
            <a:custGeom>
              <a:rect b="b" l="l" r="r" t="t"/>
              <a:pathLst>
                <a:path extrusionOk="0" h="544773" w="182251">
                  <a:moveTo>
                    <a:pt x="182251" y="544773"/>
                  </a:moveTo>
                  <a:lnTo>
                    <a:pt x="0" y="544773"/>
                  </a:lnTo>
                  <a:lnTo>
                    <a:pt x="0" y="0"/>
                  </a:lnTo>
                  <a:lnTo>
                    <a:pt x="182251" y="0"/>
                  </a:lnTo>
                  <a:lnTo>
                    <a:pt x="182251" y="544773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22"/>
            <p:cNvSpPr/>
            <p:nvPr/>
          </p:nvSpPr>
          <p:spPr>
            <a:xfrm>
              <a:off x="597138" y="320152"/>
              <a:ext cx="427258" cy="490972"/>
            </a:xfrm>
            <a:custGeom>
              <a:rect b="b" l="l" r="r" t="t"/>
              <a:pathLst>
                <a:path extrusionOk="0" h="490972" w="427258">
                  <a:moveTo>
                    <a:pt x="0" y="0"/>
                  </a:moveTo>
                  <a:lnTo>
                    <a:pt x="427258" y="0"/>
                  </a:lnTo>
                  <a:lnTo>
                    <a:pt x="427258" y="490972"/>
                  </a:lnTo>
                  <a:lnTo>
                    <a:pt x="0" y="49097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8" name="Google Shape;438;p22"/>
          <p:cNvSpPr/>
          <p:nvPr/>
        </p:nvSpPr>
        <p:spPr>
          <a:xfrm>
            <a:off x="1157155" y="7347886"/>
            <a:ext cx="833638" cy="922421"/>
          </a:xfrm>
          <a:custGeom>
            <a:rect b="b" l="l" r="r" t="t"/>
            <a:pathLst>
              <a:path extrusionOk="0" h="922421" w="833638">
                <a:moveTo>
                  <a:pt x="0" y="0"/>
                </a:moveTo>
                <a:lnTo>
                  <a:pt x="833638" y="0"/>
                </a:lnTo>
                <a:lnTo>
                  <a:pt x="833638" y="922422"/>
                </a:lnTo>
                <a:lnTo>
                  <a:pt x="0" y="9224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22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0" name="Google Shape;440;p22"/>
          <p:cNvSpPr txBox="1"/>
          <p:nvPr/>
        </p:nvSpPr>
        <p:spPr>
          <a:xfrm>
            <a:off x="2050077" y="1304325"/>
            <a:ext cx="15939000" cy="5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ПРОЕКТНО-БАЗИРАНО ОБУЧЕНИЕ (PBL) — КЛЮЧОВИ СТЪПКИ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1" name="Google Shape;441;p22"/>
          <p:cNvSpPr txBox="1"/>
          <p:nvPr/>
        </p:nvSpPr>
        <p:spPr>
          <a:xfrm>
            <a:off x="2050066" y="8794261"/>
            <a:ext cx="7398734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Fray, K. (1982). Die Projektmethode. Weinheim: Beltz</a:t>
            </a:r>
            <a:endParaRPr sz="15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42" name="Google Shape;442;p22"/>
          <p:cNvSpPr txBox="1"/>
          <p:nvPr/>
        </p:nvSpPr>
        <p:spPr>
          <a:xfrm>
            <a:off x="2050066" y="2428127"/>
            <a:ext cx="3741134" cy="643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КЛЮЧОВИ СТЪПКИ</a:t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3" name="Google Shape;443;p22"/>
          <p:cNvSpPr txBox="1"/>
          <p:nvPr/>
        </p:nvSpPr>
        <p:spPr>
          <a:xfrm>
            <a:off x="8839387" y="2428127"/>
            <a:ext cx="3892697" cy="662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МЕЖДИННИ СТЪПКИ</a:t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3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449" name="Google Shape;449;p23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23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23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3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23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23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23"/>
          <p:cNvSpPr/>
          <p:nvPr/>
        </p:nvSpPr>
        <p:spPr>
          <a:xfrm>
            <a:off x="1867035" y="3498384"/>
            <a:ext cx="13204025" cy="4419594"/>
          </a:xfrm>
          <a:custGeom>
            <a:rect b="b" l="l" r="r" t="t"/>
            <a:pathLst>
              <a:path extrusionOk="0" h="4419594" w="13204025">
                <a:moveTo>
                  <a:pt x="0" y="0"/>
                </a:moveTo>
                <a:lnTo>
                  <a:pt x="13204025" y="0"/>
                </a:lnTo>
                <a:lnTo>
                  <a:pt x="13204025" y="4419594"/>
                </a:lnTo>
                <a:lnTo>
                  <a:pt x="0" y="44195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23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10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7" name="Google Shape;457;p23"/>
          <p:cNvSpPr txBox="1"/>
          <p:nvPr/>
        </p:nvSpPr>
        <p:spPr>
          <a:xfrm>
            <a:off x="2050066" y="1304321"/>
            <a:ext cx="15841012" cy="1198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ПРОЕКТНО-БАЗИРАНО ОБУЧЕНИЕ (PBL) - ПОРТФОЛИО ОТ ПРОЕКТИ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8" name="Google Shape;458;p23"/>
          <p:cNvSpPr txBox="1"/>
          <p:nvPr/>
        </p:nvSpPr>
        <p:spPr>
          <a:xfrm>
            <a:off x="2050066" y="8765175"/>
            <a:ext cx="15356235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  <p:sp>
        <p:nvSpPr>
          <p:cNvPr id="459" name="Google Shape;459;p23"/>
          <p:cNvSpPr txBox="1"/>
          <p:nvPr/>
        </p:nvSpPr>
        <p:spPr>
          <a:xfrm>
            <a:off x="2050066" y="3066906"/>
            <a:ext cx="160854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Образци (формуляри) на портфолиото на проекта в подкрепа на изпълнението на отделна стъпка на PBL.</a:t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60" name="Google Shape;460;p23"/>
          <p:cNvSpPr txBox="1"/>
          <p:nvPr/>
        </p:nvSpPr>
        <p:spPr>
          <a:xfrm>
            <a:off x="2366302" y="7558784"/>
            <a:ext cx="2112169" cy="5129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Скициране на проекти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61" name="Google Shape;461;p23"/>
          <p:cNvSpPr txBox="1"/>
          <p:nvPr/>
        </p:nvSpPr>
        <p:spPr>
          <a:xfrm>
            <a:off x="5277578" y="7558784"/>
            <a:ext cx="2875822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План за изпълнение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62" name="Google Shape;462;p23"/>
          <p:cNvSpPr txBox="1"/>
          <p:nvPr/>
        </p:nvSpPr>
        <p:spPr>
          <a:xfrm>
            <a:off x="8733342" y="7558784"/>
            <a:ext cx="2391858" cy="256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Изпълнение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463" name="Google Shape;463;p23"/>
          <p:cNvSpPr txBox="1"/>
          <p:nvPr/>
        </p:nvSpPr>
        <p:spPr>
          <a:xfrm>
            <a:off x="12209260" y="7558784"/>
            <a:ext cx="1130350" cy="5129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Последна стъпка</a:t>
            </a:r>
            <a:endParaRPr sz="18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4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469" name="Google Shape;469;p24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2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24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4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24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24"/>
          <p:cNvSpPr/>
          <p:nvPr/>
        </p:nvSpPr>
        <p:spPr>
          <a:xfrm>
            <a:off x="1763706" y="3080762"/>
            <a:ext cx="8033014" cy="5962237"/>
          </a:xfrm>
          <a:custGeom>
            <a:rect b="b" l="l" r="r" t="t"/>
            <a:pathLst>
              <a:path extrusionOk="0" h="5962237" w="8033014">
                <a:moveTo>
                  <a:pt x="0" y="0"/>
                </a:moveTo>
                <a:lnTo>
                  <a:pt x="8033015" y="0"/>
                </a:lnTo>
                <a:lnTo>
                  <a:pt x="8033015" y="5962237"/>
                </a:lnTo>
                <a:lnTo>
                  <a:pt x="0" y="59622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24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6" name="Google Shape;476;p24"/>
          <p:cNvGrpSpPr/>
          <p:nvPr/>
        </p:nvGrpSpPr>
        <p:grpSpPr>
          <a:xfrm>
            <a:off x="6373402" y="5352308"/>
            <a:ext cx="356070" cy="227378"/>
            <a:chOff x="0" y="0"/>
            <a:chExt cx="93780" cy="59885"/>
          </a:xfrm>
        </p:grpSpPr>
        <p:sp>
          <p:nvSpPr>
            <p:cNvPr id="477" name="Google Shape;477;p24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24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9" name="Google Shape;479;p24"/>
          <p:cNvSpPr txBox="1"/>
          <p:nvPr/>
        </p:nvSpPr>
        <p:spPr>
          <a:xfrm>
            <a:off x="2050066" y="2622072"/>
            <a:ext cx="61284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Оценка на портфолиото на проекта</a:t>
            </a:r>
            <a:endParaRPr sz="22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480" name="Google Shape;480;p24"/>
          <p:cNvGrpSpPr/>
          <p:nvPr/>
        </p:nvGrpSpPr>
        <p:grpSpPr>
          <a:xfrm>
            <a:off x="6373402" y="7609610"/>
            <a:ext cx="356070" cy="227378"/>
            <a:chOff x="0" y="0"/>
            <a:chExt cx="93780" cy="59885"/>
          </a:xfrm>
        </p:grpSpPr>
        <p:sp>
          <p:nvSpPr>
            <p:cNvPr id="481" name="Google Shape;481;p24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24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3" name="Google Shape;483;p24"/>
          <p:cNvGrpSpPr/>
          <p:nvPr/>
        </p:nvGrpSpPr>
        <p:grpSpPr>
          <a:xfrm>
            <a:off x="5573603" y="7647710"/>
            <a:ext cx="356070" cy="227378"/>
            <a:chOff x="0" y="0"/>
            <a:chExt cx="93780" cy="59885"/>
          </a:xfrm>
        </p:grpSpPr>
        <p:sp>
          <p:nvSpPr>
            <p:cNvPr id="484" name="Google Shape;484;p24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24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6" name="Google Shape;486;p24"/>
          <p:cNvGrpSpPr/>
          <p:nvPr/>
        </p:nvGrpSpPr>
        <p:grpSpPr>
          <a:xfrm>
            <a:off x="8663467" y="4579462"/>
            <a:ext cx="356070" cy="227378"/>
            <a:chOff x="0" y="0"/>
            <a:chExt cx="93780" cy="59885"/>
          </a:xfrm>
        </p:grpSpPr>
        <p:sp>
          <p:nvSpPr>
            <p:cNvPr id="487" name="Google Shape;487;p24"/>
            <p:cNvSpPr/>
            <p:nvPr/>
          </p:nvSpPr>
          <p:spPr>
            <a:xfrm>
              <a:off x="0" y="0"/>
              <a:ext cx="93780" cy="59885"/>
            </a:xfrm>
            <a:custGeom>
              <a:rect b="b" l="l" r="r" t="t"/>
              <a:pathLst>
                <a:path extrusionOk="0" h="59885" w="93780">
                  <a:moveTo>
                    <a:pt x="0" y="0"/>
                  </a:moveTo>
                  <a:lnTo>
                    <a:pt x="93780" y="0"/>
                  </a:lnTo>
                  <a:lnTo>
                    <a:pt x="93780" y="59885"/>
                  </a:lnTo>
                  <a:lnTo>
                    <a:pt x="0" y="59885"/>
                  </a:lnTo>
                  <a:close/>
                </a:path>
              </a:pathLst>
            </a:custGeom>
            <a:solidFill>
              <a:srgbClr val="5EAAAE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24"/>
            <p:cNvSpPr txBox="1"/>
            <p:nvPr/>
          </p:nvSpPr>
          <p:spPr>
            <a:xfrm>
              <a:off x="0" y="19050"/>
              <a:ext cx="93780" cy="40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9" name="Google Shape;489;p24"/>
          <p:cNvGrpSpPr/>
          <p:nvPr/>
        </p:nvGrpSpPr>
        <p:grpSpPr>
          <a:xfrm>
            <a:off x="7777695" y="4845801"/>
            <a:ext cx="1366305" cy="216252"/>
            <a:chOff x="0" y="0"/>
            <a:chExt cx="359850" cy="56955"/>
          </a:xfrm>
        </p:grpSpPr>
        <p:sp>
          <p:nvSpPr>
            <p:cNvPr id="490" name="Google Shape;490;p24"/>
            <p:cNvSpPr/>
            <p:nvPr/>
          </p:nvSpPr>
          <p:spPr>
            <a:xfrm>
              <a:off x="0" y="0"/>
              <a:ext cx="359850" cy="56955"/>
            </a:xfrm>
            <a:custGeom>
              <a:rect b="b" l="l" r="r" t="t"/>
              <a:pathLst>
                <a:path extrusionOk="0" h="56955" w="359850">
                  <a:moveTo>
                    <a:pt x="0" y="0"/>
                  </a:moveTo>
                  <a:lnTo>
                    <a:pt x="359850" y="0"/>
                  </a:lnTo>
                  <a:lnTo>
                    <a:pt x="359850" y="56955"/>
                  </a:lnTo>
                  <a:lnTo>
                    <a:pt x="0" y="56955"/>
                  </a:lnTo>
                  <a:close/>
                </a:path>
              </a:pathLst>
            </a:custGeom>
            <a:solidFill>
              <a:srgbClr val="AACF46">
                <a:alpha val="54901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24"/>
            <p:cNvSpPr txBox="1"/>
            <p:nvPr/>
          </p:nvSpPr>
          <p:spPr>
            <a:xfrm>
              <a:off x="0" y="19050"/>
              <a:ext cx="359850" cy="37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2" name="Google Shape;492;p24"/>
          <p:cNvGrpSpPr/>
          <p:nvPr/>
        </p:nvGrpSpPr>
        <p:grpSpPr>
          <a:xfrm>
            <a:off x="9436040" y="3044544"/>
            <a:ext cx="6128445" cy="1324706"/>
            <a:chOff x="0" y="0"/>
            <a:chExt cx="1614076" cy="236859"/>
          </a:xfrm>
        </p:grpSpPr>
        <p:sp>
          <p:nvSpPr>
            <p:cNvPr id="493" name="Google Shape;493;p24"/>
            <p:cNvSpPr/>
            <p:nvPr/>
          </p:nvSpPr>
          <p:spPr>
            <a:xfrm>
              <a:off x="0" y="0"/>
              <a:ext cx="1614076" cy="236859"/>
            </a:xfrm>
            <a:custGeom>
              <a:rect b="b" l="l" r="r" t="t"/>
              <a:pathLst>
                <a:path extrusionOk="0" h="236859" w="1614076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4A8C8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24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брой точки от отделни комплекти от формуляра за портфолио на проекта</a:t>
              </a:r>
              <a:endParaRPr sz="2408" u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95" name="Google Shape;495;p24"/>
          <p:cNvGrpSpPr/>
          <p:nvPr/>
        </p:nvGrpSpPr>
        <p:grpSpPr>
          <a:xfrm>
            <a:off x="9436040" y="4519047"/>
            <a:ext cx="6128445" cy="1398703"/>
            <a:chOff x="0" y="0"/>
            <a:chExt cx="1614076" cy="236859"/>
          </a:xfrm>
        </p:grpSpPr>
        <p:sp>
          <p:nvSpPr>
            <p:cNvPr id="496" name="Google Shape;496;p24"/>
            <p:cNvSpPr/>
            <p:nvPr/>
          </p:nvSpPr>
          <p:spPr>
            <a:xfrm>
              <a:off x="0" y="0"/>
              <a:ext cx="1614076" cy="236859"/>
            </a:xfrm>
            <a:custGeom>
              <a:rect b="b" l="l" r="r" t="t"/>
              <a:pathLst>
                <a:path extrusionOk="0" h="236859" w="1614076">
                  <a:moveTo>
                    <a:pt x="0" y="0"/>
                  </a:moveTo>
                  <a:lnTo>
                    <a:pt x="1614076" y="0"/>
                  </a:lnTo>
                  <a:lnTo>
                    <a:pt x="1614076" y="236859"/>
                  </a:lnTo>
                  <a:lnTo>
                    <a:pt x="0" y="236859"/>
                  </a:lnTo>
                  <a:close/>
                </a:path>
              </a:pathLst>
            </a:custGeom>
            <a:solidFill>
              <a:srgbClr val="60723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24"/>
            <p:cNvSpPr txBox="1"/>
            <p:nvPr/>
          </p:nvSpPr>
          <p:spPr>
            <a:xfrm>
              <a:off x="0" y="19050"/>
              <a:ext cx="1614076" cy="2178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сумата от всички точки в края на формуляра за портфолио на проекта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498" name="Google Shape;498;p24"/>
          <p:cNvSpPr/>
          <p:nvPr/>
        </p:nvSpPr>
        <p:spPr>
          <a:xfrm rot="-4103528">
            <a:off x="8900341" y="6118238"/>
            <a:ext cx="487318" cy="1456656"/>
          </a:xfrm>
          <a:custGeom>
            <a:rect b="b" l="l" r="r" t="t"/>
            <a:pathLst>
              <a:path extrusionOk="0" h="1456656" w="487318">
                <a:moveTo>
                  <a:pt x="0" y="0"/>
                </a:moveTo>
                <a:lnTo>
                  <a:pt x="487318" y="0"/>
                </a:lnTo>
                <a:lnTo>
                  <a:pt x="487318" y="1456656"/>
                </a:lnTo>
                <a:lnTo>
                  <a:pt x="0" y="14566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p2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11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0" name="Google Shape;500;p24"/>
          <p:cNvSpPr txBox="1"/>
          <p:nvPr/>
        </p:nvSpPr>
        <p:spPr>
          <a:xfrm>
            <a:off x="2050066" y="1304321"/>
            <a:ext cx="15841012" cy="1198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ПРОЕКТНО-БАЗИРАНО ОБУЧЕНИЕ (PBL) - ПОРТФОЛИО ОТ ПРОЕКТИ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1" name="Google Shape;501;p24"/>
          <p:cNvSpPr txBox="1"/>
          <p:nvPr/>
        </p:nvSpPr>
        <p:spPr>
          <a:xfrm>
            <a:off x="2050066" y="8790529"/>
            <a:ext cx="15399734" cy="2162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  <p:sp>
        <p:nvSpPr>
          <p:cNvPr id="502" name="Google Shape;502;p24"/>
          <p:cNvSpPr txBox="1"/>
          <p:nvPr/>
        </p:nvSpPr>
        <p:spPr>
          <a:xfrm>
            <a:off x="2069116" y="3090287"/>
            <a:ext cx="2792611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Пример: Последна стъпка</a:t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503" name="Google Shape;503;p24"/>
          <p:cNvSpPr txBox="1"/>
          <p:nvPr/>
        </p:nvSpPr>
        <p:spPr>
          <a:xfrm>
            <a:off x="9970572" y="6559501"/>
            <a:ext cx="5593913" cy="10310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Критериите с описание за оценка на портфолиото на проекта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5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509" name="Google Shape;509;p25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25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25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25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3" name="Google Shape;513;p2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514" name="Google Shape;514;p25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25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6" name="Google Shape;516;p25"/>
          <p:cNvSpPr txBox="1"/>
          <p:nvPr/>
        </p:nvSpPr>
        <p:spPr>
          <a:xfrm>
            <a:off x="2050075" y="640725"/>
            <a:ext cx="11704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7" name="Google Shape;517;p25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8" name="Google Shape;518;p25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519" name="Google Shape;519;p2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21" name="Google Shape;521;p25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522" name="Google Shape;522;p2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2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300"/>
            </a:p>
          </p:txBody>
        </p:sp>
      </p:grpSp>
      <p:grpSp>
        <p:nvGrpSpPr>
          <p:cNvPr id="524" name="Google Shape;524;p25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525" name="Google Shape;525;p2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63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300"/>
            </a:p>
          </p:txBody>
        </p:sp>
      </p:grpSp>
      <p:grpSp>
        <p:nvGrpSpPr>
          <p:cNvPr id="527" name="Google Shape;527;p25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528" name="Google Shape;528;p2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2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/>
            </a:p>
          </p:txBody>
        </p:sp>
      </p:grpSp>
      <p:grpSp>
        <p:nvGrpSpPr>
          <p:cNvPr id="530" name="Google Shape;530;p25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531" name="Google Shape;531;p2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5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533" name="Google Shape;533;p25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534" name="Google Shape;534;p2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2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36" name="Google Shape;536;p25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537" name="Google Shape;537;p2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2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39" name="Google Shape;539;p25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540" name="Google Shape;540;p2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2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42" name="Google Shape;542;p25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543" name="Google Shape;543;p2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45" name="Google Shape;545;p25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546" name="Google Shape;546;p2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25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548" name="Google Shape;548;p25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549" name="Google Shape;549;p2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Google Shape;550;p25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551" name="Google Shape;551;p25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2" name="Google Shape;552;p25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12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3" name="Google Shape;553;p25"/>
          <p:cNvSpPr txBox="1"/>
          <p:nvPr/>
        </p:nvSpPr>
        <p:spPr>
          <a:xfrm>
            <a:off x="2053499" y="3787001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ИНИЦИАТИВА - 1 ЧАС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4" name="Google Shape;554;p25"/>
          <p:cNvSpPr txBox="1"/>
          <p:nvPr/>
        </p:nvSpPr>
        <p:spPr>
          <a:xfrm>
            <a:off x="2050074" y="4365030"/>
            <a:ext cx="14910000" cy="46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Да предоставим на студентите възможно най-добрите възможности за спонтанна и открита последователност от предложения и инициативи.</a:t>
            </a:r>
            <a:b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За да насочи студентите основно да обсъждат/избират от следните предложени теми във връзка със съдържанието на курса – зелени/устойчиви технологии:</a:t>
            </a:r>
            <a:endParaRPr/>
          </a:p>
          <a:p>
            <a:pPr indent="0" lvl="0" marL="0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водородни горивни клетки,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електролизьори,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литиево-йонни (литиево-йонни) батерии,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натриево-йонни (Na-йонни) батерии,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фотоволтаици,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вятърни турбини,</a:t>
            </a:r>
            <a:b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8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и така нататък.</a:t>
            </a:r>
            <a:endParaRPr sz="1708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25"/>
          <p:cNvSpPr/>
          <p:nvPr/>
        </p:nvSpPr>
        <p:spPr>
          <a:xfrm rot="1831026">
            <a:off x="12433368" y="3488156"/>
            <a:ext cx="4553666" cy="5279613"/>
          </a:xfrm>
          <a:custGeom>
            <a:rect b="b" l="l" r="r" t="t"/>
            <a:pathLst>
              <a:path extrusionOk="0" h="5279613" w="4553666">
                <a:moveTo>
                  <a:pt x="0" y="0"/>
                </a:moveTo>
                <a:lnTo>
                  <a:pt x="4553666" y="0"/>
                </a:lnTo>
                <a:lnTo>
                  <a:pt x="4553666" y="5279613"/>
                </a:lnTo>
                <a:lnTo>
                  <a:pt x="0" y="52796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25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26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562" name="Google Shape;562;p26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26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p26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26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6" name="Google Shape;566;p26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567" name="Google Shape;567;p26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26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9" name="Google Shape;569;p26"/>
          <p:cNvSpPr txBox="1"/>
          <p:nvPr/>
        </p:nvSpPr>
        <p:spPr>
          <a:xfrm>
            <a:off x="2050075" y="640725"/>
            <a:ext cx="1190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0" name="Google Shape;570;p26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71" name="Google Shape;571;p26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572" name="Google Shape;572;p2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74" name="Google Shape;574;p26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575" name="Google Shape;575;p2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300"/>
            </a:p>
          </p:txBody>
        </p:sp>
      </p:grpSp>
      <p:grpSp>
        <p:nvGrpSpPr>
          <p:cNvPr id="577" name="Google Shape;577;p26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578" name="Google Shape;578;p2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9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80" name="Google Shape;580;p26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581" name="Google Shape;581;p2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/>
            </a:p>
          </p:txBody>
        </p:sp>
      </p:grpSp>
      <p:grpSp>
        <p:nvGrpSpPr>
          <p:cNvPr id="583" name="Google Shape;583;p26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584" name="Google Shape;584;p2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26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586" name="Google Shape;586;p26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587" name="Google Shape;587;p2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2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89" name="Google Shape;589;p26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590" name="Google Shape;590;p2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2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92" name="Google Shape;592;p26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593" name="Google Shape;593;p2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26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95" name="Google Shape;595;p26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596" name="Google Shape;596;p2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2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98" name="Google Shape;598;p26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599" name="Google Shape;599;p2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26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601" name="Google Shape;601;p26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602" name="Google Shape;602;p2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26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604" name="Google Shape;604;p26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5" name="Google Shape;605;p2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13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6" name="Google Shape;606;p26"/>
          <p:cNvSpPr txBox="1"/>
          <p:nvPr/>
        </p:nvSpPr>
        <p:spPr>
          <a:xfrm>
            <a:off x="2053499" y="3787001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СКИЦИРАНЕ - 1 ЧАС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7" name="Google Shape;607;p26"/>
          <p:cNvSpPr txBox="1"/>
          <p:nvPr/>
        </p:nvSpPr>
        <p:spPr>
          <a:xfrm>
            <a:off x="2053499" y="4603846"/>
            <a:ext cx="14910080" cy="38087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5EAAAE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5EAAA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Определяне на началната точка на проекта</a:t>
            </a:r>
            <a:r>
              <a:rPr b="1" i="0" lang="en-US" sz="2408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Отчитане на интересите на студентите, определяне на целите на тяхната работа по ПБЛ, мислене за алтернативни идеи за изследване.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-259966" lvl="1" marL="519933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5EAAAE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5EAAA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Осъществимост на проекта</a:t>
            </a:r>
            <a:r>
              <a:rPr b="1" i="0" lang="en-US" sz="2408" u="none" cap="none" strike="noStrik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8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Като се има предвид наличието на необходимите инструменти и материали, възможността за интердисциплинарно сътрудничество и сътрудничество с външни експерти (напр. от промишлеността)).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608" name="Google Shape;608;p26"/>
          <p:cNvGrpSpPr/>
          <p:nvPr/>
        </p:nvGrpSpPr>
        <p:grpSpPr>
          <a:xfrm rot="1156769">
            <a:off x="10304283" y="3772952"/>
            <a:ext cx="7783803" cy="4880117"/>
            <a:chOff x="0" y="-1"/>
            <a:chExt cx="10378404" cy="6506822"/>
          </a:xfrm>
        </p:grpSpPr>
        <p:sp>
          <p:nvSpPr>
            <p:cNvPr id="609" name="Google Shape;609;p26"/>
            <p:cNvSpPr/>
            <p:nvPr/>
          </p:nvSpPr>
          <p:spPr>
            <a:xfrm rot="948083">
              <a:off x="6410627" y="1913395"/>
              <a:ext cx="3551354" cy="3551354"/>
            </a:xfrm>
            <a:custGeom>
              <a:rect b="b" l="l" r="r" t="t"/>
              <a:pathLst>
                <a:path extrusionOk="0" h="3551354" w="3551354">
                  <a:moveTo>
                    <a:pt x="0" y="0"/>
                  </a:moveTo>
                  <a:lnTo>
                    <a:pt x="3551354" y="0"/>
                  </a:lnTo>
                  <a:lnTo>
                    <a:pt x="3551354" y="3551354"/>
                  </a:lnTo>
                  <a:lnTo>
                    <a:pt x="0" y="355135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26"/>
            <p:cNvSpPr/>
            <p:nvPr/>
          </p:nvSpPr>
          <p:spPr>
            <a:xfrm>
              <a:off x="0" y="676560"/>
              <a:ext cx="4334762" cy="5025811"/>
            </a:xfrm>
            <a:custGeom>
              <a:rect b="b" l="l" r="r" t="t"/>
              <a:pathLst>
                <a:path extrusionOk="0" h="5025811" w="4334762">
                  <a:moveTo>
                    <a:pt x="0" y="0"/>
                  </a:moveTo>
                  <a:lnTo>
                    <a:pt x="4334762" y="0"/>
                  </a:lnTo>
                  <a:lnTo>
                    <a:pt x="4334762" y="5025812"/>
                  </a:lnTo>
                  <a:lnTo>
                    <a:pt x="0" y="502581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26"/>
            <p:cNvSpPr/>
            <p:nvPr/>
          </p:nvSpPr>
          <p:spPr>
            <a:xfrm rot="-4980869">
              <a:off x="4428298" y="3929207"/>
              <a:ext cx="1186408" cy="3546329"/>
            </a:xfrm>
            <a:custGeom>
              <a:rect b="b" l="l" r="r" t="t"/>
              <a:pathLst>
                <a:path extrusionOk="0" h="3546329" w="1186408">
                  <a:moveTo>
                    <a:pt x="0" y="0"/>
                  </a:moveTo>
                  <a:lnTo>
                    <a:pt x="1186408" y="0"/>
                  </a:lnTo>
                  <a:lnTo>
                    <a:pt x="1186408" y="3546329"/>
                  </a:lnTo>
                  <a:lnTo>
                    <a:pt x="0" y="354632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26"/>
            <p:cNvSpPr/>
            <p:nvPr/>
          </p:nvSpPr>
          <p:spPr>
            <a:xfrm rot="6757602">
              <a:off x="5010287" y="-504093"/>
              <a:ext cx="1100513" cy="3289576"/>
            </a:xfrm>
            <a:custGeom>
              <a:rect b="b" l="l" r="r" t="t"/>
              <a:pathLst>
                <a:path extrusionOk="0" h="3289576" w="1100513">
                  <a:moveTo>
                    <a:pt x="1100513" y="3289576"/>
                  </a:moveTo>
                  <a:lnTo>
                    <a:pt x="0" y="3289576"/>
                  </a:lnTo>
                  <a:lnTo>
                    <a:pt x="0" y="0"/>
                  </a:lnTo>
                  <a:lnTo>
                    <a:pt x="1100513" y="0"/>
                  </a:lnTo>
                  <a:lnTo>
                    <a:pt x="1100513" y="3289576"/>
                  </a:lnTo>
                  <a:close/>
                </a:path>
              </a:pathLst>
            </a:custGeom>
            <a:blipFill rotWithShape="1">
              <a:blip r:embed="rId8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3" name="Google Shape;613;p26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8" name="Google Shape;618;p27"/>
          <p:cNvGrpSpPr/>
          <p:nvPr/>
        </p:nvGrpSpPr>
        <p:grpSpPr>
          <a:xfrm rot="1171962">
            <a:off x="10317659" y="3792474"/>
            <a:ext cx="7781016" cy="4878369"/>
            <a:chOff x="0" y="0"/>
            <a:chExt cx="10374688" cy="6504492"/>
          </a:xfrm>
        </p:grpSpPr>
        <p:sp>
          <p:nvSpPr>
            <p:cNvPr id="619" name="Google Shape;619;p27"/>
            <p:cNvSpPr/>
            <p:nvPr/>
          </p:nvSpPr>
          <p:spPr>
            <a:xfrm rot="948083">
              <a:off x="6408332" y="1912710"/>
              <a:ext cx="3550082" cy="3550082"/>
            </a:xfrm>
            <a:custGeom>
              <a:rect b="b" l="l" r="r" t="t"/>
              <a:pathLst>
                <a:path extrusionOk="0" h="3550082" w="3550082">
                  <a:moveTo>
                    <a:pt x="0" y="0"/>
                  </a:moveTo>
                  <a:lnTo>
                    <a:pt x="3550082" y="0"/>
                  </a:lnTo>
                  <a:lnTo>
                    <a:pt x="3550082" y="3550082"/>
                  </a:lnTo>
                  <a:lnTo>
                    <a:pt x="0" y="355008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27"/>
            <p:cNvSpPr/>
            <p:nvPr/>
          </p:nvSpPr>
          <p:spPr>
            <a:xfrm>
              <a:off x="0" y="676318"/>
              <a:ext cx="4333210" cy="5024012"/>
            </a:xfrm>
            <a:custGeom>
              <a:rect b="b" l="l" r="r" t="t"/>
              <a:pathLst>
                <a:path extrusionOk="0" h="5024012" w="4333210">
                  <a:moveTo>
                    <a:pt x="0" y="0"/>
                  </a:moveTo>
                  <a:lnTo>
                    <a:pt x="4333210" y="0"/>
                  </a:lnTo>
                  <a:lnTo>
                    <a:pt x="4333210" y="5024012"/>
                  </a:lnTo>
                  <a:lnTo>
                    <a:pt x="0" y="502401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27"/>
            <p:cNvSpPr/>
            <p:nvPr/>
          </p:nvSpPr>
          <p:spPr>
            <a:xfrm rot="-4980869">
              <a:off x="4426712" y="3927800"/>
              <a:ext cx="1185984" cy="3545059"/>
            </a:xfrm>
            <a:custGeom>
              <a:rect b="b" l="l" r="r" t="t"/>
              <a:pathLst>
                <a:path extrusionOk="0" h="3545059" w="1185984">
                  <a:moveTo>
                    <a:pt x="0" y="0"/>
                  </a:moveTo>
                  <a:lnTo>
                    <a:pt x="1185984" y="0"/>
                  </a:lnTo>
                  <a:lnTo>
                    <a:pt x="1185984" y="3545060"/>
                  </a:lnTo>
                  <a:lnTo>
                    <a:pt x="0" y="354506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Google Shape;622;p27"/>
            <p:cNvSpPr/>
            <p:nvPr/>
          </p:nvSpPr>
          <p:spPr>
            <a:xfrm rot="6757602">
              <a:off x="5008493" y="-503912"/>
              <a:ext cx="1100119" cy="3288398"/>
            </a:xfrm>
            <a:custGeom>
              <a:rect b="b" l="l" r="r" t="t"/>
              <a:pathLst>
                <a:path extrusionOk="0" h="3288398" w="1100119">
                  <a:moveTo>
                    <a:pt x="1100119" y="3288398"/>
                  </a:moveTo>
                  <a:lnTo>
                    <a:pt x="0" y="3288398"/>
                  </a:lnTo>
                  <a:lnTo>
                    <a:pt x="0" y="0"/>
                  </a:lnTo>
                  <a:lnTo>
                    <a:pt x="1100119" y="0"/>
                  </a:lnTo>
                  <a:lnTo>
                    <a:pt x="1100119" y="3288398"/>
                  </a:lnTo>
                  <a:close/>
                </a:path>
              </a:pathLst>
            </a:custGeom>
            <a:blipFill rotWithShape="1">
              <a:blip r:embed="rId5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27"/>
            <p:cNvSpPr/>
            <p:nvPr/>
          </p:nvSpPr>
          <p:spPr>
            <a:xfrm>
              <a:off x="3604487" y="1932525"/>
              <a:ext cx="2579048" cy="2963643"/>
            </a:xfrm>
            <a:custGeom>
              <a:rect b="b" l="l" r="r" t="t"/>
              <a:pathLst>
                <a:path extrusionOk="0" h="2963643" w="2579048">
                  <a:moveTo>
                    <a:pt x="0" y="0"/>
                  </a:moveTo>
                  <a:lnTo>
                    <a:pt x="2579048" y="0"/>
                  </a:lnTo>
                  <a:lnTo>
                    <a:pt x="2579048" y="2963643"/>
                  </a:lnTo>
                  <a:lnTo>
                    <a:pt x="0" y="296364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19999"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4" name="Google Shape;624;p27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625" name="Google Shape;625;p27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27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27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27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9" name="Google Shape;629;p2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630" name="Google Shape;630;p27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2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2" name="Google Shape;632;p27"/>
          <p:cNvSpPr txBox="1"/>
          <p:nvPr/>
        </p:nvSpPr>
        <p:spPr>
          <a:xfrm>
            <a:off x="2050075" y="640725"/>
            <a:ext cx="1193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3" name="Google Shape;633;p27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34" name="Google Shape;634;p27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635" name="Google Shape;635;p2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2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37" name="Google Shape;637;p27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638" name="Google Shape;638;p2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2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300"/>
            </a:p>
          </p:txBody>
        </p:sp>
      </p:grpSp>
      <p:grpSp>
        <p:nvGrpSpPr>
          <p:cNvPr id="640" name="Google Shape;640;p27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641" name="Google Shape;641;p2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2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9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43" name="Google Shape;643;p27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644" name="Google Shape;644;p2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/>
            </a:p>
          </p:txBody>
        </p:sp>
      </p:grpSp>
      <p:grpSp>
        <p:nvGrpSpPr>
          <p:cNvPr id="646" name="Google Shape;646;p27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647" name="Google Shape;647;p2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27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649" name="Google Shape;649;p27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650" name="Google Shape;650;p2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2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2" name="Google Shape;652;p27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653" name="Google Shape;653;p2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2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5" name="Google Shape;655;p27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656" name="Google Shape;656;p2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27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58" name="Google Shape;658;p27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659" name="Google Shape;659;p2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2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61" name="Google Shape;661;p27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662" name="Google Shape;662;p2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27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664" name="Google Shape;664;p27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665" name="Google Shape;665;p2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27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667" name="Google Shape;667;p27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8" name="Google Shape;668;p2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14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9" name="Google Shape;669;p27"/>
          <p:cNvSpPr txBox="1"/>
          <p:nvPr/>
        </p:nvSpPr>
        <p:spPr>
          <a:xfrm>
            <a:off x="2050074" y="4349801"/>
            <a:ext cx="1294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ПЛАНИРАНЕ - 1 ЧАС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0" name="Google Shape;670;p27"/>
          <p:cNvSpPr txBox="1"/>
          <p:nvPr/>
        </p:nvSpPr>
        <p:spPr>
          <a:xfrm>
            <a:off x="2050075" y="5530825"/>
            <a:ext cx="14910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Определете съответните изследователски въпроси и/или хипотези.</a:t>
            </a:r>
            <a:b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Избройте всички задачи, които трябва да бъдат изпълнени.</a:t>
            </a:r>
            <a:b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Определете графика за изпълнение на задачите и разпределете задачите между членовете на екипа на проекта.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71" name="Google Shape;671;p27"/>
          <p:cNvSpPr/>
          <p:nvPr/>
        </p:nvSpPr>
        <p:spPr>
          <a:xfrm>
            <a:off x="436122" y="425942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28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677" name="Google Shape;677;p28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Google Shape;678;p28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Google Shape;679;p28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28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81" name="Google Shape;681;p28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682" name="Google Shape;682;p28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28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4" name="Google Shape;684;p28"/>
          <p:cNvSpPr txBox="1"/>
          <p:nvPr/>
        </p:nvSpPr>
        <p:spPr>
          <a:xfrm>
            <a:off x="2050066" y="640714"/>
            <a:ext cx="1147552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5" name="Google Shape;685;p28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86" name="Google Shape;686;p28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687" name="Google Shape;687;p2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28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89" name="Google Shape;689;p28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690" name="Google Shape;690;p2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28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/>
            </a:p>
          </p:txBody>
        </p:sp>
      </p:grpSp>
      <p:grpSp>
        <p:nvGrpSpPr>
          <p:cNvPr id="692" name="Google Shape;692;p28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693" name="Google Shape;693;p2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28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9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695" name="Google Shape;695;p28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696" name="Google Shape;696;p2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28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/>
            </a:p>
          </p:txBody>
        </p:sp>
      </p:grpSp>
      <p:grpSp>
        <p:nvGrpSpPr>
          <p:cNvPr id="698" name="Google Shape;698;p28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699" name="Google Shape;699;p2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28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701" name="Google Shape;701;p28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702" name="Google Shape;702;p2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2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04" name="Google Shape;704;p28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705" name="Google Shape;705;p2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2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07" name="Google Shape;707;p28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708" name="Google Shape;708;p28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28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10" name="Google Shape;710;p28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711" name="Google Shape;711;p2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2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13" name="Google Shape;713;p28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714" name="Google Shape;714;p2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28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716" name="Google Shape;716;p28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717" name="Google Shape;717;p28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28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719" name="Google Shape;719;p28"/>
          <p:cNvSpPr/>
          <p:nvPr/>
        </p:nvSpPr>
        <p:spPr>
          <a:xfrm rot="1170816">
            <a:off x="12072587" y="3837387"/>
            <a:ext cx="5572790" cy="5001579"/>
          </a:xfrm>
          <a:custGeom>
            <a:rect b="b" l="l" r="r" t="t"/>
            <a:pathLst>
              <a:path extrusionOk="0" h="5001579" w="5572790">
                <a:moveTo>
                  <a:pt x="0" y="0"/>
                </a:moveTo>
                <a:lnTo>
                  <a:pt x="5572790" y="0"/>
                </a:lnTo>
                <a:lnTo>
                  <a:pt x="5572790" y="5001579"/>
                </a:lnTo>
                <a:lnTo>
                  <a:pt x="0" y="50015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Google Shape;720;p28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1" name="Google Shape;721;p28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2" name="Google Shape;722;p28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15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3" name="Google Shape;723;p28"/>
          <p:cNvSpPr txBox="1"/>
          <p:nvPr/>
        </p:nvSpPr>
        <p:spPr>
          <a:xfrm>
            <a:off x="2053499" y="3787001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ИЗПЪЛНЕНИЕ - 20 ЧАСА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4" name="Google Shape;724;p28"/>
          <p:cNvSpPr txBox="1"/>
          <p:nvPr/>
        </p:nvSpPr>
        <p:spPr>
          <a:xfrm>
            <a:off x="2050066" y="4801907"/>
            <a:ext cx="13142347" cy="22082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ЧАСТ 1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Проучване на литературата по ключовите понятия на избраната тема и изследване на възможностите за експериментална работа </a:t>
            </a:r>
            <a:endParaRPr/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ЧАСТ 2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Разработване и оптимизиране на експерименталната работа в лабораторията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29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730" name="Google Shape;730;p29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29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29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29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34" name="Google Shape;734;p29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735" name="Google Shape;735;p29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29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7" name="Google Shape;737;p29"/>
          <p:cNvSpPr txBox="1"/>
          <p:nvPr/>
        </p:nvSpPr>
        <p:spPr>
          <a:xfrm>
            <a:off x="2050075" y="640725"/>
            <a:ext cx="11704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38" name="Google Shape;738;p29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39" name="Google Shape;739;p29"/>
          <p:cNvGrpSpPr/>
          <p:nvPr/>
        </p:nvGrpSpPr>
        <p:grpSpPr>
          <a:xfrm>
            <a:off x="2050066" y="2157189"/>
            <a:ext cx="1432345" cy="680257"/>
            <a:chOff x="0" y="0"/>
            <a:chExt cx="504345" cy="239526"/>
          </a:xfrm>
        </p:grpSpPr>
        <p:sp>
          <p:nvSpPr>
            <p:cNvPr id="740" name="Google Shape;740;p29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42" name="Google Shape;742;p29"/>
          <p:cNvGrpSpPr/>
          <p:nvPr/>
        </p:nvGrpSpPr>
        <p:grpSpPr>
          <a:xfrm>
            <a:off x="3617779" y="2157189"/>
            <a:ext cx="1432345" cy="680257"/>
            <a:chOff x="0" y="0"/>
            <a:chExt cx="504345" cy="239526"/>
          </a:xfrm>
        </p:grpSpPr>
        <p:sp>
          <p:nvSpPr>
            <p:cNvPr id="743" name="Google Shape;743;p29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300"/>
            </a:p>
          </p:txBody>
        </p:sp>
      </p:grpSp>
      <p:grpSp>
        <p:nvGrpSpPr>
          <p:cNvPr id="745" name="Google Shape;745;p29"/>
          <p:cNvGrpSpPr/>
          <p:nvPr/>
        </p:nvGrpSpPr>
        <p:grpSpPr>
          <a:xfrm>
            <a:off x="5185491" y="2157189"/>
            <a:ext cx="1432345" cy="680257"/>
            <a:chOff x="0" y="0"/>
            <a:chExt cx="504345" cy="239526"/>
          </a:xfrm>
        </p:grpSpPr>
        <p:sp>
          <p:nvSpPr>
            <p:cNvPr id="746" name="Google Shape;746;p29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69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48" name="Google Shape;748;p29"/>
          <p:cNvGrpSpPr/>
          <p:nvPr/>
        </p:nvGrpSpPr>
        <p:grpSpPr>
          <a:xfrm>
            <a:off x="7356228" y="2157189"/>
            <a:ext cx="1432345" cy="680257"/>
            <a:chOff x="0" y="0"/>
            <a:chExt cx="504345" cy="239526"/>
          </a:xfrm>
        </p:grpSpPr>
        <p:sp>
          <p:nvSpPr>
            <p:cNvPr id="749" name="Google Shape;749;p29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514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/>
            </a:p>
          </p:txBody>
        </p:sp>
      </p:grpSp>
      <p:grpSp>
        <p:nvGrpSpPr>
          <p:cNvPr id="751" name="Google Shape;751;p29"/>
          <p:cNvGrpSpPr/>
          <p:nvPr/>
        </p:nvGrpSpPr>
        <p:grpSpPr>
          <a:xfrm>
            <a:off x="8923940" y="2157189"/>
            <a:ext cx="1432345" cy="680257"/>
            <a:chOff x="0" y="0"/>
            <a:chExt cx="504345" cy="239526"/>
          </a:xfrm>
        </p:grpSpPr>
        <p:sp>
          <p:nvSpPr>
            <p:cNvPr id="752" name="Google Shape;752;p29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29"/>
            <p:cNvSpPr txBox="1"/>
            <p:nvPr/>
          </p:nvSpPr>
          <p:spPr>
            <a:xfrm>
              <a:off x="0" y="9525"/>
              <a:ext cx="504345" cy="230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754" name="Google Shape;754;p29"/>
          <p:cNvGrpSpPr/>
          <p:nvPr/>
        </p:nvGrpSpPr>
        <p:grpSpPr>
          <a:xfrm>
            <a:off x="2050066" y="2837446"/>
            <a:ext cx="1432345" cy="425680"/>
            <a:chOff x="0" y="0"/>
            <a:chExt cx="504345" cy="149887"/>
          </a:xfrm>
        </p:grpSpPr>
        <p:sp>
          <p:nvSpPr>
            <p:cNvPr id="755" name="Google Shape;755;p29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57" name="Google Shape;757;p29"/>
          <p:cNvGrpSpPr/>
          <p:nvPr/>
        </p:nvGrpSpPr>
        <p:grpSpPr>
          <a:xfrm>
            <a:off x="3617779" y="2837446"/>
            <a:ext cx="1432345" cy="425680"/>
            <a:chOff x="0" y="0"/>
            <a:chExt cx="504345" cy="149887"/>
          </a:xfrm>
        </p:grpSpPr>
        <p:sp>
          <p:nvSpPr>
            <p:cNvPr id="758" name="Google Shape;758;p29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60" name="Google Shape;760;p29"/>
          <p:cNvGrpSpPr/>
          <p:nvPr/>
        </p:nvGrpSpPr>
        <p:grpSpPr>
          <a:xfrm>
            <a:off x="5185491" y="2837446"/>
            <a:ext cx="716173" cy="425680"/>
            <a:chOff x="0" y="0"/>
            <a:chExt cx="252173" cy="149887"/>
          </a:xfrm>
        </p:grpSpPr>
        <p:sp>
          <p:nvSpPr>
            <p:cNvPr id="761" name="Google Shape;761;p29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29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63" name="Google Shape;763;p29"/>
          <p:cNvGrpSpPr/>
          <p:nvPr/>
        </p:nvGrpSpPr>
        <p:grpSpPr>
          <a:xfrm>
            <a:off x="7356228" y="2837446"/>
            <a:ext cx="1432345" cy="425680"/>
            <a:chOff x="0" y="0"/>
            <a:chExt cx="504345" cy="149887"/>
          </a:xfrm>
        </p:grpSpPr>
        <p:sp>
          <p:nvSpPr>
            <p:cNvPr id="764" name="Google Shape;764;p29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18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766" name="Google Shape;766;p29"/>
          <p:cNvGrpSpPr/>
          <p:nvPr/>
        </p:nvGrpSpPr>
        <p:grpSpPr>
          <a:xfrm>
            <a:off x="8923940" y="2837446"/>
            <a:ext cx="1432345" cy="425680"/>
            <a:chOff x="0" y="0"/>
            <a:chExt cx="504345" cy="149887"/>
          </a:xfrm>
        </p:grpSpPr>
        <p:sp>
          <p:nvSpPr>
            <p:cNvPr id="767" name="Google Shape;767;p29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29"/>
            <p:cNvSpPr txBox="1"/>
            <p:nvPr/>
          </p:nvSpPr>
          <p:spPr>
            <a:xfrm>
              <a:off x="0" y="9525"/>
              <a:ext cx="504345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769" name="Google Shape;769;p29"/>
          <p:cNvGrpSpPr/>
          <p:nvPr/>
        </p:nvGrpSpPr>
        <p:grpSpPr>
          <a:xfrm>
            <a:off x="5901663" y="2837446"/>
            <a:ext cx="716173" cy="425680"/>
            <a:chOff x="0" y="0"/>
            <a:chExt cx="252173" cy="149887"/>
          </a:xfrm>
        </p:grpSpPr>
        <p:sp>
          <p:nvSpPr>
            <p:cNvPr id="770" name="Google Shape;770;p29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29"/>
            <p:cNvSpPr txBox="1"/>
            <p:nvPr/>
          </p:nvSpPr>
          <p:spPr>
            <a:xfrm>
              <a:off x="0" y="9525"/>
              <a:ext cx="252173" cy="140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772" name="Google Shape;772;p29"/>
          <p:cNvSpPr/>
          <p:nvPr/>
        </p:nvSpPr>
        <p:spPr>
          <a:xfrm>
            <a:off x="467760" y="3853676"/>
            <a:ext cx="1177844" cy="642460"/>
          </a:xfrm>
          <a:custGeom>
            <a:rect b="b" l="l" r="r" t="t"/>
            <a:pathLst>
              <a:path extrusionOk="0" h="642460" w="1177844">
                <a:moveTo>
                  <a:pt x="0" y="0"/>
                </a:moveTo>
                <a:lnTo>
                  <a:pt x="1177844" y="0"/>
                </a:lnTo>
                <a:lnTo>
                  <a:pt x="1177844" y="642460"/>
                </a:lnTo>
                <a:lnTo>
                  <a:pt x="0" y="642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3" name="Google Shape;773;p29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4" name="Google Shape;774;p29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16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5" name="Google Shape;775;p29"/>
          <p:cNvSpPr txBox="1"/>
          <p:nvPr/>
        </p:nvSpPr>
        <p:spPr>
          <a:xfrm>
            <a:off x="2053499" y="3787001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ПОСЛЕДНА СТЪПКА - 7 ЧАСА</a:t>
            </a:r>
            <a:endParaRPr sz="3000">
              <a:solidFill>
                <a:srgbClr val="45606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6" name="Google Shape;776;p29"/>
          <p:cNvSpPr txBox="1"/>
          <p:nvPr/>
        </p:nvSpPr>
        <p:spPr>
          <a:xfrm>
            <a:off x="2050066" y="4582832"/>
            <a:ext cx="13142347" cy="22030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ЧАСТ 1: 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Представяне на студентските проекти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ЧАСТ 2</a:t>
            </a: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: Съвместно обобщаване и размисъл (съвместно създаване на съвместен доклад и презентация относно зелените/устойчивите технологии и тяхната роля в устойчивото енергийно бъдеще)</a:t>
            </a:r>
            <a:endParaRPr/>
          </a:p>
        </p:txBody>
      </p:sp>
      <p:sp>
        <p:nvSpPr>
          <p:cNvPr id="777" name="Google Shape;777;p29"/>
          <p:cNvSpPr/>
          <p:nvPr/>
        </p:nvSpPr>
        <p:spPr>
          <a:xfrm>
            <a:off x="13036458" y="3263126"/>
            <a:ext cx="5251542" cy="5810835"/>
          </a:xfrm>
          <a:custGeom>
            <a:rect b="b" l="l" r="r" t="t"/>
            <a:pathLst>
              <a:path extrusionOk="0" h="5810835" w="5251542">
                <a:moveTo>
                  <a:pt x="0" y="0"/>
                </a:moveTo>
                <a:lnTo>
                  <a:pt x="5251542" y="0"/>
                </a:lnTo>
                <a:lnTo>
                  <a:pt x="5251542" y="5810835"/>
                </a:lnTo>
                <a:lnTo>
                  <a:pt x="0" y="5810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30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Google Shape;783;p30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Google Shape;784;p30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Google Shape;785;p30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Google Shape;786;p30"/>
          <p:cNvSpPr txBox="1"/>
          <p:nvPr/>
        </p:nvSpPr>
        <p:spPr>
          <a:xfrm>
            <a:off x="3688564" y="2520020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ЛИТЕРАТУРА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7" name="Google Shape;787;p30"/>
          <p:cNvSpPr txBox="1"/>
          <p:nvPr/>
        </p:nvSpPr>
        <p:spPr>
          <a:xfrm>
            <a:off x="3688564" y="3397579"/>
            <a:ext cx="14599436" cy="3069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Characteristics of a 21st Century Learner. (2016). https://smiletutor.sg/facilitating-21st-century-learners/ 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Univerza v Mariboru Fakulteta za naravoslovje in matematiko.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Fray, K. (1982). Die Projektmethode. Weinheim: Beltz.</a:t>
            </a:r>
            <a:endParaRPr/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43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Trilling, B. &amp; Fadel, C. (2012). 21st century skills: Learning for life in our times. John Wiley &amp; Sons.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1"/>
          <p:cNvSpPr/>
          <p:nvPr/>
        </p:nvSpPr>
        <p:spPr>
          <a:xfrm>
            <a:off x="289744" y="372313"/>
            <a:ext cx="2873693" cy="2441413"/>
          </a:xfrm>
          <a:custGeom>
            <a:rect b="b" l="l" r="r" t="t"/>
            <a:pathLst>
              <a:path extrusionOk="0" h="2441413" w="2873693">
                <a:moveTo>
                  <a:pt x="0" y="0"/>
                </a:moveTo>
                <a:lnTo>
                  <a:pt x="2873692" y="0"/>
                </a:lnTo>
                <a:lnTo>
                  <a:pt x="2873692" y="2441412"/>
                </a:lnTo>
                <a:lnTo>
                  <a:pt x="0" y="244141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Google Shape;793;p31"/>
          <p:cNvSpPr/>
          <p:nvPr/>
        </p:nvSpPr>
        <p:spPr>
          <a:xfrm>
            <a:off x="3688564" y="492646"/>
            <a:ext cx="4463778" cy="1100373"/>
          </a:xfrm>
          <a:custGeom>
            <a:rect b="b" l="l" r="r" t="t"/>
            <a:pathLst>
              <a:path extrusionOk="0" h="1100373" w="4463778">
                <a:moveTo>
                  <a:pt x="0" y="0"/>
                </a:moveTo>
                <a:lnTo>
                  <a:pt x="4463778" y="0"/>
                </a:lnTo>
                <a:lnTo>
                  <a:pt x="4463778" y="1100373"/>
                </a:lnTo>
                <a:lnTo>
                  <a:pt x="0" y="11003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5848" l="-10313" r="-10081" t="-2203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31"/>
          <p:cNvSpPr/>
          <p:nvPr/>
        </p:nvSpPr>
        <p:spPr>
          <a:xfrm>
            <a:off x="8333500" y="612358"/>
            <a:ext cx="3948883" cy="860948"/>
          </a:xfrm>
          <a:custGeom>
            <a:rect b="b" l="l" r="r" t="t"/>
            <a:pathLst>
              <a:path extrusionOk="0" h="860948" w="3948883">
                <a:moveTo>
                  <a:pt x="0" y="0"/>
                </a:moveTo>
                <a:lnTo>
                  <a:pt x="3948883" y="0"/>
                </a:lnTo>
                <a:lnTo>
                  <a:pt x="3948883" y="860949"/>
                </a:lnTo>
                <a:lnTo>
                  <a:pt x="0" y="860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Google Shape;795;p31"/>
          <p:cNvSpPr/>
          <p:nvPr/>
        </p:nvSpPr>
        <p:spPr>
          <a:xfrm>
            <a:off x="3471034" y="0"/>
            <a:ext cx="14816966" cy="10287000"/>
          </a:xfrm>
          <a:custGeom>
            <a:rect b="b" l="l" r="r" t="t"/>
            <a:pathLst>
              <a:path extrusionOk="0" h="10287000" w="14816966">
                <a:moveTo>
                  <a:pt x="0" y="0"/>
                </a:moveTo>
                <a:lnTo>
                  <a:pt x="14816966" y="0"/>
                </a:lnTo>
                <a:lnTo>
                  <a:pt x="1481696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17000"/>
            </a:blip>
            <a:stretch>
              <a:fillRect b="0" l="-49546" r="-24013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p31"/>
          <p:cNvSpPr/>
          <p:nvPr/>
        </p:nvSpPr>
        <p:spPr>
          <a:xfrm>
            <a:off x="3688564" y="7030648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8"/>
                </a:lnTo>
                <a:lnTo>
                  <a:pt x="0" y="4053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Google Shape;797;p31"/>
          <p:cNvSpPr txBox="1"/>
          <p:nvPr/>
        </p:nvSpPr>
        <p:spPr>
          <a:xfrm>
            <a:off x="4222176" y="6353334"/>
            <a:ext cx="4130380" cy="1702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</a:t>
            </a:r>
            <a:r>
              <a:rPr lang="en-US" sz="1846">
                <a:solidFill>
                  <a:srgbClr val="A7CD4C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rof. Dr. Vesna Ferk Savec</a:t>
            </a:r>
            <a:endParaRPr/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vesna.ferk@pef.uni-lj.si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98" name="Google Shape;798;p31"/>
          <p:cNvSpPr txBox="1"/>
          <p:nvPr/>
        </p:nvSpPr>
        <p:spPr>
          <a:xfrm>
            <a:off x="8627460" y="6353334"/>
            <a:ext cx="4171392" cy="14050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Assoc. Prof. Dr. Boštjan Genorio</a:t>
            </a:r>
            <a:endParaRPr sz="1846">
              <a:solidFill>
                <a:srgbClr val="AACF46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bostjan.genorio@fkkt.uni-lj.si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99" name="Google Shape;799;p31"/>
          <p:cNvSpPr txBox="1"/>
          <p:nvPr/>
        </p:nvSpPr>
        <p:spPr>
          <a:xfrm>
            <a:off x="13799792" y="6353334"/>
            <a:ext cx="4130380" cy="13596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AACF46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Assist. Katarina Mlinarec</a:t>
            </a:r>
            <a:endParaRPr/>
          </a:p>
          <a:p>
            <a:pPr indent="0" lvl="0" marL="0" marR="0" rtl="0" algn="l">
              <a:lnSpc>
                <a:spcPct val="1501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46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katarina.mlinarec@pef.uni-lj.si</a:t>
            </a:r>
            <a:endParaRPr/>
          </a:p>
          <a:p>
            <a:pPr indent="0" lvl="0" marL="0" marR="0" rtl="0" algn="l">
              <a:lnSpc>
                <a:spcPct val="15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6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00" name="Google Shape;800;p31"/>
          <p:cNvSpPr/>
          <p:nvPr/>
        </p:nvSpPr>
        <p:spPr>
          <a:xfrm>
            <a:off x="8045167" y="6999409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Google Shape;801;p31"/>
          <p:cNvSpPr/>
          <p:nvPr/>
        </p:nvSpPr>
        <p:spPr>
          <a:xfrm>
            <a:off x="13263204" y="6999409"/>
            <a:ext cx="405358" cy="405358"/>
          </a:xfrm>
          <a:custGeom>
            <a:rect b="b" l="l" r="r" t="t"/>
            <a:pathLst>
              <a:path extrusionOk="0" h="405358" w="405358">
                <a:moveTo>
                  <a:pt x="0" y="0"/>
                </a:moveTo>
                <a:lnTo>
                  <a:pt x="405358" y="0"/>
                </a:lnTo>
                <a:lnTo>
                  <a:pt x="405358" y="405359"/>
                </a:lnTo>
                <a:lnTo>
                  <a:pt x="0" y="4053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Google Shape;802;p31"/>
          <p:cNvSpPr txBox="1"/>
          <p:nvPr/>
        </p:nvSpPr>
        <p:spPr>
          <a:xfrm>
            <a:off x="3688564" y="3171984"/>
            <a:ext cx="12948358" cy="10276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БЛАГОДАРИМ ВИ ЗА ВНИМАНИЕТО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1887164" y="9071940"/>
            <a:ext cx="1423978" cy="1287119"/>
          </a:xfrm>
          <a:custGeom>
            <a:rect b="b" l="l" r="r" t="t"/>
            <a:pathLst>
              <a:path extrusionOk="0" h="1287119" w="1423978">
                <a:moveTo>
                  <a:pt x="0" y="0"/>
                </a:moveTo>
                <a:lnTo>
                  <a:pt x="1423978" y="0"/>
                </a:lnTo>
                <a:lnTo>
                  <a:pt x="1423978" y="1287120"/>
                </a:lnTo>
                <a:lnTo>
                  <a:pt x="0" y="1287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3311142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6422235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5" y="0"/>
                </a:lnTo>
                <a:lnTo>
                  <a:pt x="2869575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26000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11600191" y="1561121"/>
            <a:ext cx="4788957" cy="6810961"/>
          </a:xfrm>
          <a:custGeom>
            <a:rect b="b" l="l" r="r" t="t"/>
            <a:pathLst>
              <a:path extrusionOk="0" h="6810961" w="4788957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11361487" y="1398320"/>
            <a:ext cx="4773754" cy="6810961"/>
          </a:xfrm>
          <a:custGeom>
            <a:rect b="b" l="l" r="r" t="t"/>
            <a:pathLst>
              <a:path extrusionOk="0" h="6810961" w="4773754">
                <a:moveTo>
                  <a:pt x="0" y="0"/>
                </a:moveTo>
                <a:lnTo>
                  <a:pt x="4773754" y="0"/>
                </a:lnTo>
                <a:lnTo>
                  <a:pt x="4773754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11069038" y="1227529"/>
            <a:ext cx="4788957" cy="6810961"/>
          </a:xfrm>
          <a:custGeom>
            <a:rect b="b" l="l" r="r" t="t"/>
            <a:pathLst>
              <a:path extrusionOk="0" h="6810961" w="4788957">
                <a:moveTo>
                  <a:pt x="0" y="0"/>
                </a:moveTo>
                <a:lnTo>
                  <a:pt x="4788957" y="0"/>
                </a:lnTo>
                <a:lnTo>
                  <a:pt x="4788957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4"/>
          <p:cNvSpPr/>
          <p:nvPr/>
        </p:nvSpPr>
        <p:spPr>
          <a:xfrm>
            <a:off x="10780969" y="1024203"/>
            <a:ext cx="4797418" cy="6810961"/>
          </a:xfrm>
          <a:custGeom>
            <a:rect b="b" l="l" r="r" t="t"/>
            <a:pathLst>
              <a:path extrusionOk="0" h="6810961" w="4797418">
                <a:moveTo>
                  <a:pt x="0" y="0"/>
                </a:moveTo>
                <a:lnTo>
                  <a:pt x="4797418" y="0"/>
                </a:lnTo>
                <a:lnTo>
                  <a:pt x="4797418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10486074" y="752868"/>
            <a:ext cx="4804160" cy="6810961"/>
          </a:xfrm>
          <a:custGeom>
            <a:rect b="b" l="l" r="r" t="t"/>
            <a:pathLst>
              <a:path extrusionOk="0" h="6810961" w="4804160">
                <a:moveTo>
                  <a:pt x="0" y="0"/>
                </a:moveTo>
                <a:lnTo>
                  <a:pt x="4804160" y="0"/>
                </a:lnTo>
                <a:lnTo>
                  <a:pt x="4804160" y="6810961"/>
                </a:lnTo>
                <a:lnTo>
                  <a:pt x="0" y="68109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1028700" y="3289325"/>
            <a:ext cx="9457500" cy="11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b="1" sz="37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1028700" y="4533425"/>
            <a:ext cx="9457500" cy="20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99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Наименование на курса: Устойчиви технологии в научното образование</a:t>
            </a:r>
            <a:endParaRPr b="1" sz="3599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/>
          </a:p>
        </p:txBody>
      </p:sp>
      <p:sp>
        <p:nvSpPr>
          <p:cNvPr id="113" name="Google Shape;113;p14"/>
          <p:cNvSpPr txBox="1"/>
          <p:nvPr/>
        </p:nvSpPr>
        <p:spPr>
          <a:xfrm>
            <a:off x="1028675" y="7027438"/>
            <a:ext cx="1294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УЧЕБНА ПРОГРАМА И НИВО</a:t>
            </a:r>
            <a:endParaRPr sz="24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1028700" y="7433211"/>
            <a:ext cx="12948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Магистърско ниво 2-ри цикъл</a:t>
            </a:r>
            <a:endParaRPr sz="22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120" name="Google Shape;120;p15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5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4" name="Google Shape;124;p15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125" name="Google Shape;125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27" name="Google Shape;127;p15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28" name="Google Shape;128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63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0" name="Google Shape;130;p15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31" name="Google Shape;131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3" name="Google Shape;133;p15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34" name="Google Shape;134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6" name="Google Shape;136;p15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137" name="Google Shape;137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39" name="Google Shape;139;p15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140" name="Google Shape;140;p1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5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grpSp>
        <p:nvGrpSpPr>
          <p:cNvPr id="142" name="Google Shape;142;p15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143" name="Google Shape;143;p15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5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15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6" name="Google Shape;146;p15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" name="Google Shape;147;p15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148" name="Google Shape;148;p15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5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150" name="Google Shape;150;p15"/>
          <p:cNvSpPr txBox="1"/>
          <p:nvPr/>
        </p:nvSpPr>
        <p:spPr>
          <a:xfrm>
            <a:off x="2050066" y="1029695"/>
            <a:ext cx="14407794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Google Shape;151;p15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2" name="Google Shape;152;p15"/>
          <p:cNvSpPr txBox="1"/>
          <p:nvPr/>
        </p:nvSpPr>
        <p:spPr>
          <a:xfrm>
            <a:off x="2050066" y="4308964"/>
            <a:ext cx="1571074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ОЧАКВАНИ РЕЗУЛТАТИ ОТ ОБУЧЕНИЕТО</a:t>
            </a:r>
            <a:endParaRPr sz="2999" u="none" strike="noStrike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15"/>
          <p:cNvSpPr txBox="1"/>
          <p:nvPr/>
        </p:nvSpPr>
        <p:spPr>
          <a:xfrm>
            <a:off x="399901" y="4870063"/>
            <a:ext cx="17488200" cy="41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Студентите могат: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демонстриране на задълбочено разбиране на принципите и концепциите, залегнали в основата на устойчивите технологии в областта на водородните горивни клетки, електролизаторите, батериите (включително литиевите и отвъд литиевите технологии), електрохимичните микрореактори, фотоволтаиците и вятърните турбини;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идентифициране и обяснение на ключовите компоненти, материали и процеси, включени във всяка технология;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оценка на ефикасността и ефективността на различните устойчиви технологии в сравнение с конвенционалните енергийни източници;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демонстрират практически умения за работа и сглобяване на водородни горивни клетки, електролизери, батерии, електрохимични микрореактори, фотоволтаични системи и вятърни турбини;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проектиране и провеждане на експерименти за изследване на ефективността и ефективността на устойчивите технологии;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оценка и преодоляване на предизвикателствата и ограниченията, свързани с прилагането на устойчиви технологии;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Признават интердисциплинарния характер на устойчивите технологии, интегриращи знания от химията, физиката, инженерството и науката за околната среда: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ефективно комуникиране на научни концепции и констатации, свързани с устойчивите технологии, чрез писмени доклади, устни презентации и визуални помагала: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Сътрудничете си с колеги в групови проекти, насърчавайки работата в екип и ефективната комуникация.</a:t>
            </a:r>
            <a:b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150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Бъдете информирани за най-новите постижения в устойчивите технологии извън съдържанието на курса, включително нововъзникващи тенденции и авангардни изследвания.</a:t>
            </a:r>
            <a:endParaRPr sz="1503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154" name="Google Shape;154;p15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155" name="Google Shape;155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98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57" name="Google Shape;157;p15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158" name="Google Shape;158;p15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5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60" name="Google Shape;160;p15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161" name="Google Shape;161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63" name="Google Shape;163;p15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164" name="Google Shape;164;p15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15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171" name="Google Shape;171;p16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6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6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5" name="Google Shape;175;p16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176" name="Google Shape;176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78" name="Google Shape;178;p16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179" name="Google Shape;179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63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1" name="Google Shape;181;p16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182" name="Google Shape;182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21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4" name="Google Shape;184;p16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185" name="Google Shape;185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87" name="Google Shape;187;p16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188" name="Google Shape;188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90" name="Google Shape;190;p16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191" name="Google Shape;191;p1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6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grpSp>
        <p:nvGrpSpPr>
          <p:cNvPr id="193" name="Google Shape;193;p16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194" name="Google Shape;194;p16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6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16"/>
          <p:cNvSpPr txBox="1"/>
          <p:nvPr/>
        </p:nvSpPr>
        <p:spPr>
          <a:xfrm>
            <a:off x="2050066" y="640714"/>
            <a:ext cx="15710748" cy="397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7" name="Google Shape;197;p16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8" name="Google Shape;198;p16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199" name="Google Shape;199;p16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6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201" name="Google Shape;201;p16"/>
          <p:cNvSpPr txBox="1"/>
          <p:nvPr/>
        </p:nvSpPr>
        <p:spPr>
          <a:xfrm>
            <a:off x="2050066" y="1029695"/>
            <a:ext cx="14407794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2" name="Google Shape;202;p16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3" name="Google Shape;203;p16"/>
          <p:cNvSpPr txBox="1"/>
          <p:nvPr/>
        </p:nvSpPr>
        <p:spPr>
          <a:xfrm>
            <a:off x="2050066" y="4505949"/>
            <a:ext cx="1571074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ОЦЕНКА</a:t>
            </a:r>
            <a:endParaRPr sz="29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>
            <a:off x="2050066" y="5384709"/>
            <a:ext cx="1317111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Тежест  (в %)</a:t>
            </a:r>
            <a:endParaRPr/>
          </a:p>
        </p:txBody>
      </p:sp>
      <p:sp>
        <p:nvSpPr>
          <p:cNvPr id="205" name="Google Shape;205;p16"/>
          <p:cNvSpPr txBox="1"/>
          <p:nvPr/>
        </p:nvSpPr>
        <p:spPr>
          <a:xfrm>
            <a:off x="2050066" y="6317100"/>
            <a:ext cx="2634222" cy="10330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50 %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40 %</a:t>
            </a:r>
            <a:endParaRPr/>
          </a:p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10 %</a:t>
            </a:r>
            <a:endParaRPr/>
          </a:p>
        </p:txBody>
      </p:sp>
      <p:sp>
        <p:nvSpPr>
          <p:cNvPr id="206" name="Google Shape;206;p16"/>
          <p:cNvSpPr txBox="1"/>
          <p:nvPr/>
        </p:nvSpPr>
        <p:spPr>
          <a:xfrm>
            <a:off x="3367177" y="6317100"/>
            <a:ext cx="5225590" cy="10387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Писмен изпит</a:t>
            </a:r>
            <a:b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Портфолио от проекти</a:t>
            </a:r>
            <a:b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Представяне на проекта</a:t>
            </a:r>
            <a:endParaRPr sz="24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07" name="Google Shape;207;p16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08" name="Google Shape;208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1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79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10" name="Google Shape;210;p16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11" name="Google Shape;211;p16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16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213" name="Google Shape;213;p16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214" name="Google Shape;214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1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16" name="Google Shape;216;p16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217" name="Google Shape;217;p16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16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224" name="Google Shape;224;p17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7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7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7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8" name="Google Shape;228;p17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229" name="Google Shape;229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17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31" name="Google Shape;231;p17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232" name="Google Shape;232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17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63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300"/>
            </a:p>
          </p:txBody>
        </p:sp>
      </p:grpSp>
      <p:grpSp>
        <p:nvGrpSpPr>
          <p:cNvPr id="234" name="Google Shape;234;p17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235" name="Google Shape;235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7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200"/>
            </a:p>
          </p:txBody>
        </p:sp>
      </p:grpSp>
      <p:grpSp>
        <p:nvGrpSpPr>
          <p:cNvPr id="237" name="Google Shape;237;p17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238" name="Google Shape;238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1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40" name="Google Shape;240;p17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241" name="Google Shape;241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1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43" name="Google Shape;243;p17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244" name="Google Shape;244;p1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17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grpSp>
        <p:nvGrpSpPr>
          <p:cNvPr id="246" name="Google Shape;246;p17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247" name="Google Shape;247;p17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17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9" name="Google Shape;249;p17"/>
          <p:cNvSpPr txBox="1"/>
          <p:nvPr/>
        </p:nvSpPr>
        <p:spPr>
          <a:xfrm>
            <a:off x="2050075" y="640723"/>
            <a:ext cx="1213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0" name="Google Shape;250;p17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1" name="Google Shape;251;p17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252" name="Google Shape;252;p17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17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54" name="Google Shape;254;p17"/>
          <p:cNvSpPr/>
          <p:nvPr/>
        </p:nvSpPr>
        <p:spPr>
          <a:xfrm flipH="1">
            <a:off x="14186255" y="1562015"/>
            <a:ext cx="4101745" cy="4101745"/>
          </a:xfrm>
          <a:custGeom>
            <a:rect b="b" l="l" r="r" t="t"/>
            <a:pathLst>
              <a:path extrusionOk="0" h="4101745" w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7"/>
          <p:cNvSpPr/>
          <p:nvPr/>
        </p:nvSpPr>
        <p:spPr>
          <a:xfrm>
            <a:off x="14647195" y="4206159"/>
            <a:ext cx="2716975" cy="1528299"/>
          </a:xfrm>
          <a:custGeom>
            <a:rect b="b" l="l" r="r" t="t"/>
            <a:pathLst>
              <a:path extrusionOk="0" h="1528299" w="2716975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7"/>
          <p:cNvSpPr/>
          <p:nvPr/>
        </p:nvSpPr>
        <p:spPr>
          <a:xfrm>
            <a:off x="15105583" y="3750550"/>
            <a:ext cx="2258587" cy="1505725"/>
          </a:xfrm>
          <a:custGeom>
            <a:rect b="b" l="l" r="r" t="t"/>
            <a:pathLst>
              <a:path extrusionOk="0" h="1505725" w="2258587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7"/>
          <p:cNvSpPr txBox="1"/>
          <p:nvPr/>
        </p:nvSpPr>
        <p:spPr>
          <a:xfrm>
            <a:off x="2050066" y="1029695"/>
            <a:ext cx="11475600" cy="4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8" name="Google Shape;258;p17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17"/>
          <p:cNvSpPr txBox="1"/>
          <p:nvPr/>
        </p:nvSpPr>
        <p:spPr>
          <a:xfrm>
            <a:off x="1744090" y="4364371"/>
            <a:ext cx="10295100" cy="11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361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8"/>
              <a:buFont typeface="Arial"/>
              <a:buChar char="•"/>
            </a:pPr>
            <a:r>
              <a:rPr b="0" i="0" lang="en-US" sz="23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30 часа лекции, подкрепени с мултимедийни материали</a:t>
            </a:r>
            <a:br>
              <a:rPr b="0" i="0" lang="en-US" sz="23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b="0" i="0" lang="en-US" sz="23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15 часа лабораторна работа (инструкция стъпка по стъпка с предлабораторни и следлабораторни дейности)</a:t>
            </a:r>
            <a:endParaRPr b="0" i="0" sz="23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60" name="Google Shape;260;p17"/>
          <p:cNvSpPr txBox="1"/>
          <p:nvPr/>
        </p:nvSpPr>
        <p:spPr>
          <a:xfrm>
            <a:off x="14297848" y="1991732"/>
            <a:ext cx="3701400" cy="23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2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Изпълнението на курса се осъществява с подкрепата на системата за управление на обучението Moodle и съвместната учебна среда MS Teams.</a:t>
            </a:r>
            <a:endParaRPr sz="1952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61" name="Google Shape;261;p17"/>
          <p:cNvSpPr txBox="1"/>
          <p:nvPr/>
        </p:nvSpPr>
        <p:spPr>
          <a:xfrm>
            <a:off x="2050066" y="5872976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СЪДЪРЖАНИЕ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2" name="Google Shape;262;p17"/>
          <p:cNvSpPr txBox="1"/>
          <p:nvPr/>
        </p:nvSpPr>
        <p:spPr>
          <a:xfrm>
            <a:off x="2471201" y="7837485"/>
            <a:ext cx="13910100" cy="12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Водородни горивни клетки, електролизьори, литиево-йонни (литиево-йонни) батерии, натриево-йонни (Na-йонни) батерии, отвъд литиево-йонни батерии, електрохимични (микро) реактори, фотоволтаици, вятърни турбини</a:t>
            </a:r>
            <a:endParaRPr sz="2500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7"/>
          <p:cNvSpPr txBox="1"/>
          <p:nvPr/>
        </p:nvSpPr>
        <p:spPr>
          <a:xfrm>
            <a:off x="2050074" y="6520751"/>
            <a:ext cx="15837600" cy="11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Устойчиви технологии, които използват напредъка в науката, инженерството и дизайна за справяне с неотложни екологични предизвикателства като изменението на климата, изчерпването на ресурсите и замърсяването.</a:t>
            </a:r>
            <a:endParaRPr sz="2308" u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64" name="Google Shape;264;p17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65" name="Google Shape;265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7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79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 sz="1200"/>
            </a:p>
          </p:txBody>
        </p:sp>
      </p:grpSp>
      <p:grpSp>
        <p:nvGrpSpPr>
          <p:cNvPr id="267" name="Google Shape;267;p17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68" name="Google Shape;268;p17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7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270" name="Google Shape;270;p17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271" name="Google Shape;271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73" name="Google Shape;273;p17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274" name="Google Shape;274;p17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7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281" name="Google Shape;281;p18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8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8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5" name="Google Shape;285;p18"/>
          <p:cNvGrpSpPr/>
          <p:nvPr/>
        </p:nvGrpSpPr>
        <p:grpSpPr>
          <a:xfrm>
            <a:off x="2050066" y="2322546"/>
            <a:ext cx="1914937" cy="909452"/>
            <a:chOff x="0" y="0"/>
            <a:chExt cx="504345" cy="239526"/>
          </a:xfrm>
        </p:grpSpPr>
        <p:sp>
          <p:nvSpPr>
            <p:cNvPr id="286" name="Google Shape;286;p1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ЛЕКЦИИ</a:t>
              </a:r>
              <a:endParaRPr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88" name="Google Shape;288;p18"/>
          <p:cNvGrpSpPr/>
          <p:nvPr/>
        </p:nvGrpSpPr>
        <p:grpSpPr>
          <a:xfrm>
            <a:off x="4145978" y="2322546"/>
            <a:ext cx="1914937" cy="909452"/>
            <a:chOff x="0" y="0"/>
            <a:chExt cx="504345" cy="239526"/>
          </a:xfrm>
        </p:grpSpPr>
        <p:sp>
          <p:nvSpPr>
            <p:cNvPr id="289" name="Google Shape;289;p1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63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СЕМИНАРНИ УПРАЖНЕНИЯ</a:t>
              </a:r>
              <a:endParaRPr sz="1200"/>
            </a:p>
          </p:txBody>
        </p:sp>
      </p:grpSp>
      <p:grpSp>
        <p:nvGrpSpPr>
          <p:cNvPr id="291" name="Google Shape;291;p18"/>
          <p:cNvGrpSpPr/>
          <p:nvPr/>
        </p:nvGrpSpPr>
        <p:grpSpPr>
          <a:xfrm>
            <a:off x="6241890" y="2322546"/>
            <a:ext cx="1914937" cy="909452"/>
            <a:chOff x="0" y="0"/>
            <a:chExt cx="504345" cy="239526"/>
          </a:xfrm>
        </p:grpSpPr>
        <p:sp>
          <p:nvSpPr>
            <p:cNvPr id="292" name="Google Shape;292;p1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ЛАБОРАТОРНА РАБОТА</a:t>
              </a:r>
              <a:endParaRPr sz="1100"/>
            </a:p>
          </p:txBody>
        </p:sp>
      </p:grpSp>
      <p:grpSp>
        <p:nvGrpSpPr>
          <p:cNvPr id="294" name="Google Shape;294;p18"/>
          <p:cNvGrpSpPr/>
          <p:nvPr/>
        </p:nvGrpSpPr>
        <p:grpSpPr>
          <a:xfrm>
            <a:off x="9144000" y="2322546"/>
            <a:ext cx="1914937" cy="909452"/>
            <a:chOff x="0" y="0"/>
            <a:chExt cx="504345" cy="239526"/>
          </a:xfrm>
        </p:grpSpPr>
        <p:sp>
          <p:nvSpPr>
            <p:cNvPr id="295" name="Google Shape;295;p1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79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ИНДИВИДУАЛНА РАБОТА</a:t>
              </a:r>
              <a:endParaRPr sz="1100"/>
            </a:p>
          </p:txBody>
        </p:sp>
      </p:grpSp>
      <p:grpSp>
        <p:nvGrpSpPr>
          <p:cNvPr id="297" name="Google Shape;297;p18"/>
          <p:cNvGrpSpPr/>
          <p:nvPr/>
        </p:nvGrpSpPr>
        <p:grpSpPr>
          <a:xfrm>
            <a:off x="11239912" y="2322546"/>
            <a:ext cx="1914937" cy="909452"/>
            <a:chOff x="0" y="0"/>
            <a:chExt cx="504345" cy="239526"/>
          </a:xfrm>
        </p:grpSpPr>
        <p:sp>
          <p:nvSpPr>
            <p:cNvPr id="298" name="Google Shape;298;p18"/>
            <p:cNvSpPr/>
            <p:nvPr/>
          </p:nvSpPr>
          <p:spPr>
            <a:xfrm>
              <a:off x="0" y="0"/>
              <a:ext cx="504345" cy="239526"/>
            </a:xfrm>
            <a:custGeom>
              <a:rect b="b" l="l" r="r" t="t"/>
              <a:pathLst>
                <a:path extrusionOk="0" h="239526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239526"/>
                  </a:lnTo>
                  <a:lnTo>
                    <a:pt x="0" y="239526"/>
                  </a:lnTo>
                  <a:close/>
                </a:path>
              </a:pathLst>
            </a:custGeom>
            <a:solidFill>
              <a:srgbClr val="A7CD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18"/>
            <p:cNvSpPr txBox="1"/>
            <p:nvPr/>
          </p:nvSpPr>
          <p:spPr>
            <a:xfrm>
              <a:off x="0" y="19050"/>
              <a:ext cx="504345" cy="220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ECTS</a:t>
              </a:r>
              <a:endParaRPr/>
            </a:p>
          </p:txBody>
        </p:sp>
      </p:grpSp>
      <p:grpSp>
        <p:nvGrpSpPr>
          <p:cNvPr id="300" name="Google Shape;300;p18"/>
          <p:cNvGrpSpPr/>
          <p:nvPr/>
        </p:nvGrpSpPr>
        <p:grpSpPr>
          <a:xfrm>
            <a:off x="2050066" y="3231997"/>
            <a:ext cx="1914937" cy="569102"/>
            <a:chOff x="0" y="0"/>
            <a:chExt cx="504345" cy="149887"/>
          </a:xfrm>
        </p:grpSpPr>
        <p:sp>
          <p:nvSpPr>
            <p:cNvPr id="301" name="Google Shape;301;p1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30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3" name="Google Shape;303;p18"/>
          <p:cNvGrpSpPr/>
          <p:nvPr/>
        </p:nvGrpSpPr>
        <p:grpSpPr>
          <a:xfrm>
            <a:off x="4145978" y="3231997"/>
            <a:ext cx="1914937" cy="569102"/>
            <a:chOff x="0" y="0"/>
            <a:chExt cx="504345" cy="149887"/>
          </a:xfrm>
        </p:grpSpPr>
        <p:sp>
          <p:nvSpPr>
            <p:cNvPr id="304" name="Google Shape;304;p1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6" name="Google Shape;306;p18"/>
          <p:cNvGrpSpPr/>
          <p:nvPr/>
        </p:nvGrpSpPr>
        <p:grpSpPr>
          <a:xfrm>
            <a:off x="6241890" y="3231997"/>
            <a:ext cx="957468" cy="569102"/>
            <a:chOff x="0" y="0"/>
            <a:chExt cx="252173" cy="149887"/>
          </a:xfrm>
        </p:grpSpPr>
        <p:sp>
          <p:nvSpPr>
            <p:cNvPr id="307" name="Google Shape;307;p18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18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9" name="Google Shape;309;p18"/>
          <p:cNvGrpSpPr/>
          <p:nvPr/>
        </p:nvGrpSpPr>
        <p:grpSpPr>
          <a:xfrm>
            <a:off x="9144000" y="3231997"/>
            <a:ext cx="1914937" cy="569102"/>
            <a:chOff x="0" y="0"/>
            <a:chExt cx="504345" cy="149887"/>
          </a:xfrm>
        </p:grpSpPr>
        <p:sp>
          <p:nvSpPr>
            <p:cNvPr id="310" name="Google Shape;310;p1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75 ч</a:t>
              </a:r>
              <a:endParaRPr sz="23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12" name="Google Shape;312;p18"/>
          <p:cNvGrpSpPr/>
          <p:nvPr/>
        </p:nvGrpSpPr>
        <p:grpSpPr>
          <a:xfrm>
            <a:off x="11239912" y="3231997"/>
            <a:ext cx="1914937" cy="569102"/>
            <a:chOff x="0" y="0"/>
            <a:chExt cx="504345" cy="149887"/>
          </a:xfrm>
        </p:grpSpPr>
        <p:sp>
          <p:nvSpPr>
            <p:cNvPr id="313" name="Google Shape;313;p18"/>
            <p:cNvSpPr/>
            <p:nvPr/>
          </p:nvSpPr>
          <p:spPr>
            <a:xfrm>
              <a:off x="0" y="0"/>
              <a:ext cx="504345" cy="149887"/>
            </a:xfrm>
            <a:custGeom>
              <a:rect b="b" l="l" r="r" t="t"/>
              <a:pathLst>
                <a:path extrusionOk="0" h="149887" w="504345">
                  <a:moveTo>
                    <a:pt x="0" y="0"/>
                  </a:moveTo>
                  <a:lnTo>
                    <a:pt x="504345" y="0"/>
                  </a:lnTo>
                  <a:lnTo>
                    <a:pt x="504345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31764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18"/>
            <p:cNvSpPr txBox="1"/>
            <p:nvPr/>
          </p:nvSpPr>
          <p:spPr>
            <a:xfrm>
              <a:off x="0" y="19050"/>
              <a:ext cx="504345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5</a:t>
              </a:r>
              <a:endParaRPr/>
            </a:p>
          </p:txBody>
        </p:sp>
      </p:grpSp>
      <p:grpSp>
        <p:nvGrpSpPr>
          <p:cNvPr id="315" name="Google Shape;315;p18"/>
          <p:cNvGrpSpPr/>
          <p:nvPr/>
        </p:nvGrpSpPr>
        <p:grpSpPr>
          <a:xfrm>
            <a:off x="-1584019" y="533485"/>
            <a:ext cx="15338807" cy="1028531"/>
            <a:chOff x="0" y="0"/>
            <a:chExt cx="4039851" cy="270889"/>
          </a:xfrm>
        </p:grpSpPr>
        <p:sp>
          <p:nvSpPr>
            <p:cNvPr id="316" name="Google Shape;316;p18"/>
            <p:cNvSpPr/>
            <p:nvPr/>
          </p:nvSpPr>
          <p:spPr>
            <a:xfrm>
              <a:off x="0" y="0"/>
              <a:ext cx="4039851" cy="270889"/>
            </a:xfrm>
            <a:custGeom>
              <a:rect b="b" l="l" r="r" t="t"/>
              <a:pathLst>
                <a:path extrusionOk="0" h="270889" w="4039851">
                  <a:moveTo>
                    <a:pt x="25741" y="0"/>
                  </a:moveTo>
                  <a:lnTo>
                    <a:pt x="4014110" y="0"/>
                  </a:lnTo>
                  <a:cubicBezTo>
                    <a:pt x="4020937" y="0"/>
                    <a:pt x="4027484" y="2712"/>
                    <a:pt x="4032311" y="7539"/>
                  </a:cubicBezTo>
                  <a:cubicBezTo>
                    <a:pt x="4037139" y="12367"/>
                    <a:pt x="4039851" y="18914"/>
                    <a:pt x="4039851" y="25741"/>
                  </a:cubicBezTo>
                  <a:lnTo>
                    <a:pt x="4039851" y="245148"/>
                  </a:lnTo>
                  <a:cubicBezTo>
                    <a:pt x="4039851" y="251975"/>
                    <a:pt x="4037139" y="258522"/>
                    <a:pt x="4032311" y="263349"/>
                  </a:cubicBezTo>
                  <a:cubicBezTo>
                    <a:pt x="4027484" y="268177"/>
                    <a:pt x="4020937" y="270889"/>
                    <a:pt x="4014110" y="270889"/>
                  </a:cubicBezTo>
                  <a:lnTo>
                    <a:pt x="25741" y="270889"/>
                  </a:lnTo>
                  <a:cubicBezTo>
                    <a:pt x="18914" y="270889"/>
                    <a:pt x="12367" y="268177"/>
                    <a:pt x="7539" y="263349"/>
                  </a:cubicBezTo>
                  <a:cubicBezTo>
                    <a:pt x="2712" y="258522"/>
                    <a:pt x="0" y="251975"/>
                    <a:pt x="0" y="245148"/>
                  </a:cubicBezTo>
                  <a:lnTo>
                    <a:pt x="0" y="25741"/>
                  </a:lnTo>
                  <a:cubicBezTo>
                    <a:pt x="0" y="18914"/>
                    <a:pt x="2712" y="12367"/>
                    <a:pt x="7539" y="7539"/>
                  </a:cubicBezTo>
                  <a:cubicBezTo>
                    <a:pt x="12367" y="2712"/>
                    <a:pt x="18914" y="0"/>
                    <a:pt x="25741" y="0"/>
                  </a:cubicBezTo>
                  <a:close/>
                </a:path>
              </a:pathLst>
            </a:custGeom>
            <a:solidFill>
              <a:srgbClr val="A7CD4C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18"/>
            <p:cNvSpPr txBox="1"/>
            <p:nvPr/>
          </p:nvSpPr>
          <p:spPr>
            <a:xfrm>
              <a:off x="0" y="9525"/>
              <a:ext cx="4039851" cy="261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5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8" name="Google Shape;318;p18"/>
          <p:cNvSpPr txBox="1"/>
          <p:nvPr/>
        </p:nvSpPr>
        <p:spPr>
          <a:xfrm>
            <a:off x="2050075" y="640725"/>
            <a:ext cx="12136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E6DCCA"/>
                </a:solidFill>
                <a:latin typeface="Montserrat"/>
                <a:ea typeface="Montserrat"/>
                <a:cs typeface="Montserrat"/>
                <a:sym typeface="Montserrat"/>
              </a:rPr>
              <a:t>Зелена програма за обучение по STEM за студенти учители</a:t>
            </a:r>
            <a:endParaRPr sz="2800">
              <a:solidFill>
                <a:srgbClr val="E6DCC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9" name="Google Shape;319;p18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0" name="Google Shape;320;p18"/>
          <p:cNvGrpSpPr/>
          <p:nvPr/>
        </p:nvGrpSpPr>
        <p:grpSpPr>
          <a:xfrm>
            <a:off x="7199358" y="3231997"/>
            <a:ext cx="957468" cy="569102"/>
            <a:chOff x="0" y="0"/>
            <a:chExt cx="252173" cy="149887"/>
          </a:xfrm>
        </p:grpSpPr>
        <p:sp>
          <p:nvSpPr>
            <p:cNvPr id="321" name="Google Shape;321;p18"/>
            <p:cNvSpPr/>
            <p:nvPr/>
          </p:nvSpPr>
          <p:spPr>
            <a:xfrm>
              <a:off x="0" y="0"/>
              <a:ext cx="252173" cy="149887"/>
            </a:xfrm>
            <a:custGeom>
              <a:rect b="b" l="l" r="r" t="t"/>
              <a:pathLst>
                <a:path extrusionOk="0" h="149887" w="252173">
                  <a:moveTo>
                    <a:pt x="0" y="0"/>
                  </a:moveTo>
                  <a:lnTo>
                    <a:pt x="252173" y="0"/>
                  </a:lnTo>
                  <a:lnTo>
                    <a:pt x="252173" y="149887"/>
                  </a:lnTo>
                  <a:lnTo>
                    <a:pt x="0" y="149887"/>
                  </a:lnTo>
                  <a:close/>
                </a:path>
              </a:pathLst>
            </a:custGeom>
            <a:solidFill>
              <a:srgbClr val="FFFFFF">
                <a:alpha val="19607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18"/>
            <p:cNvSpPr txBox="1"/>
            <p:nvPr/>
          </p:nvSpPr>
          <p:spPr>
            <a:xfrm>
              <a:off x="0" y="19050"/>
              <a:ext cx="252173" cy="13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1286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300">
                  <a:solidFill>
                    <a:srgbClr val="1C2529"/>
                  </a:solidFill>
                  <a:latin typeface="Montserrat"/>
                  <a:ea typeface="Montserrat"/>
                  <a:cs typeface="Montserrat"/>
                  <a:sym typeface="Montserrat"/>
                </a:rPr>
                <a:t>15 ч </a:t>
              </a:r>
              <a:endParaRPr/>
            </a:p>
          </p:txBody>
        </p:sp>
      </p:grpSp>
      <p:sp>
        <p:nvSpPr>
          <p:cNvPr id="323" name="Google Shape;323;p18"/>
          <p:cNvSpPr txBox="1"/>
          <p:nvPr/>
        </p:nvSpPr>
        <p:spPr>
          <a:xfrm>
            <a:off x="2050066" y="1029695"/>
            <a:ext cx="11475528" cy="444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A7CD4C"/>
                </a:solidFill>
                <a:latin typeface="Montserrat"/>
                <a:ea typeface="Montserrat"/>
                <a:cs typeface="Montserrat"/>
                <a:sym typeface="Montserrat"/>
              </a:rPr>
              <a:t>Устойчиви технологии в научното образование</a:t>
            </a:r>
            <a:endParaRPr sz="2800">
              <a:solidFill>
                <a:srgbClr val="A7CD4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4" name="Google Shape;324;p18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18"/>
          <p:cNvSpPr txBox="1"/>
          <p:nvPr/>
        </p:nvSpPr>
        <p:spPr>
          <a:xfrm>
            <a:off x="1744090" y="4364371"/>
            <a:ext cx="11103195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59966" lvl="1" marL="519933" marR="0" rtl="0" algn="just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8"/>
              <a:buFont typeface="Arial"/>
              <a:buChar char="•"/>
            </a:pPr>
            <a:r>
              <a:rPr b="0" i="0" lang="en-US" sz="2408" u="none" cap="none" strike="noStrik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15 часа семинар + 15 часа лабораторна работа (проектно-базирано обучение)</a:t>
            </a:r>
            <a:endParaRPr b="0" i="0" sz="2408" u="none" cap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26" name="Google Shape;326;p18"/>
          <p:cNvSpPr txBox="1"/>
          <p:nvPr/>
        </p:nvSpPr>
        <p:spPr>
          <a:xfrm>
            <a:off x="2024666" y="5686167"/>
            <a:ext cx="12948358" cy="489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СЪДЪРЖАНИЕ</a:t>
            </a:r>
            <a:endParaRPr sz="3000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7" name="Google Shape;327;p18"/>
          <p:cNvSpPr txBox="1"/>
          <p:nvPr/>
        </p:nvSpPr>
        <p:spPr>
          <a:xfrm>
            <a:off x="2471201" y="7837485"/>
            <a:ext cx="13910100" cy="12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8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5EAAAE"/>
                </a:solidFill>
                <a:latin typeface="Arial"/>
                <a:ea typeface="Arial"/>
                <a:cs typeface="Arial"/>
                <a:sym typeface="Arial"/>
              </a:rPr>
              <a:t>Водородни горивни клетки, електролизьори, литиево-йонни (литиево-йонни) батерии, натриево-йонни (Na-йонни) батерии, отвъд литиево-йонни батерии, електрохимични (микро) реактори, фотоволтаици, вятърни турбини</a:t>
            </a:r>
            <a:endParaRPr sz="2400">
              <a:solidFill>
                <a:srgbClr val="5EAAA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8"/>
          <p:cNvSpPr txBox="1"/>
          <p:nvPr/>
        </p:nvSpPr>
        <p:spPr>
          <a:xfrm>
            <a:off x="1999266" y="6299616"/>
            <a:ext cx="15837600" cy="14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Студентите работят в групи, за да разработят свои собствени проекти за една от устойчивите технологии, които използват напредъка в науката, инженерството и дизайна за справяне с належащите екологични предизвикателства като изменението на климата, изчерпването на ресурсите и замърсяването.</a:t>
            </a:r>
            <a:endParaRPr sz="22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29" name="Google Shape;329;p18"/>
          <p:cNvSpPr/>
          <p:nvPr/>
        </p:nvSpPr>
        <p:spPr>
          <a:xfrm flipH="1">
            <a:off x="14186255" y="1562015"/>
            <a:ext cx="4101745" cy="4101745"/>
          </a:xfrm>
          <a:custGeom>
            <a:rect b="b" l="l" r="r" t="t"/>
            <a:pathLst>
              <a:path extrusionOk="0" h="4101745" w="4101745">
                <a:moveTo>
                  <a:pt x="4101745" y="0"/>
                </a:moveTo>
                <a:lnTo>
                  <a:pt x="0" y="0"/>
                </a:lnTo>
                <a:lnTo>
                  <a:pt x="0" y="4101746"/>
                </a:lnTo>
                <a:lnTo>
                  <a:pt x="4101745" y="4101746"/>
                </a:lnTo>
                <a:lnTo>
                  <a:pt x="4101745" y="0"/>
                </a:lnTo>
                <a:close/>
              </a:path>
            </a:pathLst>
          </a:custGeom>
          <a:blipFill rotWithShape="1">
            <a:blip r:embed="rId6">
              <a:alphaModFix amt="19999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18"/>
          <p:cNvSpPr/>
          <p:nvPr/>
        </p:nvSpPr>
        <p:spPr>
          <a:xfrm>
            <a:off x="14616115" y="4299672"/>
            <a:ext cx="2716975" cy="1528299"/>
          </a:xfrm>
          <a:custGeom>
            <a:rect b="b" l="l" r="r" t="t"/>
            <a:pathLst>
              <a:path extrusionOk="0" h="1528299" w="2716975">
                <a:moveTo>
                  <a:pt x="0" y="0"/>
                </a:moveTo>
                <a:lnTo>
                  <a:pt x="2716975" y="0"/>
                </a:lnTo>
                <a:lnTo>
                  <a:pt x="2716975" y="1528298"/>
                </a:lnTo>
                <a:lnTo>
                  <a:pt x="0" y="15282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18"/>
          <p:cNvSpPr/>
          <p:nvPr/>
        </p:nvSpPr>
        <p:spPr>
          <a:xfrm>
            <a:off x="15038644" y="3833631"/>
            <a:ext cx="2258587" cy="1505725"/>
          </a:xfrm>
          <a:custGeom>
            <a:rect b="b" l="l" r="r" t="t"/>
            <a:pathLst>
              <a:path extrusionOk="0" h="1505725" w="2258587">
                <a:moveTo>
                  <a:pt x="0" y="0"/>
                </a:moveTo>
                <a:lnTo>
                  <a:pt x="2258587" y="0"/>
                </a:lnTo>
                <a:lnTo>
                  <a:pt x="2258587" y="1505725"/>
                </a:lnTo>
                <a:lnTo>
                  <a:pt x="0" y="15057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18"/>
          <p:cNvSpPr txBox="1"/>
          <p:nvPr/>
        </p:nvSpPr>
        <p:spPr>
          <a:xfrm>
            <a:off x="14297848" y="1991732"/>
            <a:ext cx="3701506" cy="23596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29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52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Изпълнението на курса се осъществява с подкрепата на системата за управление на обучението Moodle и съвместната учебна среда MS Teams.</a:t>
            </a:r>
            <a:endParaRPr sz="2052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9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38" name="Google Shape;338;p19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19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19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9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19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9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19"/>
          <p:cNvSpPr/>
          <p:nvPr/>
        </p:nvSpPr>
        <p:spPr>
          <a:xfrm>
            <a:off x="2050066" y="2406384"/>
            <a:ext cx="8855064" cy="5986795"/>
          </a:xfrm>
          <a:custGeom>
            <a:rect b="b" l="l" r="r" t="t"/>
            <a:pathLst>
              <a:path extrusionOk="0" h="5986795" w="8855064">
                <a:moveTo>
                  <a:pt x="0" y="0"/>
                </a:moveTo>
                <a:lnTo>
                  <a:pt x="8855064" y="0"/>
                </a:lnTo>
                <a:lnTo>
                  <a:pt x="8855064" y="5986795"/>
                </a:lnTo>
                <a:lnTo>
                  <a:pt x="0" y="59867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-996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19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6" name="Google Shape;346;p19"/>
          <p:cNvSpPr txBox="1"/>
          <p:nvPr/>
        </p:nvSpPr>
        <p:spPr>
          <a:xfrm>
            <a:off x="2050066" y="8838044"/>
            <a:ext cx="14913513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Характеристики на ученик от 21-ви век (взето от Тан (2016), Придобито от https://smiletutor.sg/facilitating-21st-century-learners/)</a:t>
            </a:r>
            <a:endParaRPr sz="15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47" name="Google Shape;347;p19"/>
          <p:cNvSpPr txBox="1"/>
          <p:nvPr/>
        </p:nvSpPr>
        <p:spPr>
          <a:xfrm>
            <a:off x="2050066" y="1304321"/>
            <a:ext cx="12948358" cy="5706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УЧЕНИКЪТ НА 21-ВИ ВЕК Е...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0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53" name="Google Shape;353;p20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20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20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20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20"/>
          <p:cNvSpPr/>
          <p:nvPr/>
        </p:nvSpPr>
        <p:spPr>
          <a:xfrm>
            <a:off x="-115544" y="-355077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20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9" name="Google Shape;359;p20"/>
          <p:cNvGrpSpPr/>
          <p:nvPr/>
        </p:nvGrpSpPr>
        <p:grpSpPr>
          <a:xfrm>
            <a:off x="11098643" y="3298582"/>
            <a:ext cx="7189357" cy="5917748"/>
            <a:chOff x="0" y="0"/>
            <a:chExt cx="1893493" cy="1558584"/>
          </a:xfrm>
        </p:grpSpPr>
        <p:sp>
          <p:nvSpPr>
            <p:cNvPr id="360" name="Google Shape;360;p20"/>
            <p:cNvSpPr/>
            <p:nvPr/>
          </p:nvSpPr>
          <p:spPr>
            <a:xfrm>
              <a:off x="0" y="0"/>
              <a:ext cx="1893493" cy="1558584"/>
            </a:xfrm>
            <a:custGeom>
              <a:rect b="b" l="l" r="r" t="t"/>
              <a:pathLst>
                <a:path extrusionOk="0" h="1558584" w="1893493">
                  <a:moveTo>
                    <a:pt x="0" y="0"/>
                  </a:moveTo>
                  <a:lnTo>
                    <a:pt x="1893493" y="0"/>
                  </a:lnTo>
                  <a:lnTo>
                    <a:pt x="1893493" y="1558584"/>
                  </a:lnTo>
                  <a:lnTo>
                    <a:pt x="0" y="155858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20"/>
            <p:cNvSpPr txBox="1"/>
            <p:nvPr/>
          </p:nvSpPr>
          <p:spPr>
            <a:xfrm>
              <a:off x="0" y="19050"/>
              <a:ext cx="1893493" cy="15395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4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2" name="Google Shape;362;p20"/>
          <p:cNvGrpSpPr/>
          <p:nvPr/>
        </p:nvGrpSpPr>
        <p:grpSpPr>
          <a:xfrm>
            <a:off x="0" y="3298582"/>
            <a:ext cx="10820400" cy="950043"/>
            <a:chOff x="0" y="0"/>
            <a:chExt cx="2755536" cy="250217"/>
          </a:xfrm>
        </p:grpSpPr>
        <p:sp>
          <p:nvSpPr>
            <p:cNvPr id="363" name="Google Shape;363;p20"/>
            <p:cNvSpPr/>
            <p:nvPr/>
          </p:nvSpPr>
          <p:spPr>
            <a:xfrm>
              <a:off x="0" y="0"/>
              <a:ext cx="2755536" cy="250217"/>
            </a:xfrm>
            <a:custGeom>
              <a:rect b="b" l="l" r="r" t="t"/>
              <a:pathLst>
                <a:path extrusionOk="0" h="250217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50217"/>
                  </a:lnTo>
                  <a:lnTo>
                    <a:pt x="0" y="250217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20"/>
            <p:cNvSpPr txBox="1"/>
            <p:nvPr/>
          </p:nvSpPr>
          <p:spPr>
            <a:xfrm>
              <a:off x="0" y="19050"/>
              <a:ext cx="2755536" cy="231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Ясно зададени цели (посока на шофиране</a:t>
              </a:r>
              <a:r>
                <a:rPr lang="en-US" sz="2408" u="none" strike="noStrike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)</a:t>
              </a:r>
              <a:endParaRPr/>
            </a:p>
          </p:txBody>
        </p:sp>
      </p:grpSp>
      <p:grpSp>
        <p:nvGrpSpPr>
          <p:cNvPr id="365" name="Google Shape;365;p20"/>
          <p:cNvGrpSpPr/>
          <p:nvPr/>
        </p:nvGrpSpPr>
        <p:grpSpPr>
          <a:xfrm>
            <a:off x="0" y="4354324"/>
            <a:ext cx="10820400" cy="1011777"/>
            <a:chOff x="0" y="0"/>
            <a:chExt cx="2755536" cy="266476"/>
          </a:xfrm>
        </p:grpSpPr>
        <p:sp>
          <p:nvSpPr>
            <p:cNvPr id="366" name="Google Shape;366;p20"/>
            <p:cNvSpPr/>
            <p:nvPr/>
          </p:nvSpPr>
          <p:spPr>
            <a:xfrm>
              <a:off x="0" y="0"/>
              <a:ext cx="2755536" cy="266476"/>
            </a:xfrm>
            <a:custGeom>
              <a:rect b="b" l="l" r="r" t="t"/>
              <a:pathLst>
                <a:path extrusionOk="0" h="266476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66476"/>
                  </a:lnTo>
                  <a:lnTo>
                    <a:pt x="0" y="266476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0"/>
            <p:cNvSpPr txBox="1"/>
            <p:nvPr/>
          </p:nvSpPr>
          <p:spPr>
            <a:xfrm>
              <a:off x="0" y="19050"/>
              <a:ext cx="2755536" cy="2474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Учене чрез поредица от смислени дейности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(Основни стъпки на PBL) </a:t>
              </a:r>
              <a:endParaRPr/>
            </a:p>
          </p:txBody>
        </p:sp>
      </p:grpSp>
      <p:grpSp>
        <p:nvGrpSpPr>
          <p:cNvPr id="368" name="Google Shape;368;p20"/>
          <p:cNvGrpSpPr/>
          <p:nvPr/>
        </p:nvGrpSpPr>
        <p:grpSpPr>
          <a:xfrm>
            <a:off x="0" y="5470876"/>
            <a:ext cx="10820400" cy="981376"/>
            <a:chOff x="0" y="0"/>
            <a:chExt cx="2755536" cy="258469"/>
          </a:xfrm>
        </p:grpSpPr>
        <p:sp>
          <p:nvSpPr>
            <p:cNvPr id="369" name="Google Shape;369;p20"/>
            <p:cNvSpPr/>
            <p:nvPr/>
          </p:nvSpPr>
          <p:spPr>
            <a:xfrm>
              <a:off x="0" y="0"/>
              <a:ext cx="2755536" cy="258469"/>
            </a:xfrm>
            <a:custGeom>
              <a:rect b="b" l="l" r="r" t="t"/>
              <a:pathLst>
                <a:path extrusionOk="0" h="258469" w="2755536">
                  <a:moveTo>
                    <a:pt x="0" y="0"/>
                  </a:moveTo>
                  <a:lnTo>
                    <a:pt x="2755536" y="0"/>
                  </a:lnTo>
                  <a:lnTo>
                    <a:pt x="2755536" y="258469"/>
                  </a:lnTo>
                  <a:lnTo>
                    <a:pt x="0" y="258469"/>
                  </a:lnTo>
                  <a:close/>
                </a:path>
              </a:pathLst>
            </a:custGeom>
            <a:solidFill>
              <a:srgbClr val="50717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20"/>
            <p:cNvSpPr txBox="1"/>
            <p:nvPr/>
          </p:nvSpPr>
          <p:spPr>
            <a:xfrm>
              <a:off x="0" y="19050"/>
              <a:ext cx="2755536" cy="2394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11299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Сътрудничество между учител и ученици и                                             </a:t>
              </a:r>
              <a:b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</a:br>
              <a:r>
                <a:rPr lang="en-US" sz="2408">
                  <a:solidFill>
                    <a:srgbClr val="FFFFF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                     между учениците в проектната група</a:t>
              </a:r>
              <a:endParaRPr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371" name="Google Shape;371;p20"/>
          <p:cNvSpPr/>
          <p:nvPr/>
        </p:nvSpPr>
        <p:spPr>
          <a:xfrm>
            <a:off x="11174843" y="3743665"/>
            <a:ext cx="7023013" cy="4466198"/>
          </a:xfrm>
          <a:custGeom>
            <a:rect b="b" l="l" r="r" t="t"/>
            <a:pathLst>
              <a:path extrusionOk="0" h="4466198" w="7023013">
                <a:moveTo>
                  <a:pt x="0" y="0"/>
                </a:moveTo>
                <a:lnTo>
                  <a:pt x="7023013" y="0"/>
                </a:lnTo>
                <a:lnTo>
                  <a:pt x="7023013" y="4466198"/>
                </a:lnTo>
                <a:lnTo>
                  <a:pt x="0" y="44661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20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3" name="Google Shape;373;p20"/>
          <p:cNvSpPr txBox="1"/>
          <p:nvPr/>
        </p:nvSpPr>
        <p:spPr>
          <a:xfrm>
            <a:off x="11174843" y="8625649"/>
            <a:ext cx="7023013" cy="654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5B5C5E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Trilling, B. &amp; Fadel, C. (2012). Умения на 21-ви век: Учене за живота в нашето време. Джон Уайли и синове.</a:t>
            </a:r>
            <a:endParaRPr/>
          </a:p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5B5C5E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74" name="Google Shape;374;p20"/>
          <p:cNvSpPr txBox="1"/>
          <p:nvPr/>
        </p:nvSpPr>
        <p:spPr>
          <a:xfrm>
            <a:off x="2050066" y="1304321"/>
            <a:ext cx="12948358" cy="5706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ПРОЕКТНО-БАЗИРАНО ОБУЧЕНИЕ (PBL)</a:t>
            </a:r>
            <a:endParaRPr/>
          </a:p>
        </p:txBody>
      </p:sp>
      <p:sp>
        <p:nvSpPr>
          <p:cNvPr id="375" name="Google Shape;375;p20"/>
          <p:cNvSpPr txBox="1"/>
          <p:nvPr/>
        </p:nvSpPr>
        <p:spPr>
          <a:xfrm>
            <a:off x="1589641" y="2464310"/>
            <a:ext cx="8922600" cy="7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Моделът на учебен велосипед, базиран на проекти, илюстрира:</a:t>
            </a:r>
            <a:endParaRPr sz="2408" u="none" strike="noStrike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252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1"/>
          <p:cNvSpPr txBox="1"/>
          <p:nvPr/>
        </p:nvSpPr>
        <p:spPr>
          <a:xfrm>
            <a:off x="2687012" y="9484986"/>
            <a:ext cx="14276567" cy="3727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C2529"/>
                </a:solidFill>
                <a:latin typeface="Montserrat"/>
                <a:ea typeface="Montserrat"/>
                <a:cs typeface="Montserrat"/>
                <a:sym typeface="Montserrat"/>
              </a:rPr>
              <a:t>Presented by Rachelle Beaudry</a:t>
            </a:r>
            <a:endParaRPr/>
          </a:p>
        </p:txBody>
      </p:sp>
      <p:sp>
        <p:nvSpPr>
          <p:cNvPr id="381" name="Google Shape;381;p21"/>
          <p:cNvSpPr/>
          <p:nvPr/>
        </p:nvSpPr>
        <p:spPr>
          <a:xfrm>
            <a:off x="-399966" y="9093816"/>
            <a:ext cx="19087931" cy="148372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21"/>
          <p:cNvSpPr/>
          <p:nvPr/>
        </p:nvSpPr>
        <p:spPr>
          <a:xfrm>
            <a:off x="-193695" y="9093816"/>
            <a:ext cx="2243761" cy="1370737"/>
          </a:xfrm>
          <a:prstGeom prst="rect">
            <a:avLst/>
          </a:prstGeom>
          <a:solidFill>
            <a:srgbClr val="AACF4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21"/>
          <p:cNvSpPr/>
          <p:nvPr/>
        </p:nvSpPr>
        <p:spPr>
          <a:xfrm>
            <a:off x="2205644" y="9258300"/>
            <a:ext cx="2960619" cy="898986"/>
          </a:xfrm>
          <a:custGeom>
            <a:rect b="b" l="l" r="r" t="t"/>
            <a:pathLst>
              <a:path extrusionOk="0" h="898986" w="2960619">
                <a:moveTo>
                  <a:pt x="0" y="0"/>
                </a:moveTo>
                <a:lnTo>
                  <a:pt x="2960620" y="0"/>
                </a:lnTo>
                <a:lnTo>
                  <a:pt x="2960620" y="898986"/>
                </a:lnTo>
                <a:lnTo>
                  <a:pt x="0" y="89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1"/>
          <p:cNvSpPr/>
          <p:nvPr/>
        </p:nvSpPr>
        <p:spPr>
          <a:xfrm>
            <a:off x="5166264" y="9394976"/>
            <a:ext cx="2869575" cy="625634"/>
          </a:xfrm>
          <a:custGeom>
            <a:rect b="b" l="l" r="r" t="t"/>
            <a:pathLst>
              <a:path extrusionOk="0" h="625634" w="2869575">
                <a:moveTo>
                  <a:pt x="0" y="0"/>
                </a:moveTo>
                <a:lnTo>
                  <a:pt x="2869574" y="0"/>
                </a:lnTo>
                <a:lnTo>
                  <a:pt x="2869574" y="625634"/>
                </a:lnTo>
                <a:lnTo>
                  <a:pt x="0" y="6256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1"/>
          <p:cNvSpPr/>
          <p:nvPr/>
        </p:nvSpPr>
        <p:spPr>
          <a:xfrm>
            <a:off x="0" y="-14504"/>
            <a:ext cx="18288000" cy="9086078"/>
          </a:xfrm>
          <a:custGeom>
            <a:rect b="b" l="l" r="r" t="t"/>
            <a:pathLst>
              <a:path extrusionOk="0" h="9086078" w="18288000">
                <a:moveTo>
                  <a:pt x="0" y="0"/>
                </a:moveTo>
                <a:lnTo>
                  <a:pt x="18288000" y="0"/>
                </a:lnTo>
                <a:lnTo>
                  <a:pt x="18288000" y="9086078"/>
                </a:lnTo>
                <a:lnTo>
                  <a:pt x="0" y="908607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9999"/>
            </a:blip>
            <a:stretch>
              <a:fillRect b="-5958" l="0" r="0" t="-2826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21"/>
          <p:cNvSpPr/>
          <p:nvPr/>
        </p:nvSpPr>
        <p:spPr>
          <a:xfrm>
            <a:off x="0" y="580864"/>
            <a:ext cx="2050066" cy="1741682"/>
          </a:xfrm>
          <a:custGeom>
            <a:rect b="b" l="l" r="r" t="t"/>
            <a:pathLst>
              <a:path extrusionOk="0" h="1741682" w="2050066">
                <a:moveTo>
                  <a:pt x="0" y="0"/>
                </a:moveTo>
                <a:lnTo>
                  <a:pt x="2050066" y="0"/>
                </a:lnTo>
                <a:lnTo>
                  <a:pt x="2050066" y="1741682"/>
                </a:lnTo>
                <a:lnTo>
                  <a:pt x="0" y="1741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-478" t="-690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1"/>
          <p:cNvSpPr txBox="1"/>
          <p:nvPr/>
        </p:nvSpPr>
        <p:spPr>
          <a:xfrm>
            <a:off x="2205644" y="2398139"/>
            <a:ext cx="14051400" cy="61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46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Връзка с житейския опит на учениците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Интердисциплинарен подход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Планирани и насочени дейности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Отчитане на интересите, стиловете на учене и способностите на учениците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Развиване на способността за комуникация и сътрудничество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Съсредоточете се върху учебния процес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Отвореност на учебния процес</a:t>
            </a:r>
            <a:b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-US" sz="2208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Оценка на крайния резултат, както и прилагане на PBL</a:t>
            </a:r>
            <a:endParaRPr sz="2208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88" name="Google Shape;388;p21"/>
          <p:cNvSpPr txBox="1"/>
          <p:nvPr/>
        </p:nvSpPr>
        <p:spPr>
          <a:xfrm>
            <a:off x="467760" y="9305925"/>
            <a:ext cx="1121880" cy="866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endParaRPr b="1" sz="60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89" name="Google Shape;389;p21"/>
          <p:cNvSpPr txBox="1"/>
          <p:nvPr/>
        </p:nvSpPr>
        <p:spPr>
          <a:xfrm>
            <a:off x="2050066" y="1304321"/>
            <a:ext cx="15053567" cy="1198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99">
                <a:solidFill>
                  <a:srgbClr val="5EAAAE"/>
                </a:solidFill>
                <a:latin typeface="Montserrat"/>
                <a:ea typeface="Montserrat"/>
                <a:cs typeface="Montserrat"/>
                <a:sym typeface="Montserrat"/>
              </a:rPr>
              <a:t>ПРОЕКТНО-БАЗИРАНО ОБУЧЕНИЕ (PBL) - ХАРАКТЕРИСТИКИ</a:t>
            </a:r>
            <a:endParaRPr sz="3499">
              <a:solidFill>
                <a:srgbClr val="5EAAA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90" name="Google Shape;390;p21"/>
          <p:cNvCxnSpPr/>
          <p:nvPr/>
        </p:nvCxnSpPr>
        <p:spPr>
          <a:xfrm rot="10800000">
            <a:off x="2031016" y="2714011"/>
            <a:ext cx="19050" cy="5528116"/>
          </a:xfrm>
          <a:prstGeom prst="straightConnector1">
            <a:avLst/>
          </a:prstGeom>
          <a:noFill/>
          <a:ln cap="flat" cmpd="sng" w="19050">
            <a:solidFill>
              <a:srgbClr val="5EAAAE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1" name="Google Shape;391;p21"/>
          <p:cNvSpPr txBox="1"/>
          <p:nvPr/>
        </p:nvSpPr>
        <p:spPr>
          <a:xfrm>
            <a:off x="2050066" y="8765175"/>
            <a:ext cx="15971234" cy="2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28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Ferk Savec, V. (2010). Projektno učno delo pri učenju naravoslovnih vsebin. Maribor: Univerza v Mariboru Fakulteta za naravoslovje in matematiko.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