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8288000" cy="10287000"/>
  <p:notesSz cx="6858000" cy="9144000"/>
  <p:embeddedFontLst>
    <p:embeddedFont>
      <p:font typeface="Montserrat Classic" panose="020B0604020202020204" charset="0"/>
      <p:regular r:id="rId21"/>
    </p:embeddedFont>
    <p:embeddedFont>
      <p:font typeface="Montserrat Classic Bold" panose="020B0604020202020204" charset="0"/>
      <p:regular r:id="rId22"/>
    </p:embeddedFont>
    <p:embeddedFont>
      <p:font typeface="Montserrat Light" panose="00000400000000000000" pitchFamily="2" charset="0"/>
      <p:regular r:id="rId23"/>
      <p:italic r:id="rId24"/>
    </p:embeddedFont>
    <p:embeddedFont>
      <p:font typeface="Montserrat Light Italics" panose="020B0604020202020204"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101" d="100"/>
          <a:sy n="101" d="100"/>
        </p:scale>
        <p:origin x="654"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Κάντε κλικ για να επεξεργαστείτε το στυλ του κύριου τίτλου</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Κάντε κλικ για να επεξεργαστείτε τα στυλ κύριου κειμένου</a:t>
            </a:r>
          </a:p>
          <a:p>
            <a:pPr lvl="1"/>
            <a:r>
              <a:rPr lang="en-US"/>
              <a:t>Δεύτερο επίπεδο</a:t>
            </a:r>
          </a:p>
          <a:p>
            <a:pPr lvl="2"/>
            <a:r>
              <a:rPr lang="en-US"/>
              <a:t>Τρίτο επίπεδο</a:t>
            </a:r>
          </a:p>
          <a:p>
            <a:pPr lvl="3"/>
            <a:r>
              <a:rPr lang="en-US"/>
              <a:t>Τέταρτο επίπεδο</a:t>
            </a:r>
          </a:p>
          <a:p>
            <a:pPr lvl="4"/>
            <a:r>
              <a:rPr lang="en-US"/>
              <a:t>Πέμπτο επίπεδο</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10/8/2024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3.png"/><Relationship Id="rId7" Type="http://schemas.openxmlformats.org/officeDocument/2006/relationships/image" Target="../media/image19.svg"/><Relationship Id="rId12" Type="http://schemas.openxmlformats.org/officeDocument/2006/relationships/image" Target="../media/image24.png"/><Relationship Id="rId17" Type="http://schemas.openxmlformats.org/officeDocument/2006/relationships/image" Target="../media/image29.svg"/><Relationship Id="rId2" Type="http://schemas.openxmlformats.org/officeDocument/2006/relationships/image" Target="../media/image5.png"/><Relationship Id="rId16"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png"/><Relationship Id="rId15" Type="http://schemas.openxmlformats.org/officeDocument/2006/relationships/image" Target="../media/image27.svg"/><Relationship Id="rId10" Type="http://schemas.openxmlformats.org/officeDocument/2006/relationships/image" Target="../media/image22.png"/><Relationship Id="rId4" Type="http://schemas.openxmlformats.org/officeDocument/2006/relationships/image" Target="../media/image6.jpeg"/><Relationship Id="rId9" Type="http://schemas.openxmlformats.org/officeDocument/2006/relationships/image" Target="../media/image21.svg"/><Relationship Id="rId1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1.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3.png"/><Relationship Id="rId7" Type="http://schemas.openxmlformats.org/officeDocument/2006/relationships/image" Target="../media/image32.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31.pn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3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3.png"/><Relationship Id="rId7" Type="http://schemas.openxmlformats.org/officeDocument/2006/relationships/image" Target="../media/image20.png"/><Relationship Id="rId12" Type="http://schemas.openxmlformats.org/officeDocument/2006/relationships/image" Target="../media/image35.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3.svg"/><Relationship Id="rId11" Type="http://schemas.openxmlformats.org/officeDocument/2006/relationships/image" Target="../media/image34.png"/><Relationship Id="rId5" Type="http://schemas.openxmlformats.org/officeDocument/2006/relationships/image" Target="../media/image22.png"/><Relationship Id="rId10" Type="http://schemas.openxmlformats.org/officeDocument/2006/relationships/image" Target="../media/image25.svg"/><Relationship Id="rId4" Type="http://schemas.openxmlformats.org/officeDocument/2006/relationships/image" Target="../media/image1.png"/><Relationship Id="rId9" Type="http://schemas.openxmlformats.org/officeDocument/2006/relationships/image" Target="../media/image24.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4.png"/><Relationship Id="rId3" Type="http://schemas.openxmlformats.org/officeDocument/2006/relationships/image" Target="../media/image23.svg"/><Relationship Id="rId7" Type="http://schemas.openxmlformats.org/officeDocument/2006/relationships/image" Target="../media/image25.svg"/><Relationship Id="rId12"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3.png"/><Relationship Id="rId5" Type="http://schemas.openxmlformats.org/officeDocument/2006/relationships/image" Target="../media/image21.svg"/><Relationship Id="rId10" Type="http://schemas.openxmlformats.org/officeDocument/2006/relationships/image" Target="../media/image5.png"/><Relationship Id="rId4" Type="http://schemas.openxmlformats.org/officeDocument/2006/relationships/image" Target="../media/image20.png"/><Relationship Id="rId9" Type="http://schemas.openxmlformats.org/officeDocument/2006/relationships/image" Target="../media/image27.svg"/><Relationship Id="rId14" Type="http://schemas.openxmlformats.org/officeDocument/2006/relationships/image" Target="../media/image35.svg"/></Relationships>
</file>

<file path=ppt/slides/_rels/slide16.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png"/><Relationship Id="rId7" Type="http://schemas.openxmlformats.org/officeDocument/2006/relationships/image" Target="../media/image3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3.png"/><Relationship Id="rId7"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7.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10" Type="http://schemas.openxmlformats.org/officeDocument/2006/relationships/image" Target="../media/image11.png"/><Relationship Id="rId4" Type="http://schemas.openxmlformats.org/officeDocument/2006/relationships/image" Target="../media/image3.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Freeform 2"/>
          <p:cNvSpPr/>
          <p:nvPr/>
        </p:nvSpPr>
        <p:spPr>
          <a:xfrm>
            <a:off x="289744" y="372313"/>
            <a:ext cx="2873693" cy="2441413"/>
          </a:xfrm>
          <a:custGeom>
            <a:avLst/>
            <a:gdLst/>
            <a:ahLst/>
            <a:cxnLst/>
            <a:rect l="l" t="t" r="r" b="b"/>
            <a:pathLst>
              <a:path w="2873693" h="2441413">
                <a:moveTo>
                  <a:pt x="0" y="0"/>
                </a:moveTo>
                <a:lnTo>
                  <a:pt x="2873692" y="0"/>
                </a:lnTo>
                <a:lnTo>
                  <a:pt x="2873692" y="2441412"/>
                </a:lnTo>
                <a:lnTo>
                  <a:pt x="0" y="2441412"/>
                </a:lnTo>
                <a:lnTo>
                  <a:pt x="0" y="0"/>
                </a:lnTo>
                <a:close/>
              </a:path>
            </a:pathLst>
          </a:custGeom>
          <a:blipFill>
            <a:blip r:embed="rId2"/>
            <a:stretch>
              <a:fillRect t="-6903" r="-479"/>
            </a:stretch>
          </a:blipFill>
        </p:spPr>
        <p:txBody>
          <a:bodyPr/>
          <a:lstStyle/>
          <a:p>
            <a:endParaRPr lang="en-US"/>
          </a:p>
        </p:txBody>
      </p:sp>
      <p:sp>
        <p:nvSpPr>
          <p:cNvPr id="3" name="Freeform 3"/>
          <p:cNvSpPr/>
          <p:nvPr/>
        </p:nvSpPr>
        <p:spPr>
          <a:xfrm>
            <a:off x="3688564" y="492646"/>
            <a:ext cx="4463778" cy="1100373"/>
          </a:xfrm>
          <a:custGeom>
            <a:avLst/>
            <a:gdLst/>
            <a:ahLst/>
            <a:cxnLst/>
            <a:rect l="l" t="t" r="r" b="b"/>
            <a:pathLst>
              <a:path w="4463778" h="1100373">
                <a:moveTo>
                  <a:pt x="0" y="0"/>
                </a:moveTo>
                <a:lnTo>
                  <a:pt x="4463778" y="0"/>
                </a:lnTo>
                <a:lnTo>
                  <a:pt x="4463778" y="1100373"/>
                </a:lnTo>
                <a:lnTo>
                  <a:pt x="0" y="1100373"/>
                </a:lnTo>
                <a:lnTo>
                  <a:pt x="0" y="0"/>
                </a:lnTo>
                <a:close/>
              </a:path>
            </a:pathLst>
          </a:custGeom>
          <a:blipFill>
            <a:blip r:embed="rId3"/>
            <a:stretch>
              <a:fillRect l="-10314" t="-22035" r="-10083" b="-25849"/>
            </a:stretch>
          </a:blipFill>
        </p:spPr>
        <p:txBody>
          <a:bodyPr/>
          <a:lstStyle/>
          <a:p>
            <a:endParaRPr lang="en-US"/>
          </a:p>
        </p:txBody>
      </p:sp>
      <p:sp>
        <p:nvSpPr>
          <p:cNvPr id="4" name="Freeform 4"/>
          <p:cNvSpPr/>
          <p:nvPr/>
        </p:nvSpPr>
        <p:spPr>
          <a:xfrm>
            <a:off x="8333500" y="612358"/>
            <a:ext cx="3948883" cy="860948"/>
          </a:xfrm>
          <a:custGeom>
            <a:avLst/>
            <a:gdLst/>
            <a:ahLst/>
            <a:cxnLst/>
            <a:rect l="l" t="t" r="r" b="b"/>
            <a:pathLst>
              <a:path w="3948883" h="860948">
                <a:moveTo>
                  <a:pt x="0" y="0"/>
                </a:moveTo>
                <a:lnTo>
                  <a:pt x="3948883" y="0"/>
                </a:lnTo>
                <a:lnTo>
                  <a:pt x="3948883" y="860949"/>
                </a:lnTo>
                <a:lnTo>
                  <a:pt x="0" y="860949"/>
                </a:lnTo>
                <a:lnTo>
                  <a:pt x="0" y="0"/>
                </a:lnTo>
                <a:close/>
              </a:path>
            </a:pathLst>
          </a:custGeom>
          <a:blipFill>
            <a:blip r:embed="rId4"/>
            <a:stretch>
              <a:fillRect/>
            </a:stretch>
          </a:blipFill>
        </p:spPr>
        <p:txBody>
          <a:bodyPr/>
          <a:lstStyle/>
          <a:p>
            <a:endParaRPr lang="en-US"/>
          </a:p>
        </p:txBody>
      </p:sp>
      <p:sp>
        <p:nvSpPr>
          <p:cNvPr id="5" name="Freeform 5"/>
          <p:cNvSpPr/>
          <p:nvPr/>
        </p:nvSpPr>
        <p:spPr>
          <a:xfrm>
            <a:off x="3471034" y="0"/>
            <a:ext cx="14816966" cy="10287000"/>
          </a:xfrm>
          <a:custGeom>
            <a:avLst/>
            <a:gdLst/>
            <a:ahLst/>
            <a:cxnLst/>
            <a:rect l="l" t="t" r="r" b="b"/>
            <a:pathLst>
              <a:path w="14816966" h="10287000">
                <a:moveTo>
                  <a:pt x="0" y="0"/>
                </a:moveTo>
                <a:lnTo>
                  <a:pt x="14816966" y="0"/>
                </a:lnTo>
                <a:lnTo>
                  <a:pt x="14816966" y="10287000"/>
                </a:lnTo>
                <a:lnTo>
                  <a:pt x="0" y="10287000"/>
                </a:lnTo>
                <a:lnTo>
                  <a:pt x="0" y="0"/>
                </a:lnTo>
                <a:close/>
              </a:path>
            </a:pathLst>
          </a:custGeom>
          <a:blipFill>
            <a:blip r:embed="rId5">
              <a:alphaModFix amt="17000"/>
            </a:blip>
            <a:stretch>
              <a:fillRect l="-49549" r="-24018"/>
            </a:stretch>
          </a:blipFill>
        </p:spPr>
        <p:txBody>
          <a:bodyPr/>
          <a:lstStyle/>
          <a:p>
            <a:endParaRPr lang="en-US"/>
          </a:p>
        </p:txBody>
      </p:sp>
      <p:sp>
        <p:nvSpPr>
          <p:cNvPr id="6" name="TextBox 6"/>
          <p:cNvSpPr txBox="1"/>
          <p:nvPr/>
        </p:nvSpPr>
        <p:spPr>
          <a:xfrm>
            <a:off x="3688564" y="2572718"/>
            <a:ext cx="14599436" cy="1333698"/>
          </a:xfrm>
          <a:prstGeom prst="rect">
            <a:avLst/>
          </a:prstGeom>
        </p:spPr>
        <p:txBody>
          <a:bodyPr lIns="0" tIns="0" rIns="0" bIns="0" rtlCol="0" anchor="t">
            <a:spAutoFit/>
          </a:bodyPr>
          <a:lstStyle/>
          <a:p>
            <a:pPr>
              <a:lnSpc>
                <a:spcPts val="2596"/>
              </a:lnSpc>
            </a:pPr>
            <a:r>
              <a:rPr lang="en-US" sz="2300" spc="135" dirty="0">
                <a:solidFill>
                  <a:srgbClr val="FFFFFF"/>
                </a:solidFill>
                <a:latin typeface="Aptos" panose="020B0004020202020204" pitchFamily="34" charset="0"/>
              </a:rPr>
              <a:t>ΠΡΑΣΙΝΟ STEM</a:t>
            </a:r>
          </a:p>
          <a:p>
            <a:pPr>
              <a:lnSpc>
                <a:spcPts val="2596"/>
              </a:lnSpc>
            </a:pPr>
            <a:r>
              <a:rPr lang="en-US" sz="2300" spc="135" dirty="0" err="1">
                <a:solidFill>
                  <a:srgbClr val="FFFFFF"/>
                </a:solidFill>
                <a:latin typeface="Aptos" panose="020B0004020202020204" pitchFamily="34" charset="0"/>
              </a:rPr>
              <a:t>Πρόγρ</a:t>
            </a:r>
            <a:r>
              <a:rPr lang="en-US" sz="2300" spc="135" dirty="0">
                <a:solidFill>
                  <a:srgbClr val="FFFFFF"/>
                </a:solidFill>
                <a:latin typeface="Aptos" panose="020B0004020202020204" pitchFamily="34" charset="0"/>
              </a:rPr>
              <a:t>αμμα κατάρτισης για το ακαδημαϊκό προσωπικό</a:t>
            </a:r>
          </a:p>
          <a:p>
            <a:pPr>
              <a:lnSpc>
                <a:spcPts val="2596"/>
              </a:lnSpc>
            </a:pPr>
            <a:r>
              <a:rPr lang="en-US" sz="2300" spc="135" dirty="0">
                <a:solidFill>
                  <a:srgbClr val="FFFFFF"/>
                </a:solidFill>
                <a:latin typeface="Aptos" panose="020B0004020202020204" pitchFamily="34" charset="0"/>
              </a:rPr>
              <a:t>25-26 Απ</a:t>
            </a:r>
            <a:r>
              <a:rPr lang="en-US" sz="2300" spc="135" dirty="0" err="1">
                <a:solidFill>
                  <a:srgbClr val="FFFFFF"/>
                </a:solidFill>
                <a:latin typeface="Aptos" panose="020B0004020202020204" pitchFamily="34" charset="0"/>
              </a:rPr>
              <a:t>ριλίου</a:t>
            </a:r>
            <a:r>
              <a:rPr lang="en-US" sz="2300" spc="135" dirty="0">
                <a:solidFill>
                  <a:srgbClr val="FFFFFF"/>
                </a:solidFill>
                <a:latin typeface="Aptos" panose="020B0004020202020204" pitchFamily="34" charset="0"/>
              </a:rPr>
              <a:t> 2024</a:t>
            </a:r>
          </a:p>
          <a:p>
            <a:pPr>
              <a:lnSpc>
                <a:spcPts val="2599"/>
              </a:lnSpc>
            </a:pPr>
            <a:r>
              <a:rPr lang="en-US" sz="2300" spc="135" dirty="0">
                <a:solidFill>
                  <a:srgbClr val="FFFFFF"/>
                </a:solidFill>
                <a:latin typeface="Aptos" panose="020B0004020202020204" pitchFamily="34" charset="0"/>
              </a:rPr>
              <a:t>Πα</a:t>
            </a:r>
            <a:r>
              <a:rPr lang="en-US" sz="2300" spc="135" dirty="0" err="1">
                <a:solidFill>
                  <a:srgbClr val="FFFFFF"/>
                </a:solidFill>
                <a:latin typeface="Aptos" panose="020B0004020202020204" pitchFamily="34" charset="0"/>
              </a:rPr>
              <a:t>νε</a:t>
            </a:r>
            <a:r>
              <a:rPr lang="en-US" sz="2300" spc="135" dirty="0">
                <a:solidFill>
                  <a:srgbClr val="FFFFFF"/>
                </a:solidFill>
                <a:latin typeface="Aptos" panose="020B0004020202020204" pitchFamily="34" charset="0"/>
              </a:rPr>
              <a:t>πιστήμιο </a:t>
            </a:r>
            <a:r>
              <a:rPr lang="el-GR" sz="2300" spc="135" dirty="0">
                <a:solidFill>
                  <a:srgbClr val="FFFFFF"/>
                </a:solidFill>
                <a:latin typeface="Aptos" panose="020B0004020202020204" pitchFamily="34" charset="0"/>
              </a:rPr>
              <a:t>Θράκης</a:t>
            </a:r>
            <a:r>
              <a:rPr lang="en-US" sz="2300" spc="135" dirty="0">
                <a:solidFill>
                  <a:srgbClr val="FFFFFF"/>
                </a:solidFill>
                <a:latin typeface="Aptos" panose="020B0004020202020204" pitchFamily="34" charset="0"/>
              </a:rPr>
              <a:t>, Τουρκία</a:t>
            </a:r>
          </a:p>
        </p:txBody>
      </p:sp>
      <p:sp>
        <p:nvSpPr>
          <p:cNvPr id="7" name="TextBox 7"/>
          <p:cNvSpPr txBox="1"/>
          <p:nvPr/>
        </p:nvSpPr>
        <p:spPr>
          <a:xfrm>
            <a:off x="3688564" y="4506655"/>
            <a:ext cx="14599436" cy="2914023"/>
          </a:xfrm>
          <a:prstGeom prst="rect">
            <a:avLst/>
          </a:prstGeom>
        </p:spPr>
        <p:txBody>
          <a:bodyPr lIns="0" tIns="0" rIns="0" bIns="0" rtlCol="0" anchor="t">
            <a:spAutoFit/>
          </a:bodyPr>
          <a:lstStyle/>
          <a:p>
            <a:pPr>
              <a:lnSpc>
                <a:spcPts val="5720"/>
              </a:lnSpc>
            </a:pPr>
            <a:r>
              <a:rPr lang="en-US" sz="5200" dirty="0">
                <a:solidFill>
                  <a:srgbClr val="AACF46"/>
                </a:solidFill>
                <a:latin typeface="Montserrat Classic Bold"/>
              </a:rPr>
              <a:t>Σ</a:t>
            </a:r>
            <a:r>
              <a:rPr lang="el-GR" sz="5200" dirty="0">
                <a:solidFill>
                  <a:srgbClr val="AACF46"/>
                </a:solidFill>
                <a:latin typeface="Aptos" panose="020B0004020202020204" pitchFamily="34" charset="0"/>
              </a:rPr>
              <a:t>Υ</a:t>
            </a:r>
            <a:r>
              <a:rPr lang="en-US" sz="5200" dirty="0">
                <a:solidFill>
                  <a:srgbClr val="AACF46"/>
                </a:solidFill>
                <a:latin typeface="Aptos" panose="020B0004020202020204" pitchFamily="34" charset="0"/>
              </a:rPr>
              <a:t>ΝΤΟΜΗ ΠΑΡΟΥΣ</a:t>
            </a:r>
            <a:r>
              <a:rPr lang="el-GR" sz="5200" dirty="0">
                <a:solidFill>
                  <a:srgbClr val="AACF46"/>
                </a:solidFill>
                <a:latin typeface="Aptos" panose="020B0004020202020204" pitchFamily="34" charset="0"/>
              </a:rPr>
              <a:t>Ι</a:t>
            </a:r>
            <a:r>
              <a:rPr lang="en-US" sz="5200" dirty="0">
                <a:solidFill>
                  <a:srgbClr val="AACF46"/>
                </a:solidFill>
                <a:latin typeface="Aptos" panose="020B0004020202020204" pitchFamily="34" charset="0"/>
              </a:rPr>
              <a:t>ΑΣΗ ΤΩΝ ΤΡΕΧΟΥΣ</a:t>
            </a:r>
            <a:r>
              <a:rPr lang="el-GR" sz="5200" dirty="0">
                <a:solidFill>
                  <a:srgbClr val="AACF46"/>
                </a:solidFill>
                <a:latin typeface="Aptos" panose="020B0004020202020204" pitchFamily="34" charset="0"/>
              </a:rPr>
              <a:t>Ω</a:t>
            </a:r>
            <a:r>
              <a:rPr lang="en-US" sz="5200" dirty="0">
                <a:solidFill>
                  <a:srgbClr val="AACF46"/>
                </a:solidFill>
                <a:latin typeface="Aptos" panose="020B0004020202020204" pitchFamily="34" charset="0"/>
              </a:rPr>
              <a:t>Ν ΜΕΘΟΔΟΛΟΓ</a:t>
            </a:r>
            <a:r>
              <a:rPr lang="el-GR" sz="5200" dirty="0">
                <a:solidFill>
                  <a:srgbClr val="AACF46"/>
                </a:solidFill>
                <a:latin typeface="Aptos" panose="020B0004020202020204" pitchFamily="34" charset="0"/>
              </a:rPr>
              <a:t>ΙΩ</a:t>
            </a:r>
            <a:r>
              <a:rPr lang="en-US" sz="5200" dirty="0">
                <a:solidFill>
                  <a:srgbClr val="AACF46"/>
                </a:solidFill>
                <a:latin typeface="Aptos" panose="020B0004020202020204" pitchFamily="34" charset="0"/>
              </a:rPr>
              <a:t>Ν ΠΡ</a:t>
            </a:r>
            <a:r>
              <a:rPr lang="el-GR" sz="5200" dirty="0">
                <a:solidFill>
                  <a:srgbClr val="AACF46"/>
                </a:solidFill>
                <a:latin typeface="Aptos" panose="020B0004020202020204" pitchFamily="34" charset="0"/>
              </a:rPr>
              <a:t>Α</a:t>
            </a:r>
            <a:r>
              <a:rPr lang="en-US" sz="5200" dirty="0">
                <a:solidFill>
                  <a:srgbClr val="AACF46"/>
                </a:solidFill>
                <a:latin typeface="Aptos" panose="020B0004020202020204" pitchFamily="34" charset="0"/>
              </a:rPr>
              <a:t>ΣΙΝΟΥ STEM </a:t>
            </a:r>
          </a:p>
          <a:p>
            <a:pPr>
              <a:lnSpc>
                <a:spcPts val="5720"/>
              </a:lnSpc>
            </a:pPr>
            <a:r>
              <a:rPr lang="en-US" sz="5200" dirty="0">
                <a:solidFill>
                  <a:srgbClr val="AACF46"/>
                </a:solidFill>
                <a:latin typeface="Aptos" panose="020B0004020202020204" pitchFamily="34" charset="0"/>
              </a:rPr>
              <a:t>ΓΙΑ ΕΚΠΑΙΔΕΥΤΙΚΟ</a:t>
            </a:r>
            <a:r>
              <a:rPr lang="el-GR" sz="5200" dirty="0">
                <a:solidFill>
                  <a:srgbClr val="AACF46"/>
                </a:solidFill>
                <a:latin typeface="Aptos" panose="020B0004020202020204" pitchFamily="34" charset="0"/>
              </a:rPr>
              <a:t>Υ</a:t>
            </a:r>
            <a:r>
              <a:rPr lang="en-US" sz="5200" dirty="0">
                <a:solidFill>
                  <a:srgbClr val="AACF46"/>
                </a:solidFill>
                <a:latin typeface="Aptos" panose="020B0004020202020204" pitchFamily="34" charset="0"/>
              </a:rPr>
              <a:t>Σ </a:t>
            </a:r>
            <a:r>
              <a:rPr lang="el-GR" sz="5200" dirty="0">
                <a:solidFill>
                  <a:srgbClr val="AACF46"/>
                </a:solidFill>
                <a:latin typeface="Aptos" panose="020B0004020202020204" pitchFamily="34" charset="0"/>
              </a:rPr>
              <a:t>ΦΟΙΤΗΤΩΝ</a:t>
            </a:r>
            <a:endParaRPr lang="en-US" sz="5200" dirty="0">
              <a:solidFill>
                <a:srgbClr val="AACF46"/>
              </a:solidFill>
              <a:latin typeface="Aptos" panose="020B0004020202020204" pitchFamily="34" charset="0"/>
            </a:endParaRPr>
          </a:p>
          <a:p>
            <a:pPr>
              <a:lnSpc>
                <a:spcPts val="5720"/>
              </a:lnSpc>
            </a:pPr>
            <a:r>
              <a:rPr lang="en-US" sz="5200" dirty="0">
                <a:solidFill>
                  <a:srgbClr val="AACF46"/>
                </a:solidFill>
                <a:latin typeface="Aptos" panose="020B0004020202020204" pitchFamily="34" charset="0"/>
              </a:rPr>
              <a:t>- Δ</a:t>
            </a:r>
            <a:r>
              <a:rPr lang="el-GR" sz="5200" dirty="0">
                <a:solidFill>
                  <a:srgbClr val="AACF46"/>
                </a:solidFill>
                <a:latin typeface="Aptos" panose="020B0004020202020204" pitchFamily="34" charset="0"/>
              </a:rPr>
              <a:t>ΕΥ</a:t>
            </a:r>
            <a:r>
              <a:rPr lang="en-US" sz="5200" dirty="0">
                <a:solidFill>
                  <a:srgbClr val="AACF46"/>
                </a:solidFill>
                <a:latin typeface="Aptos" panose="020B0004020202020204" pitchFamily="34" charset="0"/>
              </a:rPr>
              <a:t>ΤΕΡΟ Μ</a:t>
            </a:r>
            <a:r>
              <a:rPr lang="el-GR" sz="5200" dirty="0">
                <a:solidFill>
                  <a:srgbClr val="AACF46"/>
                </a:solidFill>
                <a:latin typeface="Aptos" panose="020B0004020202020204" pitchFamily="34" charset="0"/>
              </a:rPr>
              <a:t>Α</a:t>
            </a:r>
            <a:r>
              <a:rPr lang="en-US" sz="5200" dirty="0">
                <a:solidFill>
                  <a:srgbClr val="AACF46"/>
                </a:solidFill>
                <a:latin typeface="Aptos" panose="020B0004020202020204" pitchFamily="34" charset="0"/>
              </a:rPr>
              <a:t>ΘΗΜΑ</a:t>
            </a:r>
          </a:p>
        </p:txBody>
      </p:sp>
      <p:sp>
        <p:nvSpPr>
          <p:cNvPr id="8" name="TextBox 8"/>
          <p:cNvSpPr txBox="1"/>
          <p:nvPr/>
        </p:nvSpPr>
        <p:spPr>
          <a:xfrm>
            <a:off x="3688564" y="7754878"/>
            <a:ext cx="14599436" cy="2424831"/>
          </a:xfrm>
          <a:prstGeom prst="rect">
            <a:avLst/>
          </a:prstGeom>
        </p:spPr>
        <p:txBody>
          <a:bodyPr lIns="0" tIns="0" rIns="0" bIns="0" rtlCol="0" anchor="t">
            <a:spAutoFit/>
          </a:bodyPr>
          <a:lstStyle/>
          <a:p>
            <a:pPr>
              <a:lnSpc>
                <a:spcPts val="2386"/>
              </a:lnSpc>
            </a:pPr>
            <a:endParaRPr dirty="0"/>
          </a:p>
          <a:p>
            <a:pPr>
              <a:lnSpc>
                <a:spcPts val="2386"/>
              </a:lnSpc>
            </a:pPr>
            <a:r>
              <a:rPr lang="en-US" sz="1591" spc="105" dirty="0">
                <a:solidFill>
                  <a:srgbClr val="A7CD4C"/>
                </a:solidFill>
                <a:latin typeface="Montserrat Classic"/>
              </a:rPr>
              <a:t>Prof. Dr. Vesna Ferk Savec/ </a:t>
            </a:r>
            <a:r>
              <a:rPr lang="el-GR" sz="1591" spc="105" dirty="0">
                <a:solidFill>
                  <a:srgbClr val="FFFFFF"/>
                </a:solidFill>
                <a:latin typeface="Montserrat Classic"/>
              </a:rPr>
              <a:t>Κ</a:t>
            </a:r>
            <a:r>
              <a:rPr lang="en-US" sz="1591" spc="105" dirty="0">
                <a:solidFill>
                  <a:srgbClr val="FFFFFF"/>
                </a:solidFill>
                <a:latin typeface="Montserrat Classic"/>
              </a:rPr>
              <a:t>α</a:t>
            </a:r>
            <a:r>
              <a:rPr lang="en-US" sz="1591" spc="105" dirty="0" err="1">
                <a:solidFill>
                  <a:srgbClr val="FFFFFF"/>
                </a:solidFill>
                <a:latin typeface="Montserrat Classic"/>
              </a:rPr>
              <a:t>θηγητής</a:t>
            </a:r>
            <a:r>
              <a:rPr lang="en-US" sz="1591" spc="105" dirty="0">
                <a:solidFill>
                  <a:srgbClr val="FFFFFF"/>
                </a:solidFill>
                <a:latin typeface="Montserrat Classic"/>
              </a:rPr>
              <a:t> στη Σχολή Επιστημών της Αγωγής, Πανεπιστήμιο της Λιουμπλιάνας</a:t>
            </a:r>
          </a:p>
          <a:p>
            <a:pPr>
              <a:lnSpc>
                <a:spcPts val="2386"/>
              </a:lnSpc>
            </a:pPr>
            <a:r>
              <a:rPr lang="en-US" sz="1591" spc="105" dirty="0">
                <a:solidFill>
                  <a:srgbClr val="FFFFFF"/>
                </a:solidFill>
                <a:latin typeface="Montserrat Classic"/>
              </a:rPr>
              <a:t>vesna.ferk@pef.uni-lj.si</a:t>
            </a:r>
          </a:p>
          <a:p>
            <a:pPr>
              <a:lnSpc>
                <a:spcPts val="2386"/>
              </a:lnSpc>
            </a:pPr>
            <a:r>
              <a:rPr lang="en-US" sz="1591" spc="105" dirty="0">
                <a:solidFill>
                  <a:srgbClr val="AACF46"/>
                </a:solidFill>
                <a:latin typeface="Montserrat Classic"/>
              </a:rPr>
              <a:t>Assoc. Prof. Dr. </a:t>
            </a:r>
            <a:r>
              <a:rPr lang="en-US" sz="1591" spc="105" dirty="0" err="1">
                <a:solidFill>
                  <a:srgbClr val="AACF46"/>
                </a:solidFill>
                <a:latin typeface="Montserrat Classic"/>
              </a:rPr>
              <a:t>Boštjan</a:t>
            </a:r>
            <a:r>
              <a:rPr lang="en-US" sz="1591" spc="105" dirty="0">
                <a:solidFill>
                  <a:srgbClr val="AACF46"/>
                </a:solidFill>
                <a:latin typeface="Montserrat Classic"/>
              </a:rPr>
              <a:t> </a:t>
            </a:r>
            <a:r>
              <a:rPr lang="en-US" sz="1591" spc="105" dirty="0" err="1">
                <a:solidFill>
                  <a:srgbClr val="AACF46"/>
                </a:solidFill>
                <a:latin typeface="Montserrat Classic"/>
              </a:rPr>
              <a:t>Genorio</a:t>
            </a:r>
            <a:r>
              <a:rPr lang="en-US" sz="1591" spc="105" dirty="0">
                <a:solidFill>
                  <a:srgbClr val="AACF46"/>
                </a:solidFill>
                <a:latin typeface="Montserrat Classic"/>
              </a:rPr>
              <a:t> / </a:t>
            </a:r>
            <a:r>
              <a:rPr lang="en-US" sz="1591" spc="105" dirty="0" err="1">
                <a:solidFill>
                  <a:srgbClr val="FFFFFF"/>
                </a:solidFill>
                <a:latin typeface="Montserrat Classic"/>
              </a:rPr>
              <a:t>Αν</a:t>
            </a:r>
            <a:r>
              <a:rPr lang="en-US" sz="1591" spc="105" dirty="0">
                <a:solidFill>
                  <a:srgbClr val="FFFFFF"/>
                </a:solidFill>
                <a:latin typeface="Montserrat Classic"/>
              </a:rPr>
              <a:t>απληρωτής Καθηγητής στη Σχολή Χημείας και Χημικής Τεχνολογίας, Πανεπιστήμιο της Λιουμπλιάνας</a:t>
            </a:r>
          </a:p>
          <a:p>
            <a:pPr>
              <a:lnSpc>
                <a:spcPts val="2386"/>
              </a:lnSpc>
            </a:pPr>
            <a:r>
              <a:rPr lang="en-US" sz="1591" spc="105" dirty="0">
                <a:solidFill>
                  <a:srgbClr val="FFFFFF"/>
                </a:solidFill>
                <a:latin typeface="Montserrat Classic"/>
              </a:rPr>
              <a:t>bostjan.genorio@fkkt.uni-lj.si</a:t>
            </a:r>
          </a:p>
          <a:p>
            <a:pPr>
              <a:lnSpc>
                <a:spcPts val="2386"/>
              </a:lnSpc>
            </a:pPr>
            <a:r>
              <a:rPr lang="en-US" sz="1591" spc="105" dirty="0">
                <a:solidFill>
                  <a:srgbClr val="AACF46"/>
                </a:solidFill>
                <a:latin typeface="Montserrat Classic"/>
              </a:rPr>
              <a:t>Assist. Katarina Mlinarec/ </a:t>
            </a:r>
            <a:r>
              <a:rPr lang="el-GR" sz="1591" spc="105" dirty="0">
                <a:solidFill>
                  <a:srgbClr val="FFFFFF"/>
                </a:solidFill>
                <a:latin typeface="Montserrat Classic"/>
              </a:rPr>
              <a:t>Διδακτικό Προσωπικό</a:t>
            </a:r>
            <a:r>
              <a:rPr lang="en-US" sz="1591" spc="105" dirty="0">
                <a:solidFill>
                  <a:srgbClr val="FFFFFF"/>
                </a:solidFill>
                <a:latin typeface="Montserrat Classic"/>
              </a:rPr>
              <a:t> στην Παιδαγωγική Σχολή του Πανεπιστημίου της Λιουμπλιάνα</a:t>
            </a:r>
          </a:p>
          <a:p>
            <a:pPr>
              <a:lnSpc>
                <a:spcPts val="2386"/>
              </a:lnSpc>
            </a:pPr>
            <a:r>
              <a:rPr lang="en-US" sz="1591" spc="105" dirty="0">
                <a:solidFill>
                  <a:srgbClr val="FFFFFF"/>
                </a:solidFill>
                <a:latin typeface="Montserrat Classic"/>
              </a:rPr>
              <a:t>katarina.mlinarec@pef.uni-lj.si</a:t>
            </a:r>
          </a:p>
          <a:p>
            <a:pPr>
              <a:lnSpc>
                <a:spcPts val="2386"/>
              </a:lnSpc>
            </a:pPr>
            <a:endParaRPr lang="en-US" sz="1591" spc="105" dirty="0">
              <a:solidFill>
                <a:srgbClr val="FFFFFF"/>
              </a:solidFill>
              <a:latin typeface="Montserrat Class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4">
              <a:alphaModFix amt="9999"/>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5"/>
            <a:stretch>
              <a:fillRect t="-6903" r="-479"/>
            </a:stretch>
          </a:blipFill>
        </p:spPr>
        <p:txBody>
          <a:bodyPr/>
          <a:lstStyle/>
          <a:p>
            <a:endParaRPr lang="en-US">
              <a:latin typeface="Aptos" panose="020B0004020202020204" pitchFamily="34" charset="0"/>
            </a:endParaRPr>
          </a:p>
        </p:txBody>
      </p:sp>
      <p:grpSp>
        <p:nvGrpSpPr>
          <p:cNvPr id="9" name="Group 9"/>
          <p:cNvGrpSpPr/>
          <p:nvPr/>
        </p:nvGrpSpPr>
        <p:grpSpPr>
          <a:xfrm>
            <a:off x="2050066" y="3176240"/>
            <a:ext cx="5760762" cy="950043"/>
            <a:chOff x="0" y="0"/>
            <a:chExt cx="1517238" cy="250217"/>
          </a:xfrm>
        </p:grpSpPr>
        <p:sp>
          <p:nvSpPr>
            <p:cNvPr id="10" name="Freeform 10"/>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11" name="TextBox 11"/>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n-US" sz="2408" spc="77">
                  <a:solidFill>
                    <a:srgbClr val="FFFFFF"/>
                  </a:solidFill>
                  <a:latin typeface="Aptos" panose="020B0004020202020204" pitchFamily="34" charset="0"/>
                </a:rPr>
                <a:t>πρωτοβουλία</a:t>
              </a:r>
            </a:p>
          </p:txBody>
        </p:sp>
      </p:grpSp>
      <p:grpSp>
        <p:nvGrpSpPr>
          <p:cNvPr id="12" name="Group 12"/>
          <p:cNvGrpSpPr/>
          <p:nvPr/>
        </p:nvGrpSpPr>
        <p:grpSpPr>
          <a:xfrm>
            <a:off x="2050066" y="4212008"/>
            <a:ext cx="5760762" cy="950043"/>
            <a:chOff x="0" y="0"/>
            <a:chExt cx="1517238" cy="250217"/>
          </a:xfrm>
        </p:grpSpPr>
        <p:sp>
          <p:nvSpPr>
            <p:cNvPr id="13" name="Freeform 13"/>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14" name="TextBox 14"/>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n-US" sz="2408" spc="77">
                  <a:solidFill>
                    <a:srgbClr val="FFFFFF"/>
                  </a:solidFill>
                  <a:latin typeface="Aptos" panose="020B0004020202020204" pitchFamily="34" charset="0"/>
                </a:rPr>
                <a:t>σχεδίαση έργου</a:t>
              </a:r>
            </a:p>
          </p:txBody>
        </p:sp>
      </p:grpSp>
      <p:grpSp>
        <p:nvGrpSpPr>
          <p:cNvPr id="15" name="Group 15"/>
          <p:cNvGrpSpPr/>
          <p:nvPr/>
        </p:nvGrpSpPr>
        <p:grpSpPr>
          <a:xfrm>
            <a:off x="2050066" y="5247776"/>
            <a:ext cx="5760762" cy="950043"/>
            <a:chOff x="0" y="0"/>
            <a:chExt cx="1517238" cy="250217"/>
          </a:xfrm>
        </p:grpSpPr>
        <p:sp>
          <p:nvSpPr>
            <p:cNvPr id="16" name="Freeform 16"/>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17" name="TextBox 17"/>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l-GR" sz="2408" spc="77" dirty="0">
                  <a:solidFill>
                    <a:srgbClr val="FFFFFF"/>
                  </a:solidFill>
                  <a:latin typeface="Aptos" panose="020B0004020202020204" pitchFamily="34" charset="0"/>
                </a:rPr>
                <a:t>προγραμματισμός</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εφ</a:t>
              </a:r>
              <a:r>
                <a:rPr lang="en-US" sz="2408" spc="77" dirty="0">
                  <a:solidFill>
                    <a:srgbClr val="FFFFFF"/>
                  </a:solidFill>
                  <a:latin typeface="Aptos" panose="020B0004020202020204" pitchFamily="34" charset="0"/>
                </a:rPr>
                <a:t>αρμογής</a:t>
              </a:r>
            </a:p>
          </p:txBody>
        </p:sp>
      </p:grpSp>
      <p:grpSp>
        <p:nvGrpSpPr>
          <p:cNvPr id="18" name="Group 18"/>
          <p:cNvGrpSpPr/>
          <p:nvPr/>
        </p:nvGrpSpPr>
        <p:grpSpPr>
          <a:xfrm>
            <a:off x="2050066" y="6283543"/>
            <a:ext cx="5760762" cy="950043"/>
            <a:chOff x="0" y="0"/>
            <a:chExt cx="1517238" cy="250217"/>
          </a:xfrm>
        </p:grpSpPr>
        <p:sp>
          <p:nvSpPr>
            <p:cNvPr id="19" name="Freeform 19"/>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20" name="TextBox 20"/>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n-US" sz="2408" spc="77">
                  <a:solidFill>
                    <a:srgbClr val="FFFFFF"/>
                  </a:solidFill>
                  <a:latin typeface="Aptos" panose="020B0004020202020204" pitchFamily="34" charset="0"/>
                </a:rPr>
                <a:t>εφαρμογή </a:t>
              </a:r>
            </a:p>
          </p:txBody>
        </p:sp>
      </p:grpSp>
      <p:grpSp>
        <p:nvGrpSpPr>
          <p:cNvPr id="21" name="Group 21"/>
          <p:cNvGrpSpPr/>
          <p:nvPr/>
        </p:nvGrpSpPr>
        <p:grpSpPr>
          <a:xfrm>
            <a:off x="2050066" y="7319311"/>
            <a:ext cx="5760762" cy="950043"/>
            <a:chOff x="0" y="0"/>
            <a:chExt cx="1517238" cy="250217"/>
          </a:xfrm>
        </p:grpSpPr>
        <p:sp>
          <p:nvSpPr>
            <p:cNvPr id="22" name="Freeform 22"/>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23" name="TextBox 23"/>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n-US" sz="2408" spc="77">
                  <a:solidFill>
                    <a:srgbClr val="FFFFFF"/>
                  </a:solidFill>
                  <a:latin typeface="Aptos" panose="020B0004020202020204" pitchFamily="34" charset="0"/>
                </a:rPr>
                <a:t>τελικό βήμα</a:t>
              </a:r>
            </a:p>
          </p:txBody>
        </p:sp>
      </p:grpSp>
      <p:grpSp>
        <p:nvGrpSpPr>
          <p:cNvPr id="24" name="Group 24"/>
          <p:cNvGrpSpPr/>
          <p:nvPr/>
        </p:nvGrpSpPr>
        <p:grpSpPr>
          <a:xfrm>
            <a:off x="8839387" y="3176240"/>
            <a:ext cx="5760762" cy="950043"/>
            <a:chOff x="0" y="0"/>
            <a:chExt cx="1517238" cy="250217"/>
          </a:xfrm>
        </p:grpSpPr>
        <p:sp>
          <p:nvSpPr>
            <p:cNvPr id="25" name="Freeform 25"/>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26" name="TextBox 26"/>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n-US" sz="2408" spc="77">
                  <a:solidFill>
                    <a:srgbClr val="FFFFFF"/>
                  </a:solidFill>
                  <a:latin typeface="Aptos" panose="020B0004020202020204" pitchFamily="34" charset="0"/>
                </a:rPr>
                <a:t>καθοδήγηση</a:t>
              </a:r>
            </a:p>
          </p:txBody>
        </p:sp>
      </p:grpSp>
      <p:grpSp>
        <p:nvGrpSpPr>
          <p:cNvPr id="27" name="Group 27"/>
          <p:cNvGrpSpPr/>
          <p:nvPr/>
        </p:nvGrpSpPr>
        <p:grpSpPr>
          <a:xfrm>
            <a:off x="8839387" y="4212008"/>
            <a:ext cx="5760762" cy="950043"/>
            <a:chOff x="0" y="0"/>
            <a:chExt cx="1517238" cy="250217"/>
          </a:xfrm>
        </p:grpSpPr>
        <p:sp>
          <p:nvSpPr>
            <p:cNvPr id="28" name="Freeform 28"/>
            <p:cNvSpPr/>
            <p:nvPr/>
          </p:nvSpPr>
          <p:spPr>
            <a:xfrm>
              <a:off x="0" y="0"/>
              <a:ext cx="1517238" cy="250217"/>
            </a:xfrm>
            <a:custGeom>
              <a:avLst/>
              <a:gdLst/>
              <a:ahLst/>
              <a:cxnLst/>
              <a:rect l="l" t="t" r="r" b="b"/>
              <a:pathLst>
                <a:path w="1517238" h="250217">
                  <a:moveTo>
                    <a:pt x="0" y="0"/>
                  </a:moveTo>
                  <a:lnTo>
                    <a:pt x="1517238" y="0"/>
                  </a:lnTo>
                  <a:lnTo>
                    <a:pt x="1517238"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29" name="TextBox 29"/>
            <p:cNvSpPr txBox="1"/>
            <p:nvPr/>
          </p:nvSpPr>
          <p:spPr>
            <a:xfrm>
              <a:off x="0" y="19050"/>
              <a:ext cx="1517238" cy="231167"/>
            </a:xfrm>
            <a:prstGeom prst="rect">
              <a:avLst/>
            </a:prstGeom>
          </p:spPr>
          <p:txBody>
            <a:bodyPr lIns="50800" tIns="50800" rIns="50800" bIns="50800" rtlCol="0" anchor="ctr"/>
            <a:lstStyle/>
            <a:p>
              <a:pPr marL="0" lvl="0" indent="0" algn="ctr">
                <a:lnSpc>
                  <a:spcPts val="2721"/>
                </a:lnSpc>
                <a:spcBef>
                  <a:spcPct val="0"/>
                </a:spcBef>
              </a:pPr>
              <a:r>
                <a:rPr lang="en-US" sz="2408" spc="77">
                  <a:solidFill>
                    <a:srgbClr val="FFFFFF"/>
                  </a:solidFill>
                  <a:latin typeface="Aptos" panose="020B0004020202020204" pitchFamily="34" charset="0"/>
                </a:rPr>
                <a:t>συντονισμός</a:t>
              </a:r>
            </a:p>
          </p:txBody>
        </p:sp>
      </p:grpSp>
      <p:sp>
        <p:nvSpPr>
          <p:cNvPr id="30" name="Freeform 30"/>
          <p:cNvSpPr/>
          <p:nvPr/>
        </p:nvSpPr>
        <p:spPr>
          <a:xfrm>
            <a:off x="1095037" y="6332176"/>
            <a:ext cx="887616" cy="796635"/>
          </a:xfrm>
          <a:custGeom>
            <a:avLst/>
            <a:gdLst/>
            <a:ahLst/>
            <a:cxnLst/>
            <a:rect l="l" t="t" r="r" b="b"/>
            <a:pathLst>
              <a:path w="887616" h="796635">
                <a:moveTo>
                  <a:pt x="0" y="0"/>
                </a:moveTo>
                <a:lnTo>
                  <a:pt x="887616" y="0"/>
                </a:lnTo>
                <a:lnTo>
                  <a:pt x="887616" y="796635"/>
                </a:lnTo>
                <a:lnTo>
                  <a:pt x="0" y="796635"/>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latin typeface="Aptos" panose="020B0004020202020204" pitchFamily="34" charset="0"/>
            </a:endParaRPr>
          </a:p>
        </p:txBody>
      </p:sp>
      <p:sp>
        <p:nvSpPr>
          <p:cNvPr id="31" name="Freeform 31"/>
          <p:cNvSpPr/>
          <p:nvPr/>
        </p:nvSpPr>
        <p:spPr>
          <a:xfrm>
            <a:off x="1263293" y="3229522"/>
            <a:ext cx="727500" cy="843479"/>
          </a:xfrm>
          <a:custGeom>
            <a:avLst/>
            <a:gdLst/>
            <a:ahLst/>
            <a:cxnLst/>
            <a:rect l="l" t="t" r="r" b="b"/>
            <a:pathLst>
              <a:path w="727500" h="843479">
                <a:moveTo>
                  <a:pt x="0" y="0"/>
                </a:moveTo>
                <a:lnTo>
                  <a:pt x="727500" y="0"/>
                </a:lnTo>
                <a:lnTo>
                  <a:pt x="727500" y="843478"/>
                </a:lnTo>
                <a:lnTo>
                  <a:pt x="0" y="8434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latin typeface="Aptos" panose="020B0004020202020204" pitchFamily="34" charset="0"/>
            </a:endParaRPr>
          </a:p>
        </p:txBody>
      </p:sp>
      <p:grpSp>
        <p:nvGrpSpPr>
          <p:cNvPr id="32" name="Group 32"/>
          <p:cNvGrpSpPr/>
          <p:nvPr/>
        </p:nvGrpSpPr>
        <p:grpSpPr>
          <a:xfrm>
            <a:off x="753472" y="4282941"/>
            <a:ext cx="1289043" cy="808176"/>
            <a:chOff x="0" y="0"/>
            <a:chExt cx="1718724" cy="1077568"/>
          </a:xfrm>
        </p:grpSpPr>
        <p:sp>
          <p:nvSpPr>
            <p:cNvPr id="33" name="Freeform 33"/>
            <p:cNvSpPr/>
            <p:nvPr/>
          </p:nvSpPr>
          <p:spPr>
            <a:xfrm rot="948083">
              <a:off x="1061637" y="316869"/>
              <a:ext cx="588125" cy="588125"/>
            </a:xfrm>
            <a:custGeom>
              <a:avLst/>
              <a:gdLst/>
              <a:ahLst/>
              <a:cxnLst/>
              <a:rect l="l" t="t" r="r" b="b"/>
              <a:pathLst>
                <a:path w="588125" h="588125">
                  <a:moveTo>
                    <a:pt x="0" y="0"/>
                  </a:moveTo>
                  <a:lnTo>
                    <a:pt x="588125" y="0"/>
                  </a:lnTo>
                  <a:lnTo>
                    <a:pt x="588125" y="588125"/>
                  </a:lnTo>
                  <a:lnTo>
                    <a:pt x="0" y="58812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a:latin typeface="Aptos" panose="020B0004020202020204" pitchFamily="34" charset="0"/>
              </a:endParaRPr>
            </a:p>
          </p:txBody>
        </p:sp>
        <p:sp>
          <p:nvSpPr>
            <p:cNvPr id="34" name="Freeform 34"/>
            <p:cNvSpPr/>
            <p:nvPr/>
          </p:nvSpPr>
          <p:spPr>
            <a:xfrm>
              <a:off x="0" y="112042"/>
              <a:ext cx="717862" cy="832304"/>
            </a:xfrm>
            <a:custGeom>
              <a:avLst/>
              <a:gdLst/>
              <a:ahLst/>
              <a:cxnLst/>
              <a:rect l="l" t="t" r="r" b="b"/>
              <a:pathLst>
                <a:path w="717862" h="832304">
                  <a:moveTo>
                    <a:pt x="0" y="0"/>
                  </a:moveTo>
                  <a:lnTo>
                    <a:pt x="717862" y="0"/>
                  </a:lnTo>
                  <a:lnTo>
                    <a:pt x="717862" y="832304"/>
                  </a:lnTo>
                  <a:lnTo>
                    <a:pt x="0" y="832304"/>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latin typeface="Aptos" panose="020B0004020202020204" pitchFamily="34" charset="0"/>
              </a:endParaRPr>
            </a:p>
          </p:txBody>
        </p:sp>
        <p:sp>
          <p:nvSpPr>
            <p:cNvPr id="35" name="Freeform 35"/>
            <p:cNvSpPr/>
            <p:nvPr/>
          </p:nvSpPr>
          <p:spPr>
            <a:xfrm rot="-4980869">
              <a:off x="733352" y="650700"/>
              <a:ext cx="196476" cy="587293"/>
            </a:xfrm>
            <a:custGeom>
              <a:avLst/>
              <a:gdLst/>
              <a:ahLst/>
              <a:cxnLst/>
              <a:rect l="l" t="t" r="r" b="b"/>
              <a:pathLst>
                <a:path w="196476" h="587293">
                  <a:moveTo>
                    <a:pt x="0" y="0"/>
                  </a:moveTo>
                  <a:lnTo>
                    <a:pt x="196476" y="0"/>
                  </a:lnTo>
                  <a:lnTo>
                    <a:pt x="196476" y="587293"/>
                  </a:lnTo>
                  <a:lnTo>
                    <a:pt x="0" y="587293"/>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a:latin typeface="Aptos" panose="020B0004020202020204" pitchFamily="34" charset="0"/>
              </a:endParaRPr>
            </a:p>
          </p:txBody>
        </p:sp>
        <p:sp>
          <p:nvSpPr>
            <p:cNvPr id="36" name="Freeform 36"/>
            <p:cNvSpPr/>
            <p:nvPr/>
          </p:nvSpPr>
          <p:spPr>
            <a:xfrm rot="-4042398" flipH="1" flipV="1">
              <a:off x="829733" y="-83481"/>
              <a:ext cx="182251" cy="544773"/>
            </a:xfrm>
            <a:custGeom>
              <a:avLst/>
              <a:gdLst/>
              <a:ahLst/>
              <a:cxnLst/>
              <a:rect l="l" t="t" r="r" b="b"/>
              <a:pathLst>
                <a:path w="182251" h="544773">
                  <a:moveTo>
                    <a:pt x="182251" y="544773"/>
                  </a:moveTo>
                  <a:lnTo>
                    <a:pt x="0" y="544773"/>
                  </a:lnTo>
                  <a:lnTo>
                    <a:pt x="0" y="0"/>
                  </a:lnTo>
                  <a:lnTo>
                    <a:pt x="182251" y="0"/>
                  </a:lnTo>
                  <a:lnTo>
                    <a:pt x="182251" y="544773"/>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a:latin typeface="Aptos" panose="020B0004020202020204" pitchFamily="34" charset="0"/>
              </a:endParaRPr>
            </a:p>
          </p:txBody>
        </p:sp>
      </p:grpSp>
      <p:grpSp>
        <p:nvGrpSpPr>
          <p:cNvPr id="37" name="Group 37"/>
          <p:cNvGrpSpPr/>
          <p:nvPr/>
        </p:nvGrpSpPr>
        <p:grpSpPr>
          <a:xfrm>
            <a:off x="761023" y="5304926"/>
            <a:ext cx="1289043" cy="808176"/>
            <a:chOff x="0" y="0"/>
            <a:chExt cx="1718724" cy="1077568"/>
          </a:xfrm>
        </p:grpSpPr>
        <p:sp>
          <p:nvSpPr>
            <p:cNvPr id="38" name="Freeform 38"/>
            <p:cNvSpPr/>
            <p:nvPr/>
          </p:nvSpPr>
          <p:spPr>
            <a:xfrm rot="948083">
              <a:off x="1061637" y="316869"/>
              <a:ext cx="588125" cy="588125"/>
            </a:xfrm>
            <a:custGeom>
              <a:avLst/>
              <a:gdLst/>
              <a:ahLst/>
              <a:cxnLst/>
              <a:rect l="l" t="t" r="r" b="b"/>
              <a:pathLst>
                <a:path w="588125" h="588125">
                  <a:moveTo>
                    <a:pt x="0" y="0"/>
                  </a:moveTo>
                  <a:lnTo>
                    <a:pt x="588125" y="0"/>
                  </a:lnTo>
                  <a:lnTo>
                    <a:pt x="588125" y="588125"/>
                  </a:lnTo>
                  <a:lnTo>
                    <a:pt x="0" y="58812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a:latin typeface="Aptos" panose="020B0004020202020204" pitchFamily="34" charset="0"/>
              </a:endParaRPr>
            </a:p>
          </p:txBody>
        </p:sp>
        <p:sp>
          <p:nvSpPr>
            <p:cNvPr id="39" name="Freeform 39"/>
            <p:cNvSpPr/>
            <p:nvPr/>
          </p:nvSpPr>
          <p:spPr>
            <a:xfrm>
              <a:off x="0" y="112042"/>
              <a:ext cx="717862" cy="832304"/>
            </a:xfrm>
            <a:custGeom>
              <a:avLst/>
              <a:gdLst/>
              <a:ahLst/>
              <a:cxnLst/>
              <a:rect l="l" t="t" r="r" b="b"/>
              <a:pathLst>
                <a:path w="717862" h="832304">
                  <a:moveTo>
                    <a:pt x="0" y="0"/>
                  </a:moveTo>
                  <a:lnTo>
                    <a:pt x="717862" y="0"/>
                  </a:lnTo>
                  <a:lnTo>
                    <a:pt x="717862" y="832304"/>
                  </a:lnTo>
                  <a:lnTo>
                    <a:pt x="0" y="832304"/>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latin typeface="Aptos" panose="020B0004020202020204" pitchFamily="34" charset="0"/>
              </a:endParaRPr>
            </a:p>
          </p:txBody>
        </p:sp>
        <p:sp>
          <p:nvSpPr>
            <p:cNvPr id="40" name="Freeform 40"/>
            <p:cNvSpPr/>
            <p:nvPr/>
          </p:nvSpPr>
          <p:spPr>
            <a:xfrm rot="-4980869">
              <a:off x="733352" y="650700"/>
              <a:ext cx="196476" cy="587293"/>
            </a:xfrm>
            <a:custGeom>
              <a:avLst/>
              <a:gdLst/>
              <a:ahLst/>
              <a:cxnLst/>
              <a:rect l="l" t="t" r="r" b="b"/>
              <a:pathLst>
                <a:path w="196476" h="587293">
                  <a:moveTo>
                    <a:pt x="0" y="0"/>
                  </a:moveTo>
                  <a:lnTo>
                    <a:pt x="196476" y="0"/>
                  </a:lnTo>
                  <a:lnTo>
                    <a:pt x="196476" y="587293"/>
                  </a:lnTo>
                  <a:lnTo>
                    <a:pt x="0" y="587293"/>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a:latin typeface="Aptos" panose="020B0004020202020204" pitchFamily="34" charset="0"/>
              </a:endParaRPr>
            </a:p>
          </p:txBody>
        </p:sp>
        <p:sp>
          <p:nvSpPr>
            <p:cNvPr id="41" name="Freeform 41"/>
            <p:cNvSpPr/>
            <p:nvPr/>
          </p:nvSpPr>
          <p:spPr>
            <a:xfrm rot="-4042398" flipH="1" flipV="1">
              <a:off x="829733" y="-83481"/>
              <a:ext cx="182251" cy="544773"/>
            </a:xfrm>
            <a:custGeom>
              <a:avLst/>
              <a:gdLst/>
              <a:ahLst/>
              <a:cxnLst/>
              <a:rect l="l" t="t" r="r" b="b"/>
              <a:pathLst>
                <a:path w="182251" h="544773">
                  <a:moveTo>
                    <a:pt x="182251" y="544773"/>
                  </a:moveTo>
                  <a:lnTo>
                    <a:pt x="0" y="544773"/>
                  </a:lnTo>
                  <a:lnTo>
                    <a:pt x="0" y="0"/>
                  </a:lnTo>
                  <a:lnTo>
                    <a:pt x="182251" y="0"/>
                  </a:lnTo>
                  <a:lnTo>
                    <a:pt x="182251" y="544773"/>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a:latin typeface="Aptos" panose="020B0004020202020204" pitchFamily="34" charset="0"/>
              </a:endParaRPr>
            </a:p>
          </p:txBody>
        </p:sp>
        <p:sp>
          <p:nvSpPr>
            <p:cNvPr id="42" name="Freeform 42"/>
            <p:cNvSpPr/>
            <p:nvPr/>
          </p:nvSpPr>
          <p:spPr>
            <a:xfrm>
              <a:off x="597138" y="320152"/>
              <a:ext cx="427258" cy="490972"/>
            </a:xfrm>
            <a:custGeom>
              <a:avLst/>
              <a:gdLst/>
              <a:ahLst/>
              <a:cxnLst/>
              <a:rect l="l" t="t" r="r" b="b"/>
              <a:pathLst>
                <a:path w="427258" h="490972">
                  <a:moveTo>
                    <a:pt x="0" y="0"/>
                  </a:moveTo>
                  <a:lnTo>
                    <a:pt x="427258" y="0"/>
                  </a:lnTo>
                  <a:lnTo>
                    <a:pt x="427258" y="490972"/>
                  </a:lnTo>
                  <a:lnTo>
                    <a:pt x="0" y="490972"/>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US">
                <a:latin typeface="Aptos" panose="020B0004020202020204" pitchFamily="34" charset="0"/>
              </a:endParaRPr>
            </a:p>
          </p:txBody>
        </p:sp>
      </p:grpSp>
      <p:sp>
        <p:nvSpPr>
          <p:cNvPr id="43" name="Freeform 43"/>
          <p:cNvSpPr/>
          <p:nvPr/>
        </p:nvSpPr>
        <p:spPr>
          <a:xfrm>
            <a:off x="1157155" y="7347886"/>
            <a:ext cx="833638" cy="922421"/>
          </a:xfrm>
          <a:custGeom>
            <a:avLst/>
            <a:gdLst/>
            <a:ahLst/>
            <a:cxnLst/>
            <a:rect l="l" t="t" r="r" b="b"/>
            <a:pathLst>
              <a:path w="833638" h="922421">
                <a:moveTo>
                  <a:pt x="0" y="0"/>
                </a:moveTo>
                <a:lnTo>
                  <a:pt x="833638" y="0"/>
                </a:lnTo>
                <a:lnTo>
                  <a:pt x="833638" y="922422"/>
                </a:lnTo>
                <a:lnTo>
                  <a:pt x="0" y="922422"/>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txBody>
          <a:bodyPr/>
          <a:lstStyle/>
          <a:p>
            <a:endParaRPr lang="en-US">
              <a:latin typeface="Aptos" panose="020B0004020202020204" pitchFamily="34" charset="0"/>
            </a:endParaRPr>
          </a:p>
        </p:txBody>
      </p:sp>
      <p:sp>
        <p:nvSpPr>
          <p:cNvPr id="44" name="TextBox 44"/>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9</a:t>
            </a:r>
            <a:endParaRPr lang="en-US" sz="6000" spc="30" dirty="0">
              <a:solidFill>
                <a:srgbClr val="FEFEFE"/>
              </a:solidFill>
              <a:latin typeface="Aptos" panose="020B0004020202020204" pitchFamily="34" charset="0"/>
            </a:endParaRPr>
          </a:p>
        </p:txBody>
      </p:sp>
      <p:sp>
        <p:nvSpPr>
          <p:cNvPr id="45" name="TextBox 45"/>
          <p:cNvSpPr txBox="1"/>
          <p:nvPr/>
        </p:nvSpPr>
        <p:spPr>
          <a:xfrm>
            <a:off x="2050066" y="1304321"/>
            <a:ext cx="12578741" cy="596900"/>
          </a:xfrm>
          <a:prstGeom prst="rect">
            <a:avLst/>
          </a:prstGeom>
        </p:spPr>
        <p:txBody>
          <a:bodyPr lIns="0" tIns="0" rIns="0" bIns="0" rtlCol="0" anchor="t">
            <a:spAutoFit/>
          </a:bodyPr>
          <a:lstStyle/>
          <a:p>
            <a:pPr>
              <a:lnSpc>
                <a:spcPts val="4899"/>
              </a:lnSpc>
            </a:pPr>
            <a:r>
              <a:rPr lang="en-US" sz="3499" spc="444" dirty="0">
                <a:solidFill>
                  <a:srgbClr val="5EAAAE"/>
                </a:solidFill>
                <a:latin typeface="Aptos" panose="020B0004020202020204" pitchFamily="34" charset="0"/>
              </a:rPr>
              <a:t>Μ</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ΘΗΣΗ ΜΕ Β</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ΣΗ ΤΟ </a:t>
            </a:r>
            <a:r>
              <a:rPr lang="el-GR" sz="3499" spc="444" dirty="0">
                <a:solidFill>
                  <a:srgbClr val="5EAAAE"/>
                </a:solidFill>
                <a:latin typeface="Aptos" panose="020B0004020202020204" pitchFamily="34" charset="0"/>
              </a:rPr>
              <a:t>Ε</a:t>
            </a:r>
            <a:r>
              <a:rPr lang="en-US" sz="3499" spc="444" dirty="0">
                <a:solidFill>
                  <a:srgbClr val="5EAAAE"/>
                </a:solidFill>
                <a:latin typeface="Aptos" panose="020B0004020202020204" pitchFamily="34" charset="0"/>
              </a:rPr>
              <a:t>ΡΓΟ (PBL) - ΒΑΣΙΚ</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 Β</a:t>
            </a:r>
            <a:r>
              <a:rPr lang="el-GR" sz="3499" spc="444" dirty="0">
                <a:solidFill>
                  <a:srgbClr val="5EAAAE"/>
                </a:solidFill>
                <a:latin typeface="Aptos" panose="020B0004020202020204" pitchFamily="34" charset="0"/>
              </a:rPr>
              <a:t>Η</a:t>
            </a:r>
            <a:r>
              <a:rPr lang="en-US" sz="3499" spc="444" dirty="0">
                <a:solidFill>
                  <a:srgbClr val="5EAAAE"/>
                </a:solidFill>
                <a:latin typeface="Aptos" panose="020B0004020202020204" pitchFamily="34" charset="0"/>
              </a:rPr>
              <a:t>ΜΑΤΑ</a:t>
            </a:r>
          </a:p>
        </p:txBody>
      </p:sp>
      <p:sp>
        <p:nvSpPr>
          <p:cNvPr id="46" name="TextBox 46"/>
          <p:cNvSpPr txBox="1"/>
          <p:nvPr/>
        </p:nvSpPr>
        <p:spPr>
          <a:xfrm>
            <a:off x="2050066" y="8794261"/>
            <a:ext cx="7398734" cy="218008"/>
          </a:xfrm>
          <a:prstGeom prst="rect">
            <a:avLst/>
          </a:prstGeom>
        </p:spPr>
        <p:txBody>
          <a:bodyPr wrap="square" lIns="0" tIns="0" rIns="0" bIns="0" rtlCol="0" anchor="t">
            <a:spAutoFit/>
          </a:bodyPr>
          <a:lstStyle/>
          <a:p>
            <a:pPr>
              <a:lnSpc>
                <a:spcPts val="1693"/>
              </a:lnSpc>
              <a:spcBef>
                <a:spcPct val="0"/>
              </a:spcBef>
            </a:pPr>
            <a:r>
              <a:rPr lang="en-US" sz="1500" spc="88" dirty="0">
                <a:solidFill>
                  <a:srgbClr val="FFFFFF"/>
                </a:solidFill>
                <a:latin typeface="Aptos" panose="020B0004020202020204" pitchFamily="34" charset="0"/>
              </a:rPr>
              <a:t>Fray, K. (1982). Die </a:t>
            </a:r>
            <a:r>
              <a:rPr lang="en-US" sz="1500" spc="88" dirty="0" err="1">
                <a:solidFill>
                  <a:srgbClr val="FFFFFF"/>
                </a:solidFill>
                <a:latin typeface="Aptos" panose="020B0004020202020204" pitchFamily="34" charset="0"/>
              </a:rPr>
              <a:t>Projektmethode</a:t>
            </a:r>
            <a:r>
              <a:rPr lang="en-US" sz="1500" spc="88" dirty="0">
                <a:solidFill>
                  <a:srgbClr val="FFFFFF"/>
                </a:solidFill>
                <a:latin typeface="Aptos" panose="020B0004020202020204" pitchFamily="34" charset="0"/>
              </a:rPr>
              <a:t>. Weinheim: </a:t>
            </a:r>
            <a:r>
              <a:rPr lang="en-US" sz="1500" spc="88" dirty="0" err="1">
                <a:solidFill>
                  <a:srgbClr val="FFFFFF"/>
                </a:solidFill>
                <a:latin typeface="Aptos" panose="020B0004020202020204" pitchFamily="34" charset="0"/>
              </a:rPr>
              <a:t>Beltz</a:t>
            </a:r>
            <a:endParaRPr lang="en-US" sz="1500" spc="88" dirty="0">
              <a:solidFill>
                <a:srgbClr val="FFFFFF"/>
              </a:solidFill>
              <a:latin typeface="Aptos" panose="020B0004020202020204" pitchFamily="34" charset="0"/>
            </a:endParaRPr>
          </a:p>
        </p:txBody>
      </p:sp>
      <p:sp>
        <p:nvSpPr>
          <p:cNvPr id="47" name="TextBox 47"/>
          <p:cNvSpPr txBox="1"/>
          <p:nvPr/>
        </p:nvSpPr>
        <p:spPr>
          <a:xfrm>
            <a:off x="2050066" y="2428127"/>
            <a:ext cx="2960619" cy="662388"/>
          </a:xfrm>
          <a:prstGeom prst="rect">
            <a:avLst/>
          </a:prstGeom>
        </p:spPr>
        <p:txBody>
          <a:bodyPr lIns="0" tIns="0" rIns="0" bIns="0" rtlCol="0" anchor="t">
            <a:spAutoFit/>
          </a:bodyPr>
          <a:lstStyle/>
          <a:p>
            <a:pPr marL="0" lvl="0" indent="0" algn="l">
              <a:lnSpc>
                <a:spcPts val="5924"/>
              </a:lnSpc>
            </a:pPr>
            <a:r>
              <a:rPr lang="en-US" sz="2408" spc="77">
                <a:solidFill>
                  <a:srgbClr val="FFFFFF"/>
                </a:solidFill>
                <a:latin typeface="Aptos" panose="020B0004020202020204" pitchFamily="34" charset="0"/>
              </a:rPr>
              <a:t>ΒΑΣΙΚΑ ΒΗΜΑΤΑ</a:t>
            </a:r>
          </a:p>
        </p:txBody>
      </p:sp>
      <p:sp>
        <p:nvSpPr>
          <p:cNvPr id="48" name="TextBox 48"/>
          <p:cNvSpPr txBox="1"/>
          <p:nvPr/>
        </p:nvSpPr>
        <p:spPr>
          <a:xfrm>
            <a:off x="8839387" y="2428127"/>
            <a:ext cx="3892697" cy="662388"/>
          </a:xfrm>
          <a:prstGeom prst="rect">
            <a:avLst/>
          </a:prstGeom>
        </p:spPr>
        <p:txBody>
          <a:bodyPr lIns="0" tIns="0" rIns="0" bIns="0" rtlCol="0" anchor="t">
            <a:spAutoFit/>
          </a:bodyPr>
          <a:lstStyle/>
          <a:p>
            <a:pPr marL="0" lvl="0" indent="0" algn="l">
              <a:lnSpc>
                <a:spcPts val="5924"/>
              </a:lnSpc>
            </a:pPr>
            <a:r>
              <a:rPr lang="en-US" sz="2408" spc="77" dirty="0">
                <a:solidFill>
                  <a:srgbClr val="FFFFFF"/>
                </a:solidFill>
                <a:latin typeface="Aptos" panose="020B0004020202020204" pitchFamily="34" charset="0"/>
              </a:rPr>
              <a:t>ΕΝΔΙ</a:t>
            </a:r>
            <a:r>
              <a:rPr lang="el-GR" sz="2408" spc="77" dirty="0">
                <a:solidFill>
                  <a:srgbClr val="FFFFFF"/>
                </a:solidFill>
                <a:latin typeface="Aptos" panose="020B0004020202020204" pitchFamily="34" charset="0"/>
              </a:rPr>
              <a:t>Α</a:t>
            </a:r>
            <a:r>
              <a:rPr lang="en-US" sz="2408" spc="77" dirty="0">
                <a:solidFill>
                  <a:srgbClr val="FFFFFF"/>
                </a:solidFill>
                <a:latin typeface="Aptos" panose="020B0004020202020204" pitchFamily="34" charset="0"/>
              </a:rPr>
              <a:t>ΜΕΣΑ Β</a:t>
            </a:r>
            <a:r>
              <a:rPr lang="el-GR" sz="2408" spc="77" dirty="0">
                <a:solidFill>
                  <a:srgbClr val="FFFFFF"/>
                </a:solidFill>
                <a:latin typeface="Aptos" panose="020B0004020202020204" pitchFamily="34" charset="0"/>
              </a:rPr>
              <a:t>Η</a:t>
            </a:r>
            <a:r>
              <a:rPr lang="en-US" sz="2408" spc="77" dirty="0">
                <a:solidFill>
                  <a:srgbClr val="FFFFFF"/>
                </a:solidFill>
                <a:latin typeface="Aptos" panose="020B0004020202020204" pitchFamily="34" charset="0"/>
              </a:rPr>
              <a:t>ΜΑΤΑ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4">
              <a:alphaModFix amt="9999"/>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5"/>
            <a:stretch>
              <a:fillRect t="-6903" r="-479"/>
            </a:stretch>
          </a:blipFill>
        </p:spPr>
        <p:txBody>
          <a:bodyPr/>
          <a:lstStyle/>
          <a:p>
            <a:endParaRPr lang="en-US">
              <a:latin typeface="Aptos" panose="020B0004020202020204" pitchFamily="34" charset="0"/>
            </a:endParaRPr>
          </a:p>
        </p:txBody>
      </p:sp>
      <p:sp>
        <p:nvSpPr>
          <p:cNvPr id="9" name="Freeform 9"/>
          <p:cNvSpPr/>
          <p:nvPr/>
        </p:nvSpPr>
        <p:spPr>
          <a:xfrm>
            <a:off x="1867035" y="3498384"/>
            <a:ext cx="13204025" cy="4419594"/>
          </a:xfrm>
          <a:custGeom>
            <a:avLst/>
            <a:gdLst/>
            <a:ahLst/>
            <a:cxnLst/>
            <a:rect l="l" t="t" r="r" b="b"/>
            <a:pathLst>
              <a:path w="13204025" h="4419594">
                <a:moveTo>
                  <a:pt x="0" y="0"/>
                </a:moveTo>
                <a:lnTo>
                  <a:pt x="13204025" y="0"/>
                </a:lnTo>
                <a:lnTo>
                  <a:pt x="13204025" y="4419594"/>
                </a:lnTo>
                <a:lnTo>
                  <a:pt x="0" y="4419594"/>
                </a:lnTo>
                <a:lnTo>
                  <a:pt x="0" y="0"/>
                </a:lnTo>
                <a:close/>
              </a:path>
            </a:pathLst>
          </a:custGeom>
          <a:blipFill>
            <a:blip r:embed="rId6"/>
            <a:stretch>
              <a:fillRect/>
            </a:stretch>
          </a:blipFill>
        </p:spPr>
        <p:txBody>
          <a:bodyPr/>
          <a:lstStyle/>
          <a:p>
            <a:endParaRPr lang="en-US">
              <a:latin typeface="Aptos" panose="020B0004020202020204" pitchFamily="34" charset="0"/>
            </a:endParaRPr>
          </a:p>
        </p:txBody>
      </p:sp>
      <p:sp>
        <p:nvSpPr>
          <p:cNvPr id="10" name="TextBox 10"/>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10</a:t>
            </a:r>
            <a:endParaRPr lang="en-US" sz="6000" spc="30" dirty="0">
              <a:solidFill>
                <a:srgbClr val="FEFEFE"/>
              </a:solidFill>
              <a:latin typeface="Aptos" panose="020B0004020202020204" pitchFamily="34" charset="0"/>
            </a:endParaRPr>
          </a:p>
        </p:txBody>
      </p:sp>
      <p:sp>
        <p:nvSpPr>
          <p:cNvPr id="11" name="TextBox 11"/>
          <p:cNvSpPr txBox="1"/>
          <p:nvPr/>
        </p:nvSpPr>
        <p:spPr>
          <a:xfrm>
            <a:off x="2050066" y="1304321"/>
            <a:ext cx="15841012" cy="596900"/>
          </a:xfrm>
          <a:prstGeom prst="rect">
            <a:avLst/>
          </a:prstGeom>
        </p:spPr>
        <p:txBody>
          <a:bodyPr lIns="0" tIns="0" rIns="0" bIns="0" rtlCol="0" anchor="t">
            <a:spAutoFit/>
          </a:bodyPr>
          <a:lstStyle/>
          <a:p>
            <a:pPr>
              <a:lnSpc>
                <a:spcPts val="4899"/>
              </a:lnSpc>
            </a:pPr>
            <a:r>
              <a:rPr lang="en-US" sz="3499" spc="444" dirty="0">
                <a:solidFill>
                  <a:srgbClr val="5EAAAE"/>
                </a:solidFill>
                <a:latin typeface="Aptos" panose="020B0004020202020204" pitchFamily="34" charset="0"/>
              </a:rPr>
              <a:t>Μ</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ΘΗΣΗ ΜΕ Β</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ΣΗ ΤΟ </a:t>
            </a:r>
            <a:r>
              <a:rPr lang="el-GR" sz="3499" spc="444" dirty="0">
                <a:solidFill>
                  <a:srgbClr val="5EAAAE"/>
                </a:solidFill>
                <a:latin typeface="Aptos" panose="020B0004020202020204" pitchFamily="34" charset="0"/>
              </a:rPr>
              <a:t>Ε</a:t>
            </a:r>
            <a:r>
              <a:rPr lang="en-US" sz="3499" spc="444" dirty="0">
                <a:solidFill>
                  <a:srgbClr val="5EAAAE"/>
                </a:solidFill>
                <a:latin typeface="Aptos" panose="020B0004020202020204" pitchFamily="34" charset="0"/>
              </a:rPr>
              <a:t>ΡΓΟ (PBL) - ΧΑΡΤΟΦΥΛ</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ΚΙΟ </a:t>
            </a:r>
            <a:r>
              <a:rPr lang="el-GR" sz="3499" spc="444" dirty="0">
                <a:solidFill>
                  <a:srgbClr val="5EAAAE"/>
                </a:solidFill>
                <a:latin typeface="Aptos" panose="020B0004020202020204" pitchFamily="34" charset="0"/>
              </a:rPr>
              <a:t>Ε</a:t>
            </a:r>
            <a:r>
              <a:rPr lang="en-US" sz="3499" spc="444" dirty="0">
                <a:solidFill>
                  <a:srgbClr val="5EAAAE"/>
                </a:solidFill>
                <a:latin typeface="Aptos" panose="020B0004020202020204" pitchFamily="34" charset="0"/>
              </a:rPr>
              <a:t>ΡΓΩΝ</a:t>
            </a:r>
          </a:p>
        </p:txBody>
      </p:sp>
      <p:sp>
        <p:nvSpPr>
          <p:cNvPr id="12" name="TextBox 12"/>
          <p:cNvSpPr txBox="1"/>
          <p:nvPr/>
        </p:nvSpPr>
        <p:spPr>
          <a:xfrm>
            <a:off x="2050066" y="8765175"/>
            <a:ext cx="15356235" cy="218008"/>
          </a:xfrm>
          <a:prstGeom prst="rect">
            <a:avLst/>
          </a:prstGeom>
        </p:spPr>
        <p:txBody>
          <a:bodyPr wrap="square" lIns="0" tIns="0" rIns="0" bIns="0" rtlCol="0" anchor="t">
            <a:spAutoFit/>
          </a:bodyPr>
          <a:lstStyle/>
          <a:p>
            <a:pPr>
              <a:lnSpc>
                <a:spcPts val="1693"/>
              </a:lnSpc>
              <a:spcBef>
                <a:spcPct val="0"/>
              </a:spcBef>
            </a:pPr>
            <a:r>
              <a:rPr lang="en-US" sz="1500" spc="88" dirty="0">
                <a:solidFill>
                  <a:srgbClr val="FFFFFF"/>
                </a:solidFill>
                <a:latin typeface="Aptos" panose="020B0004020202020204" pitchFamily="34" charset="0"/>
              </a:rPr>
              <a:t>Ferk Savec, V. (2010). </a:t>
            </a:r>
            <a:r>
              <a:rPr lang="en-US" sz="1500" spc="88" dirty="0" err="1">
                <a:solidFill>
                  <a:srgbClr val="FFFFFF"/>
                </a:solidFill>
                <a:latin typeface="Aptos" panose="020B0004020202020204" pitchFamily="34" charset="0"/>
              </a:rPr>
              <a:t>Projektno </a:t>
            </a:r>
            <a:r>
              <a:rPr lang="en-US" sz="1500" spc="88" dirty="0">
                <a:solidFill>
                  <a:srgbClr val="FFFFFF"/>
                </a:solidFill>
                <a:latin typeface="Aptos" panose="020B0004020202020204" pitchFamily="34" charset="0"/>
              </a:rPr>
              <a:t>učno </a:t>
            </a:r>
            <a:r>
              <a:rPr lang="en-US" sz="1500" spc="88" dirty="0" err="1">
                <a:solidFill>
                  <a:srgbClr val="FFFFFF"/>
                </a:solidFill>
                <a:latin typeface="Aptos" panose="020B0004020202020204" pitchFamily="34" charset="0"/>
              </a:rPr>
              <a:t>delo pri učenju naravoslovnih vsebin</a:t>
            </a:r>
            <a:r>
              <a:rPr lang="en-US" sz="1500" spc="88" dirty="0">
                <a:solidFill>
                  <a:srgbClr val="FFFFFF"/>
                </a:solidFill>
                <a:latin typeface="Aptos" panose="020B0004020202020204" pitchFamily="34" charset="0"/>
              </a:rPr>
              <a:t>. Maribor: </a:t>
            </a:r>
            <a:r>
              <a:rPr lang="en-US" sz="1500" spc="88" dirty="0" err="1">
                <a:solidFill>
                  <a:srgbClr val="FFFFFF"/>
                </a:solidFill>
                <a:latin typeface="Aptos" panose="020B0004020202020204" pitchFamily="34" charset="0"/>
              </a:rPr>
              <a:t>Univerza </a:t>
            </a:r>
            <a:r>
              <a:rPr lang="en-US" sz="1500" spc="88" dirty="0">
                <a:solidFill>
                  <a:srgbClr val="FFFFFF"/>
                </a:solidFill>
                <a:latin typeface="Aptos" panose="020B0004020202020204" pitchFamily="34" charset="0"/>
              </a:rPr>
              <a:t>v </a:t>
            </a:r>
            <a:r>
              <a:rPr lang="en-US" sz="1500" spc="88" dirty="0" err="1">
                <a:solidFill>
                  <a:srgbClr val="FFFFFF"/>
                </a:solidFill>
                <a:latin typeface="Aptos" panose="020B0004020202020204" pitchFamily="34" charset="0"/>
              </a:rPr>
              <a:t>Mariboru Fakulteta </a:t>
            </a:r>
            <a:r>
              <a:rPr lang="en-US" sz="1500" spc="88" dirty="0">
                <a:solidFill>
                  <a:srgbClr val="FFFFFF"/>
                </a:solidFill>
                <a:latin typeface="Aptos" panose="020B0004020202020204" pitchFamily="34" charset="0"/>
              </a:rPr>
              <a:t>za </a:t>
            </a:r>
            <a:r>
              <a:rPr lang="en-US" sz="1500" spc="88" dirty="0" err="1">
                <a:solidFill>
                  <a:srgbClr val="FFFFFF"/>
                </a:solidFill>
                <a:latin typeface="Aptos" panose="020B0004020202020204" pitchFamily="34" charset="0"/>
              </a:rPr>
              <a:t>naravoslovje </a:t>
            </a:r>
            <a:r>
              <a:rPr lang="en-US" sz="1500" spc="88" dirty="0">
                <a:solidFill>
                  <a:srgbClr val="FFFFFF"/>
                </a:solidFill>
                <a:latin typeface="Aptos" panose="020B0004020202020204" pitchFamily="34" charset="0"/>
              </a:rPr>
              <a:t>in </a:t>
            </a:r>
            <a:r>
              <a:rPr lang="en-US" sz="1500" spc="88" dirty="0" err="1">
                <a:solidFill>
                  <a:srgbClr val="FFFFFF"/>
                </a:solidFill>
                <a:latin typeface="Aptos" panose="020B0004020202020204" pitchFamily="34" charset="0"/>
              </a:rPr>
              <a:t>matematiko</a:t>
            </a:r>
            <a:r>
              <a:rPr lang="en-US" sz="1500" spc="88" dirty="0">
                <a:solidFill>
                  <a:srgbClr val="FFFFFF"/>
                </a:solidFill>
                <a:latin typeface="Aptos" panose="020B0004020202020204" pitchFamily="34" charset="0"/>
              </a:rPr>
              <a:t>.</a:t>
            </a:r>
          </a:p>
        </p:txBody>
      </p:sp>
      <p:sp>
        <p:nvSpPr>
          <p:cNvPr id="13" name="TextBox 13"/>
          <p:cNvSpPr txBox="1"/>
          <p:nvPr/>
        </p:nvSpPr>
        <p:spPr>
          <a:xfrm>
            <a:off x="2050066" y="3066906"/>
            <a:ext cx="16085534" cy="343088"/>
          </a:xfrm>
          <a:prstGeom prst="rect">
            <a:avLst/>
          </a:prstGeom>
        </p:spPr>
        <p:txBody>
          <a:bodyPr wrap="square" lIns="0" tIns="0" rIns="0" bIns="0" rtlCol="0" anchor="t">
            <a:spAutoFit/>
          </a:bodyPr>
          <a:lstStyle/>
          <a:p>
            <a:pPr marL="0" lvl="0" indent="0" algn="l">
              <a:lnSpc>
                <a:spcPts val="2721"/>
              </a:lnSpc>
              <a:spcBef>
                <a:spcPct val="0"/>
              </a:spcBef>
            </a:pPr>
            <a:r>
              <a:rPr lang="en-US" sz="2408" spc="77" dirty="0">
                <a:solidFill>
                  <a:srgbClr val="FFFFFF"/>
                </a:solidFill>
                <a:latin typeface="Aptos" panose="020B0004020202020204" pitchFamily="34" charset="0"/>
              </a:rPr>
              <a:t>Υποδείγματα (έντυπα) του χαρτοφυλακίου έργων για την υποστήριξη της υλοποίησης των επιμέρους βημάτων PBL. </a:t>
            </a:r>
          </a:p>
        </p:txBody>
      </p:sp>
      <p:sp>
        <p:nvSpPr>
          <p:cNvPr id="14" name="TextBox 14"/>
          <p:cNvSpPr txBox="1"/>
          <p:nvPr/>
        </p:nvSpPr>
        <p:spPr>
          <a:xfrm>
            <a:off x="2366302" y="7507865"/>
            <a:ext cx="2112169" cy="256609"/>
          </a:xfrm>
          <a:prstGeom prst="rect">
            <a:avLst/>
          </a:prstGeom>
        </p:spPr>
        <p:txBody>
          <a:bodyPr lIns="0" tIns="0" rIns="0" bIns="0" rtlCol="0" anchor="t">
            <a:spAutoFit/>
          </a:bodyPr>
          <a:lstStyle/>
          <a:p>
            <a:pPr marL="0" lvl="0" indent="0" algn="ctr">
              <a:lnSpc>
                <a:spcPts val="2043"/>
              </a:lnSpc>
              <a:spcBef>
                <a:spcPct val="0"/>
              </a:spcBef>
            </a:pPr>
            <a:r>
              <a:rPr lang="en-US" sz="1808" spc="57" dirty="0" err="1">
                <a:solidFill>
                  <a:srgbClr val="FFFFFF"/>
                </a:solidFill>
                <a:latin typeface="Aptos" panose="020B0004020202020204" pitchFamily="34" charset="0"/>
              </a:rPr>
              <a:t>σχεδί</a:t>
            </a:r>
            <a:r>
              <a:rPr lang="en-US" sz="1808" spc="57" dirty="0">
                <a:solidFill>
                  <a:srgbClr val="FFFFFF"/>
                </a:solidFill>
                <a:latin typeface="Aptos" panose="020B0004020202020204" pitchFamily="34" charset="0"/>
              </a:rPr>
              <a:t>αση έργου</a:t>
            </a:r>
          </a:p>
        </p:txBody>
      </p:sp>
      <p:sp>
        <p:nvSpPr>
          <p:cNvPr id="15" name="TextBox 15"/>
          <p:cNvSpPr txBox="1"/>
          <p:nvPr/>
        </p:nvSpPr>
        <p:spPr>
          <a:xfrm>
            <a:off x="4977738" y="7522849"/>
            <a:ext cx="3256822" cy="256609"/>
          </a:xfrm>
          <a:prstGeom prst="rect">
            <a:avLst/>
          </a:prstGeom>
        </p:spPr>
        <p:txBody>
          <a:bodyPr wrap="square" lIns="0" tIns="0" rIns="0" bIns="0" rtlCol="0" anchor="t">
            <a:spAutoFit/>
          </a:bodyPr>
          <a:lstStyle/>
          <a:p>
            <a:pPr marL="0" lvl="0" indent="0" algn="ctr">
              <a:lnSpc>
                <a:spcPts val="2043"/>
              </a:lnSpc>
              <a:spcBef>
                <a:spcPct val="0"/>
              </a:spcBef>
            </a:pPr>
            <a:r>
              <a:rPr lang="el-GR" sz="1808" spc="57" dirty="0">
                <a:solidFill>
                  <a:srgbClr val="FFFFFF"/>
                </a:solidFill>
                <a:latin typeface="Aptos" panose="020B0004020202020204" pitchFamily="34" charset="0"/>
              </a:rPr>
              <a:t>προγραμματισμός</a:t>
            </a:r>
            <a:endParaRPr lang="en-US" sz="1808" spc="57" dirty="0">
              <a:solidFill>
                <a:srgbClr val="FFFFFF"/>
              </a:solidFill>
              <a:latin typeface="Aptos" panose="020B0004020202020204" pitchFamily="34" charset="0"/>
            </a:endParaRPr>
          </a:p>
        </p:txBody>
      </p:sp>
      <p:sp>
        <p:nvSpPr>
          <p:cNvPr id="16" name="TextBox 16"/>
          <p:cNvSpPr txBox="1"/>
          <p:nvPr/>
        </p:nvSpPr>
        <p:spPr>
          <a:xfrm>
            <a:off x="8532254" y="7507865"/>
            <a:ext cx="2391858" cy="256480"/>
          </a:xfrm>
          <a:prstGeom prst="rect">
            <a:avLst/>
          </a:prstGeom>
        </p:spPr>
        <p:txBody>
          <a:bodyPr wrap="square" lIns="0" tIns="0" rIns="0" bIns="0" rtlCol="0" anchor="t">
            <a:spAutoFit/>
          </a:bodyPr>
          <a:lstStyle/>
          <a:p>
            <a:pPr marL="0" lvl="0" indent="0" algn="ctr">
              <a:lnSpc>
                <a:spcPts val="2043"/>
              </a:lnSpc>
              <a:spcBef>
                <a:spcPct val="0"/>
              </a:spcBef>
            </a:pPr>
            <a:r>
              <a:rPr lang="en-US" sz="1808" spc="57" dirty="0">
                <a:solidFill>
                  <a:srgbClr val="FFFFFF"/>
                </a:solidFill>
                <a:latin typeface="Aptos" panose="020B0004020202020204" pitchFamily="34" charset="0"/>
              </a:rPr>
              <a:t>εφαρμογή</a:t>
            </a:r>
          </a:p>
        </p:txBody>
      </p:sp>
      <p:sp>
        <p:nvSpPr>
          <p:cNvPr id="17" name="TextBox 17"/>
          <p:cNvSpPr txBox="1"/>
          <p:nvPr/>
        </p:nvSpPr>
        <p:spPr>
          <a:xfrm>
            <a:off x="12039600" y="7522849"/>
            <a:ext cx="1659140" cy="256609"/>
          </a:xfrm>
          <a:prstGeom prst="rect">
            <a:avLst/>
          </a:prstGeom>
        </p:spPr>
        <p:txBody>
          <a:bodyPr wrap="square" lIns="0" tIns="0" rIns="0" bIns="0" rtlCol="0" anchor="t">
            <a:spAutoFit/>
          </a:bodyPr>
          <a:lstStyle/>
          <a:p>
            <a:pPr marL="0" lvl="0" indent="0" algn="ctr">
              <a:lnSpc>
                <a:spcPts val="2043"/>
              </a:lnSpc>
              <a:spcBef>
                <a:spcPct val="0"/>
              </a:spcBef>
            </a:pPr>
            <a:r>
              <a:rPr lang="en-US" sz="1808" spc="57" dirty="0" err="1">
                <a:solidFill>
                  <a:srgbClr val="FFFFFF"/>
                </a:solidFill>
                <a:latin typeface="Aptos" panose="020B0004020202020204" pitchFamily="34" charset="0"/>
              </a:rPr>
              <a:t>τελικό</a:t>
            </a:r>
            <a:r>
              <a:rPr lang="en-US" sz="1808" spc="57" dirty="0">
                <a:solidFill>
                  <a:srgbClr val="FFFFFF"/>
                </a:solidFill>
                <a:latin typeface="Aptos" panose="020B0004020202020204" pitchFamily="34" charset="0"/>
              </a:rPr>
              <a:t> β</a:t>
            </a:r>
            <a:r>
              <a:rPr lang="en-US" sz="1808" spc="57" dirty="0" err="1">
                <a:solidFill>
                  <a:srgbClr val="FFFFFF"/>
                </a:solidFill>
                <a:latin typeface="Aptos" panose="020B0004020202020204" pitchFamily="34" charset="0"/>
              </a:rPr>
              <a:t>ήμ</a:t>
            </a:r>
            <a:r>
              <a:rPr lang="en-US" sz="1808" spc="57" dirty="0">
                <a:solidFill>
                  <a:srgbClr val="FFFFFF"/>
                </a:solidFill>
                <a:latin typeface="Aptos" panose="020B0004020202020204" pitchFamily="34" charset="0"/>
              </a:rPr>
              <a:t>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4">
              <a:alphaModFix amt="9999"/>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1763706" y="3080762"/>
            <a:ext cx="8033014" cy="5962237"/>
          </a:xfrm>
          <a:custGeom>
            <a:avLst/>
            <a:gdLst/>
            <a:ahLst/>
            <a:cxnLst/>
            <a:rect l="l" t="t" r="r" b="b"/>
            <a:pathLst>
              <a:path w="8033014" h="5962237">
                <a:moveTo>
                  <a:pt x="0" y="0"/>
                </a:moveTo>
                <a:lnTo>
                  <a:pt x="8033015" y="0"/>
                </a:lnTo>
                <a:lnTo>
                  <a:pt x="8033015" y="5962237"/>
                </a:lnTo>
                <a:lnTo>
                  <a:pt x="0" y="5962237"/>
                </a:lnTo>
                <a:lnTo>
                  <a:pt x="0" y="0"/>
                </a:lnTo>
                <a:close/>
              </a:path>
            </a:pathLst>
          </a:custGeom>
          <a:blipFill>
            <a:blip r:embed="rId5"/>
            <a:stretch>
              <a:fillRect/>
            </a:stretch>
          </a:blipFill>
        </p:spPr>
        <p:txBody>
          <a:bodyPr/>
          <a:lstStyle/>
          <a:p>
            <a:endParaRPr lang="en-US">
              <a:latin typeface="Aptos" panose="020B0004020202020204" pitchFamily="34" charset="0"/>
            </a:endParaRPr>
          </a:p>
        </p:txBody>
      </p:sp>
      <p:sp>
        <p:nvSpPr>
          <p:cNvPr id="9" name="Freeform 9"/>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6"/>
            <a:stretch>
              <a:fillRect t="-6903" r="-479"/>
            </a:stretch>
          </a:blipFill>
        </p:spPr>
        <p:txBody>
          <a:bodyPr/>
          <a:lstStyle/>
          <a:p>
            <a:endParaRPr lang="en-US">
              <a:latin typeface="Aptos" panose="020B0004020202020204" pitchFamily="34" charset="0"/>
            </a:endParaRPr>
          </a:p>
        </p:txBody>
      </p:sp>
      <p:grpSp>
        <p:nvGrpSpPr>
          <p:cNvPr id="10" name="Group 10"/>
          <p:cNvGrpSpPr/>
          <p:nvPr/>
        </p:nvGrpSpPr>
        <p:grpSpPr>
          <a:xfrm>
            <a:off x="6373402" y="5352308"/>
            <a:ext cx="356070" cy="227378"/>
            <a:chOff x="0" y="0"/>
            <a:chExt cx="93780" cy="59885"/>
          </a:xfrm>
        </p:grpSpPr>
        <p:sp>
          <p:nvSpPr>
            <p:cNvPr id="11" name="Freeform 11"/>
            <p:cNvSpPr/>
            <p:nvPr/>
          </p:nvSpPr>
          <p:spPr>
            <a:xfrm>
              <a:off x="0" y="0"/>
              <a:ext cx="93780" cy="59885"/>
            </a:xfrm>
            <a:custGeom>
              <a:avLst/>
              <a:gdLst/>
              <a:ahLst/>
              <a:cxnLst/>
              <a:rect l="l" t="t" r="r" b="b"/>
              <a:pathLst>
                <a:path w="93780" h="59885">
                  <a:moveTo>
                    <a:pt x="0" y="0"/>
                  </a:moveTo>
                  <a:lnTo>
                    <a:pt x="93780" y="0"/>
                  </a:lnTo>
                  <a:lnTo>
                    <a:pt x="93780" y="59885"/>
                  </a:lnTo>
                  <a:lnTo>
                    <a:pt x="0" y="59885"/>
                  </a:lnTo>
                  <a:close/>
                </a:path>
              </a:pathLst>
            </a:custGeom>
            <a:solidFill>
              <a:srgbClr val="5EAAAE">
                <a:alpha val="54902"/>
              </a:srgbClr>
            </a:solidFill>
          </p:spPr>
          <p:txBody>
            <a:bodyPr/>
            <a:lstStyle/>
            <a:p>
              <a:endParaRPr lang="en-US">
                <a:latin typeface="Aptos" panose="020B0004020202020204" pitchFamily="34" charset="0"/>
              </a:endParaRPr>
            </a:p>
          </p:txBody>
        </p:sp>
        <p:sp>
          <p:nvSpPr>
            <p:cNvPr id="12" name="TextBox 12"/>
            <p:cNvSpPr txBox="1"/>
            <p:nvPr/>
          </p:nvSpPr>
          <p:spPr>
            <a:xfrm>
              <a:off x="0" y="19050"/>
              <a:ext cx="93780" cy="40835"/>
            </a:xfrm>
            <a:prstGeom prst="rect">
              <a:avLst/>
            </a:prstGeom>
          </p:spPr>
          <p:txBody>
            <a:bodyPr lIns="50800" tIns="50800" rIns="50800" bIns="50800" rtlCol="0" anchor="ctr"/>
            <a:lstStyle/>
            <a:p>
              <a:pPr algn="ctr">
                <a:lnSpc>
                  <a:spcPts val="2596"/>
                </a:lnSpc>
              </a:pPr>
              <a:endParaRPr>
                <a:latin typeface="Aptos" panose="020B0004020202020204" pitchFamily="34" charset="0"/>
              </a:endParaRPr>
            </a:p>
          </p:txBody>
        </p:sp>
      </p:grpSp>
      <p:sp>
        <p:nvSpPr>
          <p:cNvPr id="13" name="TextBox 13"/>
          <p:cNvSpPr txBox="1"/>
          <p:nvPr/>
        </p:nvSpPr>
        <p:spPr>
          <a:xfrm>
            <a:off x="2050066" y="2341596"/>
            <a:ext cx="6128445" cy="345259"/>
          </a:xfrm>
          <a:prstGeom prst="rect">
            <a:avLst/>
          </a:prstGeom>
        </p:spPr>
        <p:txBody>
          <a:bodyPr lIns="0" tIns="0" rIns="0" bIns="0" rtlCol="0" anchor="t">
            <a:spAutoFit/>
          </a:bodyPr>
          <a:lstStyle/>
          <a:p>
            <a:pPr marL="0" lvl="0" indent="0" algn="l">
              <a:lnSpc>
                <a:spcPts val="2721"/>
              </a:lnSpc>
              <a:spcBef>
                <a:spcPct val="0"/>
              </a:spcBef>
            </a:pPr>
            <a:r>
              <a:rPr lang="en-US" sz="2408" spc="77">
                <a:solidFill>
                  <a:srgbClr val="FFFFFF"/>
                </a:solidFill>
                <a:latin typeface="Aptos" panose="020B0004020202020204" pitchFamily="34" charset="0"/>
              </a:rPr>
              <a:t>Η αξιολόγηση του χαρτοφυλακίου έργων </a:t>
            </a:r>
          </a:p>
        </p:txBody>
      </p:sp>
      <p:grpSp>
        <p:nvGrpSpPr>
          <p:cNvPr id="14" name="Group 14"/>
          <p:cNvGrpSpPr/>
          <p:nvPr/>
        </p:nvGrpSpPr>
        <p:grpSpPr>
          <a:xfrm>
            <a:off x="6373402" y="7609610"/>
            <a:ext cx="356070" cy="227378"/>
            <a:chOff x="0" y="0"/>
            <a:chExt cx="93780" cy="59885"/>
          </a:xfrm>
        </p:grpSpPr>
        <p:sp>
          <p:nvSpPr>
            <p:cNvPr id="15" name="Freeform 15"/>
            <p:cNvSpPr/>
            <p:nvPr/>
          </p:nvSpPr>
          <p:spPr>
            <a:xfrm>
              <a:off x="0" y="0"/>
              <a:ext cx="93780" cy="59885"/>
            </a:xfrm>
            <a:custGeom>
              <a:avLst/>
              <a:gdLst/>
              <a:ahLst/>
              <a:cxnLst/>
              <a:rect l="l" t="t" r="r" b="b"/>
              <a:pathLst>
                <a:path w="93780" h="59885">
                  <a:moveTo>
                    <a:pt x="0" y="0"/>
                  </a:moveTo>
                  <a:lnTo>
                    <a:pt x="93780" y="0"/>
                  </a:lnTo>
                  <a:lnTo>
                    <a:pt x="93780" y="59885"/>
                  </a:lnTo>
                  <a:lnTo>
                    <a:pt x="0" y="59885"/>
                  </a:lnTo>
                  <a:close/>
                </a:path>
              </a:pathLst>
            </a:custGeom>
            <a:solidFill>
              <a:srgbClr val="5EAAAE">
                <a:alpha val="54902"/>
              </a:srgbClr>
            </a:solidFill>
          </p:spPr>
          <p:txBody>
            <a:bodyPr/>
            <a:lstStyle/>
            <a:p>
              <a:endParaRPr lang="en-US">
                <a:latin typeface="Aptos" panose="020B0004020202020204" pitchFamily="34" charset="0"/>
              </a:endParaRPr>
            </a:p>
          </p:txBody>
        </p:sp>
        <p:sp>
          <p:nvSpPr>
            <p:cNvPr id="16" name="TextBox 16"/>
            <p:cNvSpPr txBox="1"/>
            <p:nvPr/>
          </p:nvSpPr>
          <p:spPr>
            <a:xfrm>
              <a:off x="0" y="19050"/>
              <a:ext cx="93780" cy="40835"/>
            </a:xfrm>
            <a:prstGeom prst="rect">
              <a:avLst/>
            </a:prstGeom>
          </p:spPr>
          <p:txBody>
            <a:bodyPr lIns="50800" tIns="50800" rIns="50800" bIns="50800" rtlCol="0" anchor="ctr"/>
            <a:lstStyle/>
            <a:p>
              <a:pPr algn="ctr">
                <a:lnSpc>
                  <a:spcPts val="2596"/>
                </a:lnSpc>
              </a:pPr>
              <a:endParaRPr>
                <a:latin typeface="Aptos" panose="020B0004020202020204" pitchFamily="34" charset="0"/>
              </a:endParaRPr>
            </a:p>
          </p:txBody>
        </p:sp>
      </p:grpSp>
      <p:grpSp>
        <p:nvGrpSpPr>
          <p:cNvPr id="17" name="Group 17"/>
          <p:cNvGrpSpPr/>
          <p:nvPr/>
        </p:nvGrpSpPr>
        <p:grpSpPr>
          <a:xfrm>
            <a:off x="5573603" y="7647710"/>
            <a:ext cx="356070" cy="227378"/>
            <a:chOff x="0" y="0"/>
            <a:chExt cx="93780" cy="59885"/>
          </a:xfrm>
        </p:grpSpPr>
        <p:sp>
          <p:nvSpPr>
            <p:cNvPr id="18" name="Freeform 18"/>
            <p:cNvSpPr/>
            <p:nvPr/>
          </p:nvSpPr>
          <p:spPr>
            <a:xfrm>
              <a:off x="0" y="0"/>
              <a:ext cx="93780" cy="59885"/>
            </a:xfrm>
            <a:custGeom>
              <a:avLst/>
              <a:gdLst/>
              <a:ahLst/>
              <a:cxnLst/>
              <a:rect l="l" t="t" r="r" b="b"/>
              <a:pathLst>
                <a:path w="93780" h="59885">
                  <a:moveTo>
                    <a:pt x="0" y="0"/>
                  </a:moveTo>
                  <a:lnTo>
                    <a:pt x="93780" y="0"/>
                  </a:lnTo>
                  <a:lnTo>
                    <a:pt x="93780" y="59885"/>
                  </a:lnTo>
                  <a:lnTo>
                    <a:pt x="0" y="59885"/>
                  </a:lnTo>
                  <a:close/>
                </a:path>
              </a:pathLst>
            </a:custGeom>
            <a:solidFill>
              <a:srgbClr val="5EAAAE">
                <a:alpha val="54902"/>
              </a:srgbClr>
            </a:solidFill>
          </p:spPr>
          <p:txBody>
            <a:bodyPr/>
            <a:lstStyle/>
            <a:p>
              <a:endParaRPr lang="en-US">
                <a:latin typeface="Aptos" panose="020B0004020202020204" pitchFamily="34" charset="0"/>
              </a:endParaRPr>
            </a:p>
          </p:txBody>
        </p:sp>
        <p:sp>
          <p:nvSpPr>
            <p:cNvPr id="19" name="TextBox 19"/>
            <p:cNvSpPr txBox="1"/>
            <p:nvPr/>
          </p:nvSpPr>
          <p:spPr>
            <a:xfrm>
              <a:off x="0" y="19050"/>
              <a:ext cx="93780" cy="40835"/>
            </a:xfrm>
            <a:prstGeom prst="rect">
              <a:avLst/>
            </a:prstGeom>
          </p:spPr>
          <p:txBody>
            <a:bodyPr lIns="50800" tIns="50800" rIns="50800" bIns="50800" rtlCol="0" anchor="ctr"/>
            <a:lstStyle/>
            <a:p>
              <a:pPr algn="ctr">
                <a:lnSpc>
                  <a:spcPts val="2596"/>
                </a:lnSpc>
              </a:pPr>
              <a:endParaRPr>
                <a:latin typeface="Aptos" panose="020B0004020202020204" pitchFamily="34" charset="0"/>
              </a:endParaRPr>
            </a:p>
          </p:txBody>
        </p:sp>
      </p:grpSp>
      <p:grpSp>
        <p:nvGrpSpPr>
          <p:cNvPr id="20" name="Group 20"/>
          <p:cNvGrpSpPr/>
          <p:nvPr/>
        </p:nvGrpSpPr>
        <p:grpSpPr>
          <a:xfrm>
            <a:off x="8663467" y="4579462"/>
            <a:ext cx="356070" cy="227378"/>
            <a:chOff x="0" y="0"/>
            <a:chExt cx="93780" cy="59885"/>
          </a:xfrm>
        </p:grpSpPr>
        <p:sp>
          <p:nvSpPr>
            <p:cNvPr id="21" name="Freeform 21"/>
            <p:cNvSpPr/>
            <p:nvPr/>
          </p:nvSpPr>
          <p:spPr>
            <a:xfrm>
              <a:off x="0" y="0"/>
              <a:ext cx="93780" cy="59885"/>
            </a:xfrm>
            <a:custGeom>
              <a:avLst/>
              <a:gdLst/>
              <a:ahLst/>
              <a:cxnLst/>
              <a:rect l="l" t="t" r="r" b="b"/>
              <a:pathLst>
                <a:path w="93780" h="59885">
                  <a:moveTo>
                    <a:pt x="0" y="0"/>
                  </a:moveTo>
                  <a:lnTo>
                    <a:pt x="93780" y="0"/>
                  </a:lnTo>
                  <a:lnTo>
                    <a:pt x="93780" y="59885"/>
                  </a:lnTo>
                  <a:lnTo>
                    <a:pt x="0" y="59885"/>
                  </a:lnTo>
                  <a:close/>
                </a:path>
              </a:pathLst>
            </a:custGeom>
            <a:solidFill>
              <a:srgbClr val="5EAAAE">
                <a:alpha val="54902"/>
              </a:srgbClr>
            </a:solidFill>
          </p:spPr>
          <p:txBody>
            <a:bodyPr/>
            <a:lstStyle/>
            <a:p>
              <a:endParaRPr lang="en-US">
                <a:latin typeface="Aptos" panose="020B0004020202020204" pitchFamily="34" charset="0"/>
              </a:endParaRPr>
            </a:p>
          </p:txBody>
        </p:sp>
        <p:sp>
          <p:nvSpPr>
            <p:cNvPr id="22" name="TextBox 22"/>
            <p:cNvSpPr txBox="1"/>
            <p:nvPr/>
          </p:nvSpPr>
          <p:spPr>
            <a:xfrm>
              <a:off x="0" y="19050"/>
              <a:ext cx="93780" cy="40835"/>
            </a:xfrm>
            <a:prstGeom prst="rect">
              <a:avLst/>
            </a:prstGeom>
          </p:spPr>
          <p:txBody>
            <a:bodyPr lIns="50800" tIns="50800" rIns="50800" bIns="50800" rtlCol="0" anchor="ctr"/>
            <a:lstStyle/>
            <a:p>
              <a:pPr algn="ctr">
                <a:lnSpc>
                  <a:spcPts val="2596"/>
                </a:lnSpc>
              </a:pPr>
              <a:endParaRPr>
                <a:latin typeface="Aptos" panose="020B0004020202020204" pitchFamily="34" charset="0"/>
              </a:endParaRPr>
            </a:p>
          </p:txBody>
        </p:sp>
      </p:grpSp>
      <p:grpSp>
        <p:nvGrpSpPr>
          <p:cNvPr id="23" name="Group 23"/>
          <p:cNvGrpSpPr/>
          <p:nvPr/>
        </p:nvGrpSpPr>
        <p:grpSpPr>
          <a:xfrm>
            <a:off x="7777695" y="4845801"/>
            <a:ext cx="1366305" cy="216252"/>
            <a:chOff x="0" y="0"/>
            <a:chExt cx="359850" cy="56955"/>
          </a:xfrm>
        </p:grpSpPr>
        <p:sp>
          <p:nvSpPr>
            <p:cNvPr id="24" name="Freeform 24"/>
            <p:cNvSpPr/>
            <p:nvPr/>
          </p:nvSpPr>
          <p:spPr>
            <a:xfrm>
              <a:off x="0" y="0"/>
              <a:ext cx="359850" cy="56955"/>
            </a:xfrm>
            <a:custGeom>
              <a:avLst/>
              <a:gdLst/>
              <a:ahLst/>
              <a:cxnLst/>
              <a:rect l="l" t="t" r="r" b="b"/>
              <a:pathLst>
                <a:path w="359850" h="56955">
                  <a:moveTo>
                    <a:pt x="0" y="0"/>
                  </a:moveTo>
                  <a:lnTo>
                    <a:pt x="359850" y="0"/>
                  </a:lnTo>
                  <a:lnTo>
                    <a:pt x="359850" y="56955"/>
                  </a:lnTo>
                  <a:lnTo>
                    <a:pt x="0" y="56955"/>
                  </a:lnTo>
                  <a:close/>
                </a:path>
              </a:pathLst>
            </a:custGeom>
            <a:solidFill>
              <a:srgbClr val="AACF46">
                <a:alpha val="54902"/>
              </a:srgbClr>
            </a:solidFill>
          </p:spPr>
          <p:txBody>
            <a:bodyPr/>
            <a:lstStyle/>
            <a:p>
              <a:endParaRPr lang="en-US">
                <a:latin typeface="Aptos" panose="020B0004020202020204" pitchFamily="34" charset="0"/>
              </a:endParaRPr>
            </a:p>
          </p:txBody>
        </p:sp>
        <p:sp>
          <p:nvSpPr>
            <p:cNvPr id="25" name="TextBox 25"/>
            <p:cNvSpPr txBox="1"/>
            <p:nvPr/>
          </p:nvSpPr>
          <p:spPr>
            <a:xfrm>
              <a:off x="0" y="19050"/>
              <a:ext cx="359850" cy="37905"/>
            </a:xfrm>
            <a:prstGeom prst="rect">
              <a:avLst/>
            </a:prstGeom>
          </p:spPr>
          <p:txBody>
            <a:bodyPr lIns="50800" tIns="50800" rIns="50800" bIns="50800" rtlCol="0" anchor="ctr"/>
            <a:lstStyle/>
            <a:p>
              <a:pPr algn="ctr">
                <a:lnSpc>
                  <a:spcPts val="2596"/>
                </a:lnSpc>
              </a:pPr>
              <a:endParaRPr>
                <a:latin typeface="Aptos" panose="020B0004020202020204" pitchFamily="34" charset="0"/>
              </a:endParaRPr>
            </a:p>
          </p:txBody>
        </p:sp>
      </p:grpSp>
      <p:grpSp>
        <p:nvGrpSpPr>
          <p:cNvPr id="26" name="Group 26"/>
          <p:cNvGrpSpPr/>
          <p:nvPr/>
        </p:nvGrpSpPr>
        <p:grpSpPr>
          <a:xfrm>
            <a:off x="9436040" y="3469926"/>
            <a:ext cx="6128445" cy="899324"/>
            <a:chOff x="0" y="0"/>
            <a:chExt cx="1614076" cy="236859"/>
          </a:xfrm>
        </p:grpSpPr>
        <p:sp>
          <p:nvSpPr>
            <p:cNvPr id="27" name="Freeform 27"/>
            <p:cNvSpPr/>
            <p:nvPr/>
          </p:nvSpPr>
          <p:spPr>
            <a:xfrm>
              <a:off x="0" y="0"/>
              <a:ext cx="1614076" cy="236859"/>
            </a:xfrm>
            <a:custGeom>
              <a:avLst/>
              <a:gdLst/>
              <a:ahLst/>
              <a:cxnLst/>
              <a:rect l="l" t="t" r="r" b="b"/>
              <a:pathLst>
                <a:path w="1614076" h="236859">
                  <a:moveTo>
                    <a:pt x="0" y="0"/>
                  </a:moveTo>
                  <a:lnTo>
                    <a:pt x="1614076" y="0"/>
                  </a:lnTo>
                  <a:lnTo>
                    <a:pt x="1614076" y="236859"/>
                  </a:lnTo>
                  <a:lnTo>
                    <a:pt x="0" y="236859"/>
                  </a:lnTo>
                  <a:close/>
                </a:path>
              </a:pathLst>
            </a:custGeom>
            <a:solidFill>
              <a:srgbClr val="4A8C8F"/>
            </a:solidFill>
          </p:spPr>
          <p:txBody>
            <a:bodyPr/>
            <a:lstStyle/>
            <a:p>
              <a:endParaRPr lang="en-US">
                <a:latin typeface="Aptos" panose="020B0004020202020204" pitchFamily="34" charset="0"/>
              </a:endParaRPr>
            </a:p>
          </p:txBody>
        </p:sp>
        <p:sp>
          <p:nvSpPr>
            <p:cNvPr id="28" name="TextBox 28"/>
            <p:cNvSpPr txBox="1"/>
            <p:nvPr/>
          </p:nvSpPr>
          <p:spPr>
            <a:xfrm>
              <a:off x="0" y="19050"/>
              <a:ext cx="1614076" cy="217809"/>
            </a:xfrm>
            <a:prstGeom prst="rect">
              <a:avLst/>
            </a:prstGeom>
          </p:spPr>
          <p:txBody>
            <a:bodyPr lIns="50800" tIns="50800" rIns="50800" bIns="50800" rtlCol="0" anchor="ctr"/>
            <a:lstStyle/>
            <a:p>
              <a:pPr marL="0" lvl="0" indent="0" algn="l">
                <a:lnSpc>
                  <a:spcPts val="2721"/>
                </a:lnSpc>
                <a:spcBef>
                  <a:spcPct val="0"/>
                </a:spcBef>
              </a:pPr>
              <a:r>
                <a:rPr lang="en-US" sz="2408" u="none" strike="noStrike" spc="77">
                  <a:solidFill>
                    <a:srgbClr val="FFFFFF"/>
                  </a:solidFill>
                  <a:latin typeface="Aptos" panose="020B0004020202020204" pitchFamily="34" charset="0"/>
                </a:rPr>
                <a:t>αριθμός σημείων των επιμέρους συνόλων του εντύπου χαρτοφυλακίου έργου</a:t>
              </a:r>
            </a:p>
          </p:txBody>
        </p:sp>
      </p:grpSp>
      <p:grpSp>
        <p:nvGrpSpPr>
          <p:cNvPr id="29" name="Group 29"/>
          <p:cNvGrpSpPr/>
          <p:nvPr/>
        </p:nvGrpSpPr>
        <p:grpSpPr>
          <a:xfrm>
            <a:off x="9436040" y="4519048"/>
            <a:ext cx="6128445" cy="899324"/>
            <a:chOff x="0" y="0"/>
            <a:chExt cx="1614076" cy="236859"/>
          </a:xfrm>
        </p:grpSpPr>
        <p:sp>
          <p:nvSpPr>
            <p:cNvPr id="30" name="Freeform 30"/>
            <p:cNvSpPr/>
            <p:nvPr/>
          </p:nvSpPr>
          <p:spPr>
            <a:xfrm>
              <a:off x="0" y="0"/>
              <a:ext cx="1614076" cy="236859"/>
            </a:xfrm>
            <a:custGeom>
              <a:avLst/>
              <a:gdLst/>
              <a:ahLst/>
              <a:cxnLst/>
              <a:rect l="l" t="t" r="r" b="b"/>
              <a:pathLst>
                <a:path w="1614076" h="236859">
                  <a:moveTo>
                    <a:pt x="0" y="0"/>
                  </a:moveTo>
                  <a:lnTo>
                    <a:pt x="1614076" y="0"/>
                  </a:lnTo>
                  <a:lnTo>
                    <a:pt x="1614076" y="236859"/>
                  </a:lnTo>
                  <a:lnTo>
                    <a:pt x="0" y="236859"/>
                  </a:lnTo>
                  <a:close/>
                </a:path>
              </a:pathLst>
            </a:custGeom>
            <a:solidFill>
              <a:srgbClr val="607235"/>
            </a:solidFill>
          </p:spPr>
          <p:txBody>
            <a:bodyPr/>
            <a:lstStyle/>
            <a:p>
              <a:endParaRPr lang="en-US">
                <a:latin typeface="Aptos" panose="020B0004020202020204" pitchFamily="34" charset="0"/>
              </a:endParaRPr>
            </a:p>
          </p:txBody>
        </p:sp>
        <p:sp>
          <p:nvSpPr>
            <p:cNvPr id="31" name="TextBox 31"/>
            <p:cNvSpPr txBox="1"/>
            <p:nvPr/>
          </p:nvSpPr>
          <p:spPr>
            <a:xfrm>
              <a:off x="0" y="19050"/>
              <a:ext cx="1614076" cy="217809"/>
            </a:xfrm>
            <a:prstGeom prst="rect">
              <a:avLst/>
            </a:prstGeom>
          </p:spPr>
          <p:txBody>
            <a:bodyPr lIns="50800" tIns="50800" rIns="50800" bIns="50800" rtlCol="0" anchor="ctr"/>
            <a:lstStyle/>
            <a:p>
              <a:pPr marL="0" lvl="0" indent="0" algn="l">
                <a:lnSpc>
                  <a:spcPts val="2721"/>
                </a:lnSpc>
                <a:spcBef>
                  <a:spcPct val="0"/>
                </a:spcBef>
              </a:pPr>
              <a:r>
                <a:rPr lang="en-US" sz="2408" spc="77">
                  <a:solidFill>
                    <a:srgbClr val="FFFFFF"/>
                  </a:solidFill>
                  <a:latin typeface="Aptos" panose="020B0004020202020204" pitchFamily="34" charset="0"/>
                </a:rPr>
                <a:t>το άθροισμα όλων των σημείων στο τέλος της φόρμας χαρτοφυλακίου έργου </a:t>
              </a:r>
            </a:p>
          </p:txBody>
        </p:sp>
      </p:grpSp>
      <p:sp>
        <p:nvSpPr>
          <p:cNvPr id="32" name="Freeform 32"/>
          <p:cNvSpPr/>
          <p:nvPr/>
        </p:nvSpPr>
        <p:spPr>
          <a:xfrm rot="-4103528">
            <a:off x="8900341" y="6118238"/>
            <a:ext cx="487318" cy="1456656"/>
          </a:xfrm>
          <a:custGeom>
            <a:avLst/>
            <a:gdLst/>
            <a:ahLst/>
            <a:cxnLst/>
            <a:rect l="l" t="t" r="r" b="b"/>
            <a:pathLst>
              <a:path w="487318" h="1456656">
                <a:moveTo>
                  <a:pt x="0" y="0"/>
                </a:moveTo>
                <a:lnTo>
                  <a:pt x="487318" y="0"/>
                </a:lnTo>
                <a:lnTo>
                  <a:pt x="487318" y="1456656"/>
                </a:lnTo>
                <a:lnTo>
                  <a:pt x="0" y="145665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latin typeface="Aptos" panose="020B0004020202020204" pitchFamily="34" charset="0"/>
            </a:endParaRPr>
          </a:p>
        </p:txBody>
      </p:sp>
      <p:sp>
        <p:nvSpPr>
          <p:cNvPr id="33" name="TextBox 33"/>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11</a:t>
            </a:r>
            <a:endParaRPr lang="en-US" sz="6000" spc="30" dirty="0">
              <a:solidFill>
                <a:srgbClr val="FEFEFE"/>
              </a:solidFill>
              <a:latin typeface="Aptos" panose="020B0004020202020204" pitchFamily="34" charset="0"/>
            </a:endParaRPr>
          </a:p>
        </p:txBody>
      </p:sp>
      <p:sp>
        <p:nvSpPr>
          <p:cNvPr id="34" name="TextBox 34"/>
          <p:cNvSpPr txBox="1"/>
          <p:nvPr/>
        </p:nvSpPr>
        <p:spPr>
          <a:xfrm>
            <a:off x="2050066" y="1304321"/>
            <a:ext cx="15841012" cy="596900"/>
          </a:xfrm>
          <a:prstGeom prst="rect">
            <a:avLst/>
          </a:prstGeom>
        </p:spPr>
        <p:txBody>
          <a:bodyPr lIns="0" tIns="0" rIns="0" bIns="0" rtlCol="0" anchor="t">
            <a:spAutoFit/>
          </a:bodyPr>
          <a:lstStyle/>
          <a:p>
            <a:pPr>
              <a:lnSpc>
                <a:spcPts val="4899"/>
              </a:lnSpc>
            </a:pPr>
            <a:r>
              <a:rPr lang="en-US" sz="3499" spc="444">
                <a:solidFill>
                  <a:srgbClr val="5EAAAE"/>
                </a:solidFill>
                <a:latin typeface="Aptos" panose="020B0004020202020204" pitchFamily="34" charset="0"/>
              </a:rPr>
              <a:t>ΜΆΘΗΣΗ ΜΕ ΒΆΣΗ ΤΟ ΈΡΓΟ (PBL) - ΧΑΡΤΟΦΥΛΆΚΙΟ ΈΡΓΩΝ</a:t>
            </a:r>
          </a:p>
        </p:txBody>
      </p:sp>
      <p:sp>
        <p:nvSpPr>
          <p:cNvPr id="35" name="TextBox 35"/>
          <p:cNvSpPr txBox="1"/>
          <p:nvPr/>
        </p:nvSpPr>
        <p:spPr>
          <a:xfrm>
            <a:off x="2050066" y="8790529"/>
            <a:ext cx="15399734" cy="216252"/>
          </a:xfrm>
          <a:prstGeom prst="rect">
            <a:avLst/>
          </a:prstGeom>
        </p:spPr>
        <p:txBody>
          <a:bodyPr wrap="square" lIns="0" tIns="0" rIns="0" bIns="0" rtlCol="0" anchor="t">
            <a:spAutoFit/>
          </a:bodyPr>
          <a:lstStyle/>
          <a:p>
            <a:pPr>
              <a:lnSpc>
                <a:spcPts val="1693"/>
              </a:lnSpc>
              <a:spcBef>
                <a:spcPct val="0"/>
              </a:spcBef>
            </a:pPr>
            <a:r>
              <a:rPr lang="en-US" sz="1500" spc="88" dirty="0">
                <a:solidFill>
                  <a:srgbClr val="FFFFFF"/>
                </a:solidFill>
                <a:latin typeface="Aptos" panose="020B0004020202020204" pitchFamily="34" charset="0"/>
              </a:rPr>
              <a:t>Ferk Savec, V. (2010). </a:t>
            </a:r>
            <a:r>
              <a:rPr lang="en-US" sz="1500" spc="88" dirty="0" err="1">
                <a:solidFill>
                  <a:srgbClr val="FFFFFF"/>
                </a:solidFill>
                <a:latin typeface="Aptos" panose="020B0004020202020204" pitchFamily="34" charset="0"/>
              </a:rPr>
              <a:t>Projektno </a:t>
            </a:r>
            <a:r>
              <a:rPr lang="en-US" sz="1500" spc="88" dirty="0">
                <a:solidFill>
                  <a:srgbClr val="FFFFFF"/>
                </a:solidFill>
                <a:latin typeface="Aptos" panose="020B0004020202020204" pitchFamily="34" charset="0"/>
              </a:rPr>
              <a:t>učno </a:t>
            </a:r>
            <a:r>
              <a:rPr lang="en-US" sz="1500" spc="88" dirty="0" err="1">
                <a:solidFill>
                  <a:srgbClr val="FFFFFF"/>
                </a:solidFill>
                <a:latin typeface="Aptos" panose="020B0004020202020204" pitchFamily="34" charset="0"/>
              </a:rPr>
              <a:t>delo pri učenju naravoslovnih vsebin</a:t>
            </a:r>
            <a:r>
              <a:rPr lang="en-US" sz="1500" spc="88" dirty="0">
                <a:solidFill>
                  <a:srgbClr val="FFFFFF"/>
                </a:solidFill>
                <a:latin typeface="Aptos" panose="020B0004020202020204" pitchFamily="34" charset="0"/>
              </a:rPr>
              <a:t>. Maribor: </a:t>
            </a:r>
            <a:r>
              <a:rPr lang="en-US" sz="1500" spc="88" dirty="0" err="1">
                <a:solidFill>
                  <a:srgbClr val="FFFFFF"/>
                </a:solidFill>
                <a:latin typeface="Aptos" panose="020B0004020202020204" pitchFamily="34" charset="0"/>
              </a:rPr>
              <a:t>Univerza </a:t>
            </a:r>
            <a:r>
              <a:rPr lang="en-US" sz="1500" spc="88" dirty="0">
                <a:solidFill>
                  <a:srgbClr val="FFFFFF"/>
                </a:solidFill>
                <a:latin typeface="Aptos" panose="020B0004020202020204" pitchFamily="34" charset="0"/>
              </a:rPr>
              <a:t>v </a:t>
            </a:r>
            <a:r>
              <a:rPr lang="en-US" sz="1500" spc="88" dirty="0" err="1">
                <a:solidFill>
                  <a:srgbClr val="FFFFFF"/>
                </a:solidFill>
                <a:latin typeface="Aptos" panose="020B0004020202020204" pitchFamily="34" charset="0"/>
              </a:rPr>
              <a:t>Mariboru Fakulteta </a:t>
            </a:r>
            <a:r>
              <a:rPr lang="en-US" sz="1500" spc="88" dirty="0">
                <a:solidFill>
                  <a:srgbClr val="FFFFFF"/>
                </a:solidFill>
                <a:latin typeface="Aptos" panose="020B0004020202020204" pitchFamily="34" charset="0"/>
              </a:rPr>
              <a:t>za </a:t>
            </a:r>
            <a:r>
              <a:rPr lang="en-US" sz="1500" spc="88" dirty="0" err="1">
                <a:solidFill>
                  <a:srgbClr val="FFFFFF"/>
                </a:solidFill>
                <a:latin typeface="Aptos" panose="020B0004020202020204" pitchFamily="34" charset="0"/>
              </a:rPr>
              <a:t>naravoslovje </a:t>
            </a:r>
            <a:r>
              <a:rPr lang="en-US" sz="1500" spc="88" dirty="0">
                <a:solidFill>
                  <a:srgbClr val="FFFFFF"/>
                </a:solidFill>
                <a:latin typeface="Aptos" panose="020B0004020202020204" pitchFamily="34" charset="0"/>
              </a:rPr>
              <a:t>in </a:t>
            </a:r>
            <a:r>
              <a:rPr lang="en-US" sz="1500" spc="88" dirty="0" err="1">
                <a:solidFill>
                  <a:srgbClr val="FFFFFF"/>
                </a:solidFill>
                <a:latin typeface="Aptos" panose="020B0004020202020204" pitchFamily="34" charset="0"/>
              </a:rPr>
              <a:t>matematiko</a:t>
            </a:r>
            <a:r>
              <a:rPr lang="en-US" sz="1500" spc="88" dirty="0">
                <a:solidFill>
                  <a:srgbClr val="FFFFFF"/>
                </a:solidFill>
                <a:latin typeface="Aptos" panose="020B0004020202020204" pitchFamily="34" charset="0"/>
              </a:rPr>
              <a:t>.</a:t>
            </a:r>
          </a:p>
        </p:txBody>
      </p:sp>
      <p:sp>
        <p:nvSpPr>
          <p:cNvPr id="36" name="TextBox 36"/>
          <p:cNvSpPr txBox="1"/>
          <p:nvPr/>
        </p:nvSpPr>
        <p:spPr>
          <a:xfrm>
            <a:off x="2069116" y="3090287"/>
            <a:ext cx="2792611" cy="923330"/>
          </a:xfrm>
          <a:prstGeom prst="rect">
            <a:avLst/>
          </a:prstGeom>
        </p:spPr>
        <p:txBody>
          <a:bodyPr lIns="0" tIns="0" rIns="0" bIns="0" rtlCol="0" anchor="t">
            <a:spAutoFit/>
          </a:bodyPr>
          <a:lstStyle/>
          <a:p>
            <a:pPr>
              <a:lnSpc>
                <a:spcPts val="2382"/>
              </a:lnSpc>
            </a:pPr>
            <a:r>
              <a:rPr lang="en-US" sz="2108" spc="67">
                <a:solidFill>
                  <a:srgbClr val="FFFFFF"/>
                </a:solidFill>
                <a:latin typeface="Aptos" panose="020B0004020202020204" pitchFamily="34" charset="0"/>
              </a:rPr>
              <a:t>Παράδειγμα: Τελικό βήμα</a:t>
            </a:r>
          </a:p>
          <a:p>
            <a:pPr marL="0" lvl="0" indent="0" algn="l">
              <a:lnSpc>
                <a:spcPts val="2382"/>
              </a:lnSpc>
              <a:spcBef>
                <a:spcPct val="0"/>
              </a:spcBef>
            </a:pPr>
            <a:endParaRPr lang="en-US" sz="2108" spc="67">
              <a:solidFill>
                <a:srgbClr val="FFFFFF"/>
              </a:solidFill>
              <a:latin typeface="Aptos" panose="020B0004020202020204" pitchFamily="34" charset="0"/>
            </a:endParaRPr>
          </a:p>
        </p:txBody>
      </p:sp>
      <p:sp>
        <p:nvSpPr>
          <p:cNvPr id="37" name="TextBox 37"/>
          <p:cNvSpPr txBox="1"/>
          <p:nvPr/>
        </p:nvSpPr>
        <p:spPr>
          <a:xfrm>
            <a:off x="9970572" y="6559501"/>
            <a:ext cx="5593913" cy="1031059"/>
          </a:xfrm>
          <a:prstGeom prst="rect">
            <a:avLst/>
          </a:prstGeom>
        </p:spPr>
        <p:txBody>
          <a:bodyPr lIns="0" tIns="0" rIns="0" bIns="0" rtlCol="0" anchor="t">
            <a:spAutoFit/>
          </a:bodyPr>
          <a:lstStyle/>
          <a:p>
            <a:pPr>
              <a:lnSpc>
                <a:spcPts val="2721"/>
              </a:lnSpc>
            </a:pPr>
            <a:r>
              <a:rPr lang="en-US" sz="2408" spc="77">
                <a:solidFill>
                  <a:srgbClr val="FFFFFF"/>
                </a:solidFill>
                <a:latin typeface="Aptos" panose="020B0004020202020204" pitchFamily="34" charset="0"/>
              </a:rPr>
              <a:t>Τα κριτήρια με περιγραφή για την αξιολόγηση του χαρτοφυλακίου έργων</a:t>
            </a:r>
          </a:p>
          <a:p>
            <a:pPr marL="0" lvl="0" indent="0" algn="l">
              <a:lnSpc>
                <a:spcPts val="2721"/>
              </a:lnSpc>
              <a:spcBef>
                <a:spcPct val="0"/>
              </a:spcBef>
            </a:pPr>
            <a:endParaRPr lang="en-US" sz="2408" spc="77">
              <a:solidFill>
                <a:srgbClr val="FFFFFF"/>
              </a:solidFill>
              <a:latin typeface="Aptos"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1584019" y="533485"/>
            <a:ext cx="15338807" cy="1028531"/>
            <a:chOff x="0" y="0"/>
            <a:chExt cx="4039851" cy="270889"/>
          </a:xfrm>
        </p:grpSpPr>
        <p:sp>
          <p:nvSpPr>
            <p:cNvPr id="8" name="Freeform 8"/>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9" name="TextBox 9"/>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11" name="Freeform 11"/>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12" name="Group 12"/>
          <p:cNvGrpSpPr/>
          <p:nvPr/>
        </p:nvGrpSpPr>
        <p:grpSpPr>
          <a:xfrm>
            <a:off x="2050066" y="2157189"/>
            <a:ext cx="1432345" cy="680257"/>
            <a:chOff x="0" y="0"/>
            <a:chExt cx="504345" cy="239526"/>
          </a:xfrm>
        </p:grpSpPr>
        <p:sp>
          <p:nvSpPr>
            <p:cNvPr id="13" name="Freeform 13"/>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14" name="TextBox 14"/>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alpha val="9804"/>
                    </a:srgbClr>
                  </a:solidFill>
                  <a:latin typeface="Aptos" panose="020B0004020202020204" pitchFamily="34" charset="0"/>
                </a:rPr>
                <a:t>ΔΙΑΛΕΞΕΙΣ</a:t>
              </a:r>
            </a:p>
          </p:txBody>
        </p:sp>
      </p:grpSp>
      <p:grpSp>
        <p:nvGrpSpPr>
          <p:cNvPr id="15" name="Group 15"/>
          <p:cNvGrpSpPr/>
          <p:nvPr/>
        </p:nvGrpSpPr>
        <p:grpSpPr>
          <a:xfrm>
            <a:off x="3617779" y="2157189"/>
            <a:ext cx="1432345" cy="680257"/>
            <a:chOff x="0" y="0"/>
            <a:chExt cx="504345" cy="239526"/>
          </a:xfrm>
        </p:grpSpPr>
        <p:sp>
          <p:nvSpPr>
            <p:cNvPr id="16" name="Freeform 16"/>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7" name="TextBox 17"/>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ΣΕΜΙΝΑΡΙΟ</a:t>
              </a:r>
            </a:p>
          </p:txBody>
        </p:sp>
      </p:grpSp>
      <p:grpSp>
        <p:nvGrpSpPr>
          <p:cNvPr id="18" name="Group 18"/>
          <p:cNvGrpSpPr/>
          <p:nvPr/>
        </p:nvGrpSpPr>
        <p:grpSpPr>
          <a:xfrm>
            <a:off x="5185491" y="2157189"/>
            <a:ext cx="1432345" cy="680257"/>
            <a:chOff x="0" y="0"/>
            <a:chExt cx="504345" cy="239526"/>
          </a:xfrm>
        </p:grpSpPr>
        <p:sp>
          <p:nvSpPr>
            <p:cNvPr id="19" name="Freeform 19"/>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0" name="TextBox 20"/>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ΕΡΓΑΣΤ</a:t>
              </a:r>
              <a:r>
                <a:rPr lang="en-US" sz="1800" spc="106" dirty="0">
                  <a:solidFill>
                    <a:srgbClr val="FFFFFF"/>
                  </a:solidFill>
                  <a:latin typeface="Aptos" panose="020B0004020202020204" pitchFamily="34" charset="0"/>
                </a:rPr>
                <a:t>. ΕΡΓΑΣΙΑ</a:t>
              </a:r>
            </a:p>
          </p:txBody>
        </p:sp>
      </p:grpSp>
      <p:grpSp>
        <p:nvGrpSpPr>
          <p:cNvPr id="21" name="Group 21"/>
          <p:cNvGrpSpPr/>
          <p:nvPr/>
        </p:nvGrpSpPr>
        <p:grpSpPr>
          <a:xfrm>
            <a:off x="7356228" y="2157189"/>
            <a:ext cx="1432345" cy="680257"/>
            <a:chOff x="0" y="0"/>
            <a:chExt cx="504345" cy="239526"/>
          </a:xfrm>
        </p:grpSpPr>
        <p:sp>
          <p:nvSpPr>
            <p:cNvPr id="22" name="Freeform 22"/>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3" name="TextBox 23"/>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ΑΤΟΜΙΚΗ</a:t>
              </a:r>
              <a:r>
                <a:rPr lang="en-US" sz="1800" spc="106" dirty="0">
                  <a:solidFill>
                    <a:srgbClr val="FFFFFF"/>
                  </a:solidFill>
                  <a:latin typeface="Aptos" panose="020B0004020202020204" pitchFamily="34" charset="0"/>
                </a:rPr>
                <a:t>. ΕΡΓΑΣΙΑ</a:t>
              </a:r>
            </a:p>
          </p:txBody>
        </p:sp>
      </p:grpSp>
      <p:grpSp>
        <p:nvGrpSpPr>
          <p:cNvPr id="24" name="Group 24"/>
          <p:cNvGrpSpPr/>
          <p:nvPr/>
        </p:nvGrpSpPr>
        <p:grpSpPr>
          <a:xfrm>
            <a:off x="8923940" y="2157189"/>
            <a:ext cx="1432345" cy="680257"/>
            <a:chOff x="0" y="0"/>
            <a:chExt cx="504345" cy="239526"/>
          </a:xfrm>
        </p:grpSpPr>
        <p:sp>
          <p:nvSpPr>
            <p:cNvPr id="25" name="Freeform 25"/>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6" name="TextBox 26"/>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ECTS</a:t>
              </a:r>
            </a:p>
          </p:txBody>
        </p:sp>
      </p:grpSp>
      <p:grpSp>
        <p:nvGrpSpPr>
          <p:cNvPr id="27" name="Group 27"/>
          <p:cNvGrpSpPr/>
          <p:nvPr/>
        </p:nvGrpSpPr>
        <p:grpSpPr>
          <a:xfrm>
            <a:off x="2050066" y="2837446"/>
            <a:ext cx="1432345" cy="425680"/>
            <a:chOff x="0" y="0"/>
            <a:chExt cx="504345" cy="149887"/>
          </a:xfrm>
        </p:grpSpPr>
        <p:sp>
          <p:nvSpPr>
            <p:cNvPr id="28" name="Freeform 28"/>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29" name="TextBox 29"/>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9804"/>
                    </a:srgbClr>
                  </a:solidFill>
                  <a:latin typeface="Aptos" panose="020B0004020202020204" pitchFamily="34" charset="0"/>
                </a:rPr>
                <a:t>30 H</a:t>
              </a:r>
            </a:p>
          </p:txBody>
        </p:sp>
      </p:grpSp>
      <p:grpSp>
        <p:nvGrpSpPr>
          <p:cNvPr id="30" name="Group 30"/>
          <p:cNvGrpSpPr/>
          <p:nvPr/>
        </p:nvGrpSpPr>
        <p:grpSpPr>
          <a:xfrm>
            <a:off x="3617779" y="2837446"/>
            <a:ext cx="1432345" cy="425680"/>
            <a:chOff x="0" y="0"/>
            <a:chExt cx="504345" cy="149887"/>
          </a:xfrm>
        </p:grpSpPr>
        <p:sp>
          <p:nvSpPr>
            <p:cNvPr id="31" name="Freeform 31"/>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32" name="TextBox 32"/>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a:t>
              </a:r>
            </a:p>
          </p:txBody>
        </p:sp>
      </p:grpSp>
      <p:grpSp>
        <p:nvGrpSpPr>
          <p:cNvPr id="33" name="Group 33"/>
          <p:cNvGrpSpPr/>
          <p:nvPr/>
        </p:nvGrpSpPr>
        <p:grpSpPr>
          <a:xfrm>
            <a:off x="5185491" y="2837446"/>
            <a:ext cx="716173" cy="425680"/>
            <a:chOff x="0" y="0"/>
            <a:chExt cx="252173" cy="149887"/>
          </a:xfrm>
        </p:grpSpPr>
        <p:sp>
          <p:nvSpPr>
            <p:cNvPr id="34" name="Freeform 34"/>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5" name="TextBox 35"/>
            <p:cNvSpPr txBox="1"/>
            <p:nvPr/>
          </p:nvSpPr>
          <p:spPr>
            <a:xfrm>
              <a:off x="0" y="9525"/>
              <a:ext cx="252173" cy="140362"/>
            </a:xfrm>
            <a:prstGeom prst="rect">
              <a:avLst/>
            </a:prstGeom>
          </p:spPr>
          <p:txBody>
            <a:bodyPr lIns="50800" tIns="50800" rIns="50800" bIns="50800" rtlCol="0" anchor="ctr"/>
            <a:lstStyle/>
            <a:p>
              <a:pPr algn="r">
                <a:lnSpc>
                  <a:spcPts val="2032"/>
                </a:lnSpc>
              </a:pPr>
              <a:r>
                <a:rPr lang="en-US" sz="1800" spc="106">
                  <a:solidFill>
                    <a:srgbClr val="1C2529">
                      <a:alpha val="9804"/>
                    </a:srgbClr>
                  </a:solidFill>
                  <a:latin typeface="Aptos" panose="020B0004020202020204" pitchFamily="34" charset="0"/>
                </a:rPr>
                <a:t>15 H </a:t>
              </a:r>
            </a:p>
          </p:txBody>
        </p:sp>
      </p:grpSp>
      <p:grpSp>
        <p:nvGrpSpPr>
          <p:cNvPr id="36" name="Group 36"/>
          <p:cNvGrpSpPr/>
          <p:nvPr/>
        </p:nvGrpSpPr>
        <p:grpSpPr>
          <a:xfrm>
            <a:off x="7356228" y="2837446"/>
            <a:ext cx="1432345" cy="425680"/>
            <a:chOff x="0" y="0"/>
            <a:chExt cx="504345" cy="149887"/>
          </a:xfrm>
        </p:grpSpPr>
        <p:sp>
          <p:nvSpPr>
            <p:cNvPr id="37" name="Freeform 3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8" name="TextBox 38"/>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75 H</a:t>
              </a:r>
            </a:p>
          </p:txBody>
        </p:sp>
      </p:grpSp>
      <p:grpSp>
        <p:nvGrpSpPr>
          <p:cNvPr id="39" name="Group 39"/>
          <p:cNvGrpSpPr/>
          <p:nvPr/>
        </p:nvGrpSpPr>
        <p:grpSpPr>
          <a:xfrm>
            <a:off x="8923940" y="2837446"/>
            <a:ext cx="1432345" cy="425680"/>
            <a:chOff x="0" y="0"/>
            <a:chExt cx="504345" cy="149887"/>
          </a:xfrm>
        </p:grpSpPr>
        <p:sp>
          <p:nvSpPr>
            <p:cNvPr id="40" name="Freeform 4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1" name="TextBox 41"/>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5</a:t>
              </a:r>
            </a:p>
          </p:txBody>
        </p:sp>
      </p:grpSp>
      <p:grpSp>
        <p:nvGrpSpPr>
          <p:cNvPr id="42" name="Group 42"/>
          <p:cNvGrpSpPr/>
          <p:nvPr/>
        </p:nvGrpSpPr>
        <p:grpSpPr>
          <a:xfrm>
            <a:off x="5901663" y="2837446"/>
            <a:ext cx="716173" cy="425680"/>
            <a:chOff x="0" y="0"/>
            <a:chExt cx="252173" cy="149887"/>
          </a:xfrm>
        </p:grpSpPr>
        <p:sp>
          <p:nvSpPr>
            <p:cNvPr id="43" name="Freeform 4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44" name="TextBox 44"/>
            <p:cNvSpPr txBox="1"/>
            <p:nvPr/>
          </p:nvSpPr>
          <p:spPr>
            <a:xfrm>
              <a:off x="0" y="9525"/>
              <a:ext cx="252173"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 </a:t>
              </a:r>
            </a:p>
          </p:txBody>
        </p:sp>
      </p:grpSp>
      <p:sp>
        <p:nvSpPr>
          <p:cNvPr id="46" name="TextBox 46"/>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12</a:t>
            </a:r>
            <a:endParaRPr lang="en-US" sz="6000" spc="30" dirty="0">
              <a:solidFill>
                <a:srgbClr val="FEFEFE"/>
              </a:solidFill>
              <a:latin typeface="Aptos" panose="020B0004020202020204" pitchFamily="34" charset="0"/>
            </a:endParaRPr>
          </a:p>
        </p:txBody>
      </p:sp>
      <p:sp>
        <p:nvSpPr>
          <p:cNvPr id="47" name="TextBox 47"/>
          <p:cNvSpPr txBox="1"/>
          <p:nvPr/>
        </p:nvSpPr>
        <p:spPr>
          <a:xfrm>
            <a:off x="2053499" y="3787001"/>
            <a:ext cx="12948358" cy="523875"/>
          </a:xfrm>
          <a:prstGeom prst="rect">
            <a:avLst/>
          </a:prstGeom>
        </p:spPr>
        <p:txBody>
          <a:bodyPr lIns="0" tIns="0" rIns="0" bIns="0" rtlCol="0" anchor="t">
            <a:spAutoFit/>
          </a:bodyPr>
          <a:lstStyle/>
          <a:p>
            <a:pPr>
              <a:lnSpc>
                <a:spcPts val="4200"/>
              </a:lnSpc>
            </a:pPr>
            <a:r>
              <a:rPr lang="en-US" sz="3000" spc="381" dirty="0">
                <a:solidFill>
                  <a:srgbClr val="5EAAAE"/>
                </a:solidFill>
                <a:latin typeface="Aptos" panose="020B0004020202020204" pitchFamily="34" charset="0"/>
              </a:rPr>
              <a:t>ΠΡΩΤΟΒΟΥΛ</a:t>
            </a:r>
            <a:r>
              <a:rPr lang="el-GR" sz="3000" spc="381" dirty="0">
                <a:solidFill>
                  <a:srgbClr val="5EAAAE"/>
                </a:solidFill>
                <a:latin typeface="Aptos" panose="020B0004020202020204" pitchFamily="34" charset="0"/>
              </a:rPr>
              <a:t>Ι</a:t>
            </a:r>
            <a:r>
              <a:rPr lang="en-US" sz="3000" spc="381" dirty="0">
                <a:solidFill>
                  <a:srgbClr val="5EAAAE"/>
                </a:solidFill>
                <a:latin typeface="Aptos" panose="020B0004020202020204" pitchFamily="34" charset="0"/>
              </a:rPr>
              <a:t>Α </a:t>
            </a:r>
            <a:r>
              <a:rPr lang="en-US" sz="3000" spc="381" dirty="0">
                <a:solidFill>
                  <a:srgbClr val="456062"/>
                </a:solidFill>
                <a:latin typeface="Aptos" panose="020B0004020202020204" pitchFamily="34" charset="0"/>
              </a:rPr>
              <a:t>- 1 </a:t>
            </a:r>
            <a:r>
              <a:rPr lang="el-GR" sz="3000" spc="381" dirty="0">
                <a:solidFill>
                  <a:srgbClr val="456062"/>
                </a:solidFill>
                <a:latin typeface="Aptos" panose="020B0004020202020204" pitchFamily="34" charset="0"/>
              </a:rPr>
              <a:t>Ω</a:t>
            </a:r>
            <a:r>
              <a:rPr lang="en-US" sz="3000" spc="381" dirty="0">
                <a:solidFill>
                  <a:srgbClr val="456062"/>
                </a:solidFill>
                <a:latin typeface="Aptos" panose="020B0004020202020204" pitchFamily="34" charset="0"/>
              </a:rPr>
              <a:t>ΡΑ</a:t>
            </a:r>
          </a:p>
        </p:txBody>
      </p:sp>
      <p:sp>
        <p:nvSpPr>
          <p:cNvPr id="48" name="TextBox 48"/>
          <p:cNvSpPr txBox="1"/>
          <p:nvPr/>
        </p:nvSpPr>
        <p:spPr>
          <a:xfrm>
            <a:off x="2053499" y="4526743"/>
            <a:ext cx="14910080" cy="4424288"/>
          </a:xfrm>
          <a:prstGeom prst="rect">
            <a:avLst/>
          </a:prstGeom>
        </p:spPr>
        <p:txBody>
          <a:bodyPr lIns="0" tIns="0" rIns="0" bIns="0" rtlCol="0" anchor="t">
            <a:spAutoFit/>
          </a:bodyPr>
          <a:lstStyle/>
          <a:p>
            <a:pPr marL="519933" lvl="1" indent="-259967">
              <a:lnSpc>
                <a:spcPts val="3371"/>
              </a:lnSpc>
              <a:buFont typeface="Arial"/>
              <a:buChar char="•"/>
            </a:pPr>
            <a:r>
              <a:rPr lang="en-US" sz="2408" spc="77">
                <a:solidFill>
                  <a:srgbClr val="FFFFFF"/>
                </a:solidFill>
                <a:latin typeface="Aptos" panose="020B0004020202020204" pitchFamily="34" charset="0"/>
              </a:rPr>
              <a:t>Να παρέχει στους φοιτητές τις καλύτερες δυνατές ευκαιρίες για μια αυθόρμητη και ανοικτή αλληλουχία προτάσεων και πρωτοβουλιών.</a:t>
            </a:r>
          </a:p>
          <a:p>
            <a:pPr marL="519933" lvl="1" indent="-259967">
              <a:lnSpc>
                <a:spcPts val="3371"/>
              </a:lnSpc>
              <a:buFont typeface="Arial"/>
              <a:buChar char="•"/>
            </a:pPr>
            <a:r>
              <a:rPr lang="en-US" sz="2408" spc="77">
                <a:solidFill>
                  <a:srgbClr val="FFFFFF"/>
                </a:solidFill>
                <a:latin typeface="Aptos" panose="020B0004020202020204" pitchFamily="34" charset="0"/>
              </a:rPr>
              <a:t>Να καθοδηγήσει τους μαθητές να συζητήσουν κυρίως/επιλέξουν από τα ακόλουθα προτεινόμενα θέματα σε σχέση με το περιεχόμενο του μαθήματος - πράσινες/βιώσιμες τεχνολογίες:</a:t>
            </a:r>
          </a:p>
          <a:p>
            <a:pPr>
              <a:lnSpc>
                <a:spcPts val="3371"/>
              </a:lnSpc>
            </a:pPr>
            <a:r>
              <a:rPr lang="en-US" sz="2408" spc="77">
                <a:solidFill>
                  <a:srgbClr val="FFFFFF"/>
                </a:solidFill>
                <a:latin typeface="Aptos" panose="020B0004020202020204" pitchFamily="34" charset="0"/>
              </a:rPr>
              <a:t> </a:t>
            </a:r>
          </a:p>
          <a:p>
            <a:pPr>
              <a:lnSpc>
                <a:spcPts val="2495"/>
              </a:lnSpc>
            </a:pPr>
            <a:r>
              <a:rPr lang="en-US" sz="2208" spc="70">
                <a:solidFill>
                  <a:srgbClr val="5EAAAE"/>
                </a:solidFill>
                <a:latin typeface="Aptos" panose="020B0004020202020204" pitchFamily="34" charset="0"/>
              </a:rPr>
              <a:t>Κυψέλες καυσίμου υδρογόνου,</a:t>
            </a:r>
          </a:p>
          <a:p>
            <a:pPr>
              <a:lnSpc>
                <a:spcPts val="2495"/>
              </a:lnSpc>
            </a:pPr>
            <a:r>
              <a:rPr lang="en-US" sz="2208" spc="70">
                <a:solidFill>
                  <a:srgbClr val="5EAAAE"/>
                </a:solidFill>
                <a:latin typeface="Aptos" panose="020B0004020202020204" pitchFamily="34" charset="0"/>
              </a:rPr>
              <a:t>Ηλεκτρολύτες,</a:t>
            </a:r>
          </a:p>
          <a:p>
            <a:pPr>
              <a:lnSpc>
                <a:spcPts val="2495"/>
              </a:lnSpc>
            </a:pPr>
            <a:r>
              <a:rPr lang="en-US" sz="2208" spc="70">
                <a:solidFill>
                  <a:srgbClr val="5EAAAE"/>
                </a:solidFill>
                <a:latin typeface="Aptos" panose="020B0004020202020204" pitchFamily="34" charset="0"/>
              </a:rPr>
              <a:t>Μπαταρίες ιόντων λιθίου (Li-ion),</a:t>
            </a:r>
          </a:p>
          <a:p>
            <a:pPr>
              <a:lnSpc>
                <a:spcPts val="2495"/>
              </a:lnSpc>
            </a:pPr>
            <a:r>
              <a:rPr lang="en-US" sz="2208" spc="70">
                <a:solidFill>
                  <a:srgbClr val="5EAAAE"/>
                </a:solidFill>
                <a:latin typeface="Aptos" panose="020B0004020202020204" pitchFamily="34" charset="0"/>
              </a:rPr>
              <a:t>Μπαταρίες ιόντων νατρίου (Na-ion),</a:t>
            </a:r>
          </a:p>
          <a:p>
            <a:pPr>
              <a:lnSpc>
                <a:spcPts val="2495"/>
              </a:lnSpc>
            </a:pPr>
            <a:r>
              <a:rPr lang="en-US" sz="2208" spc="70">
                <a:solidFill>
                  <a:srgbClr val="5EAAAE"/>
                </a:solidFill>
                <a:latin typeface="Aptos" panose="020B0004020202020204" pitchFamily="34" charset="0"/>
              </a:rPr>
              <a:t>Φωτοβολταϊκά,</a:t>
            </a:r>
          </a:p>
          <a:p>
            <a:pPr>
              <a:lnSpc>
                <a:spcPts val="2495"/>
              </a:lnSpc>
            </a:pPr>
            <a:r>
              <a:rPr lang="en-US" sz="2208" spc="70">
                <a:solidFill>
                  <a:srgbClr val="5EAAAE"/>
                </a:solidFill>
                <a:latin typeface="Aptos" panose="020B0004020202020204" pitchFamily="34" charset="0"/>
              </a:rPr>
              <a:t>Ανεμογεννήτριες,</a:t>
            </a:r>
          </a:p>
          <a:p>
            <a:pPr algn="l">
              <a:lnSpc>
                <a:spcPts val="2495"/>
              </a:lnSpc>
              <a:spcBef>
                <a:spcPct val="0"/>
              </a:spcBef>
            </a:pPr>
            <a:r>
              <a:rPr lang="en-US" sz="2208" spc="70">
                <a:solidFill>
                  <a:srgbClr val="5EAAAE"/>
                </a:solidFill>
                <a:latin typeface="Aptos" panose="020B0004020202020204" pitchFamily="34" charset="0"/>
              </a:rPr>
              <a:t>κ.λπ.</a:t>
            </a:r>
          </a:p>
        </p:txBody>
      </p:sp>
      <p:sp>
        <p:nvSpPr>
          <p:cNvPr id="49" name="Freeform 49"/>
          <p:cNvSpPr/>
          <p:nvPr/>
        </p:nvSpPr>
        <p:spPr>
          <a:xfrm rot="1831026">
            <a:off x="12433368" y="3488156"/>
            <a:ext cx="4553666" cy="5279613"/>
          </a:xfrm>
          <a:custGeom>
            <a:avLst/>
            <a:gdLst/>
            <a:ahLst/>
            <a:cxnLst/>
            <a:rect l="l" t="t" r="r" b="b"/>
            <a:pathLst>
              <a:path w="4553666" h="5279613">
                <a:moveTo>
                  <a:pt x="0" y="0"/>
                </a:moveTo>
                <a:lnTo>
                  <a:pt x="4553666" y="0"/>
                </a:lnTo>
                <a:lnTo>
                  <a:pt x="4553666" y="5279613"/>
                </a:lnTo>
                <a:lnTo>
                  <a:pt x="0" y="5279613"/>
                </a:lnTo>
                <a:lnTo>
                  <a:pt x="0" y="0"/>
                </a:lnTo>
                <a:close/>
              </a:path>
            </a:pathLst>
          </a:custGeom>
          <a:blipFill>
            <a:blip r:embed="rId5">
              <a:alphaModFix amt="19999"/>
              <a:extLst>
                <a:ext uri="{96DAC541-7B7A-43D3-8B79-37D633B846F1}">
                  <asvg:svgBlip xmlns:asvg="http://schemas.microsoft.com/office/drawing/2016/SVG/main" r:embed="rId6"/>
                </a:ext>
              </a:extLst>
            </a:blip>
            <a:stretch>
              <a:fillRect/>
            </a:stretch>
          </a:blipFill>
        </p:spPr>
        <p:txBody>
          <a:bodyPr/>
          <a:lstStyle/>
          <a:p>
            <a:endParaRPr lang="en-US">
              <a:latin typeface="Aptos" panose="020B0004020202020204" pitchFamily="34" charset="0"/>
            </a:endParaRPr>
          </a:p>
        </p:txBody>
      </p:sp>
      <p:sp>
        <p:nvSpPr>
          <p:cNvPr id="50" name="Freeform 50"/>
          <p:cNvSpPr/>
          <p:nvPr/>
        </p:nvSpPr>
        <p:spPr>
          <a:xfrm>
            <a:off x="467760" y="3853676"/>
            <a:ext cx="1177844" cy="642460"/>
          </a:xfrm>
          <a:custGeom>
            <a:avLst/>
            <a:gdLst/>
            <a:ahLst/>
            <a:cxnLst/>
            <a:rect l="l" t="t" r="r" b="b"/>
            <a:pathLst>
              <a:path w="1177844" h="642460">
                <a:moveTo>
                  <a:pt x="0" y="0"/>
                </a:moveTo>
                <a:lnTo>
                  <a:pt x="1177844" y="0"/>
                </a:lnTo>
                <a:lnTo>
                  <a:pt x="1177844" y="642460"/>
                </a:lnTo>
                <a:lnTo>
                  <a:pt x="0" y="64246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latin typeface="Aptos" panose="020B0004020202020204" pitchFamily="34" charset="0"/>
            </a:endParaRPr>
          </a:p>
        </p:txBody>
      </p:sp>
      <p:sp>
        <p:nvSpPr>
          <p:cNvPr id="51" name="TextBox 28">
            <a:extLst>
              <a:ext uri="{FF2B5EF4-FFF2-40B4-BE49-F238E27FC236}">
                <a16:creationId xmlns:a16="http://schemas.microsoft.com/office/drawing/2014/main" id="{B852C851-71D1-0123-CC0F-9E030E3E65AD}"/>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2" name="TextBox 33">
            <a:extLst>
              <a:ext uri="{FF2B5EF4-FFF2-40B4-BE49-F238E27FC236}">
                <a16:creationId xmlns:a16="http://schemas.microsoft.com/office/drawing/2014/main" id="{D1E26CDD-49FD-7156-6541-7178DC6289B6}"/>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1584019" y="533485"/>
            <a:ext cx="15338807" cy="1028531"/>
            <a:chOff x="0" y="0"/>
            <a:chExt cx="4039851" cy="270889"/>
          </a:xfrm>
        </p:grpSpPr>
        <p:sp>
          <p:nvSpPr>
            <p:cNvPr id="8" name="Freeform 8"/>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9" name="TextBox 9"/>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11" name="Freeform 11"/>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12" name="Group 12"/>
          <p:cNvGrpSpPr/>
          <p:nvPr/>
        </p:nvGrpSpPr>
        <p:grpSpPr>
          <a:xfrm>
            <a:off x="2050066" y="2157189"/>
            <a:ext cx="1432345" cy="680257"/>
            <a:chOff x="0" y="0"/>
            <a:chExt cx="504345" cy="239526"/>
          </a:xfrm>
        </p:grpSpPr>
        <p:sp>
          <p:nvSpPr>
            <p:cNvPr id="13" name="Freeform 13"/>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14" name="TextBox 14"/>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alpha val="9804"/>
                    </a:srgbClr>
                  </a:solidFill>
                  <a:latin typeface="Aptos" panose="020B0004020202020204" pitchFamily="34" charset="0"/>
                </a:rPr>
                <a:t>ΔΙΑΛΕΞΕΙΣ</a:t>
              </a:r>
            </a:p>
          </p:txBody>
        </p:sp>
      </p:grpSp>
      <p:grpSp>
        <p:nvGrpSpPr>
          <p:cNvPr id="15" name="Group 15"/>
          <p:cNvGrpSpPr/>
          <p:nvPr/>
        </p:nvGrpSpPr>
        <p:grpSpPr>
          <a:xfrm>
            <a:off x="3617779" y="2157189"/>
            <a:ext cx="1432345" cy="680257"/>
            <a:chOff x="0" y="0"/>
            <a:chExt cx="504345" cy="239526"/>
          </a:xfrm>
        </p:grpSpPr>
        <p:sp>
          <p:nvSpPr>
            <p:cNvPr id="16" name="Freeform 16"/>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7" name="TextBox 17"/>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ΣΕΜΙΝΑΡΙΟ</a:t>
              </a:r>
            </a:p>
          </p:txBody>
        </p:sp>
      </p:grpSp>
      <p:grpSp>
        <p:nvGrpSpPr>
          <p:cNvPr id="24" name="Group 24"/>
          <p:cNvGrpSpPr/>
          <p:nvPr/>
        </p:nvGrpSpPr>
        <p:grpSpPr>
          <a:xfrm>
            <a:off x="8923940" y="2157189"/>
            <a:ext cx="1432345" cy="680257"/>
            <a:chOff x="0" y="0"/>
            <a:chExt cx="504345" cy="239526"/>
          </a:xfrm>
        </p:grpSpPr>
        <p:sp>
          <p:nvSpPr>
            <p:cNvPr id="25" name="Freeform 25"/>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6" name="TextBox 26"/>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ECTS</a:t>
              </a:r>
            </a:p>
          </p:txBody>
        </p:sp>
      </p:grpSp>
      <p:grpSp>
        <p:nvGrpSpPr>
          <p:cNvPr id="27" name="Group 27"/>
          <p:cNvGrpSpPr/>
          <p:nvPr/>
        </p:nvGrpSpPr>
        <p:grpSpPr>
          <a:xfrm>
            <a:off x="2050066" y="2837446"/>
            <a:ext cx="1432345" cy="425680"/>
            <a:chOff x="0" y="0"/>
            <a:chExt cx="504345" cy="149887"/>
          </a:xfrm>
        </p:grpSpPr>
        <p:sp>
          <p:nvSpPr>
            <p:cNvPr id="28" name="Freeform 28"/>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29" name="TextBox 29"/>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9804"/>
                    </a:srgbClr>
                  </a:solidFill>
                  <a:latin typeface="Aptos" panose="020B0004020202020204" pitchFamily="34" charset="0"/>
                </a:rPr>
                <a:t>30 H</a:t>
              </a:r>
            </a:p>
          </p:txBody>
        </p:sp>
      </p:grpSp>
      <p:grpSp>
        <p:nvGrpSpPr>
          <p:cNvPr id="30" name="Group 30"/>
          <p:cNvGrpSpPr/>
          <p:nvPr/>
        </p:nvGrpSpPr>
        <p:grpSpPr>
          <a:xfrm>
            <a:off x="3617779" y="2837446"/>
            <a:ext cx="1432345" cy="425680"/>
            <a:chOff x="0" y="0"/>
            <a:chExt cx="504345" cy="149887"/>
          </a:xfrm>
        </p:grpSpPr>
        <p:sp>
          <p:nvSpPr>
            <p:cNvPr id="31" name="Freeform 31"/>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32" name="TextBox 32"/>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a:t>
              </a:r>
            </a:p>
          </p:txBody>
        </p:sp>
      </p:grpSp>
      <p:grpSp>
        <p:nvGrpSpPr>
          <p:cNvPr id="33" name="Group 33"/>
          <p:cNvGrpSpPr/>
          <p:nvPr/>
        </p:nvGrpSpPr>
        <p:grpSpPr>
          <a:xfrm>
            <a:off x="5185491" y="2837446"/>
            <a:ext cx="716173" cy="425680"/>
            <a:chOff x="0" y="0"/>
            <a:chExt cx="252173" cy="149887"/>
          </a:xfrm>
        </p:grpSpPr>
        <p:sp>
          <p:nvSpPr>
            <p:cNvPr id="34" name="Freeform 34"/>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5" name="TextBox 35"/>
            <p:cNvSpPr txBox="1"/>
            <p:nvPr/>
          </p:nvSpPr>
          <p:spPr>
            <a:xfrm>
              <a:off x="0" y="9525"/>
              <a:ext cx="252173" cy="140362"/>
            </a:xfrm>
            <a:prstGeom prst="rect">
              <a:avLst/>
            </a:prstGeom>
          </p:spPr>
          <p:txBody>
            <a:bodyPr lIns="50800" tIns="50800" rIns="50800" bIns="50800" rtlCol="0" anchor="ctr"/>
            <a:lstStyle/>
            <a:p>
              <a:pPr algn="r">
                <a:lnSpc>
                  <a:spcPts val="2032"/>
                </a:lnSpc>
              </a:pPr>
              <a:r>
                <a:rPr lang="en-US" sz="1800" spc="106">
                  <a:solidFill>
                    <a:srgbClr val="1C2529">
                      <a:alpha val="9804"/>
                    </a:srgbClr>
                  </a:solidFill>
                  <a:latin typeface="Aptos" panose="020B0004020202020204" pitchFamily="34" charset="0"/>
                </a:rPr>
                <a:t>15 H </a:t>
              </a:r>
            </a:p>
          </p:txBody>
        </p:sp>
      </p:grpSp>
      <p:grpSp>
        <p:nvGrpSpPr>
          <p:cNvPr id="36" name="Group 36"/>
          <p:cNvGrpSpPr/>
          <p:nvPr/>
        </p:nvGrpSpPr>
        <p:grpSpPr>
          <a:xfrm>
            <a:off x="7356228" y="2837446"/>
            <a:ext cx="1432345" cy="425680"/>
            <a:chOff x="0" y="0"/>
            <a:chExt cx="504345" cy="149887"/>
          </a:xfrm>
        </p:grpSpPr>
        <p:sp>
          <p:nvSpPr>
            <p:cNvPr id="37" name="Freeform 3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8" name="TextBox 38"/>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75 H</a:t>
              </a:r>
            </a:p>
          </p:txBody>
        </p:sp>
      </p:grpSp>
      <p:grpSp>
        <p:nvGrpSpPr>
          <p:cNvPr id="39" name="Group 39"/>
          <p:cNvGrpSpPr/>
          <p:nvPr/>
        </p:nvGrpSpPr>
        <p:grpSpPr>
          <a:xfrm>
            <a:off x="8923940" y="2837446"/>
            <a:ext cx="1432345" cy="425680"/>
            <a:chOff x="0" y="0"/>
            <a:chExt cx="504345" cy="149887"/>
          </a:xfrm>
        </p:grpSpPr>
        <p:sp>
          <p:nvSpPr>
            <p:cNvPr id="40" name="Freeform 4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1" name="TextBox 41"/>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5</a:t>
              </a:r>
            </a:p>
          </p:txBody>
        </p:sp>
      </p:grpSp>
      <p:grpSp>
        <p:nvGrpSpPr>
          <p:cNvPr id="42" name="Group 42"/>
          <p:cNvGrpSpPr/>
          <p:nvPr/>
        </p:nvGrpSpPr>
        <p:grpSpPr>
          <a:xfrm>
            <a:off x="5901663" y="2837446"/>
            <a:ext cx="716173" cy="425680"/>
            <a:chOff x="0" y="0"/>
            <a:chExt cx="252173" cy="149887"/>
          </a:xfrm>
        </p:grpSpPr>
        <p:sp>
          <p:nvSpPr>
            <p:cNvPr id="43" name="Freeform 4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44" name="TextBox 44"/>
            <p:cNvSpPr txBox="1"/>
            <p:nvPr/>
          </p:nvSpPr>
          <p:spPr>
            <a:xfrm>
              <a:off x="0" y="9525"/>
              <a:ext cx="252173"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 </a:t>
              </a:r>
            </a:p>
          </p:txBody>
        </p:sp>
      </p:grpSp>
      <p:sp>
        <p:nvSpPr>
          <p:cNvPr id="46" name="TextBox 46"/>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13</a:t>
            </a:r>
            <a:endParaRPr lang="en-US" sz="6000" spc="30" dirty="0">
              <a:solidFill>
                <a:srgbClr val="FEFEFE"/>
              </a:solidFill>
              <a:latin typeface="Aptos" panose="020B0004020202020204" pitchFamily="34" charset="0"/>
            </a:endParaRPr>
          </a:p>
        </p:txBody>
      </p:sp>
      <p:sp>
        <p:nvSpPr>
          <p:cNvPr id="47" name="TextBox 47"/>
          <p:cNvSpPr txBox="1"/>
          <p:nvPr/>
        </p:nvSpPr>
        <p:spPr>
          <a:xfrm>
            <a:off x="2053499" y="3787001"/>
            <a:ext cx="12948358" cy="523875"/>
          </a:xfrm>
          <a:prstGeom prst="rect">
            <a:avLst/>
          </a:prstGeom>
        </p:spPr>
        <p:txBody>
          <a:bodyPr lIns="0" tIns="0" rIns="0" bIns="0" rtlCol="0" anchor="t">
            <a:spAutoFit/>
          </a:bodyPr>
          <a:lstStyle/>
          <a:p>
            <a:pPr>
              <a:lnSpc>
                <a:spcPts val="4200"/>
              </a:lnSpc>
            </a:pPr>
            <a:r>
              <a:rPr lang="el-GR" sz="3000" spc="381" dirty="0">
                <a:solidFill>
                  <a:srgbClr val="5EAAAE"/>
                </a:solidFill>
                <a:latin typeface="Aptos" panose="020B0004020202020204" pitchFamily="34" charset="0"/>
              </a:rPr>
              <a:t>ΣΧΕΔΙΑΣΜΟΣ</a:t>
            </a:r>
            <a:r>
              <a:rPr lang="en-US" sz="3000" spc="381" dirty="0">
                <a:solidFill>
                  <a:srgbClr val="5EAAAE"/>
                </a:solidFill>
                <a:latin typeface="Aptos" panose="020B0004020202020204" pitchFamily="34" charset="0"/>
              </a:rPr>
              <a:t> </a:t>
            </a:r>
            <a:r>
              <a:rPr lang="en-US" sz="3000" spc="381" dirty="0">
                <a:solidFill>
                  <a:srgbClr val="456062"/>
                </a:solidFill>
                <a:latin typeface="Aptos" panose="020B0004020202020204" pitchFamily="34" charset="0"/>
                <a:ea typeface="Montserrat Classic"/>
              </a:rPr>
              <a:t>- 1 </a:t>
            </a:r>
            <a:r>
              <a:rPr lang="el-GR" sz="3000" spc="381" dirty="0">
                <a:solidFill>
                  <a:srgbClr val="456062"/>
                </a:solidFill>
                <a:latin typeface="Aptos" panose="020B0004020202020204" pitchFamily="34" charset="0"/>
                <a:ea typeface="Montserrat Classic"/>
              </a:rPr>
              <a:t>Ω</a:t>
            </a:r>
            <a:r>
              <a:rPr lang="en-US" sz="3000" spc="381" dirty="0">
                <a:solidFill>
                  <a:srgbClr val="456062"/>
                </a:solidFill>
                <a:latin typeface="Aptos" panose="020B0004020202020204" pitchFamily="34" charset="0"/>
                <a:ea typeface="Montserrat Classic"/>
              </a:rPr>
              <a:t>ΡΑ</a:t>
            </a:r>
          </a:p>
        </p:txBody>
      </p:sp>
      <p:sp>
        <p:nvSpPr>
          <p:cNvPr id="48" name="TextBox 48"/>
          <p:cNvSpPr txBox="1"/>
          <p:nvPr/>
        </p:nvSpPr>
        <p:spPr>
          <a:xfrm>
            <a:off x="2053499" y="4603846"/>
            <a:ext cx="14910080" cy="3469459"/>
          </a:xfrm>
          <a:prstGeom prst="rect">
            <a:avLst/>
          </a:prstGeom>
        </p:spPr>
        <p:txBody>
          <a:bodyPr lIns="0" tIns="0" rIns="0" bIns="0" rtlCol="0" anchor="t">
            <a:spAutoFit/>
          </a:bodyPr>
          <a:lstStyle/>
          <a:p>
            <a:pPr marL="519933" lvl="1" indent="-259967">
              <a:lnSpc>
                <a:spcPts val="2721"/>
              </a:lnSpc>
              <a:buFont typeface="Arial"/>
              <a:buChar char="•"/>
            </a:pPr>
            <a:r>
              <a:rPr lang="en-US" sz="2408" spc="77" dirty="0">
                <a:solidFill>
                  <a:srgbClr val="5EAAAE"/>
                </a:solidFill>
                <a:latin typeface="Aptos" panose="020B0004020202020204" pitchFamily="34" charset="0"/>
              </a:rPr>
              <a:t>Κα</a:t>
            </a:r>
            <a:r>
              <a:rPr lang="en-US" sz="2408" spc="77" dirty="0" err="1">
                <a:solidFill>
                  <a:srgbClr val="5EAAAE"/>
                </a:solidFill>
                <a:latin typeface="Aptos" panose="020B0004020202020204" pitchFamily="34" charset="0"/>
              </a:rPr>
              <a:t>θορισμός</a:t>
            </a:r>
            <a:r>
              <a:rPr lang="en-US" sz="2408" spc="77" dirty="0">
                <a:solidFill>
                  <a:srgbClr val="5EAAAE"/>
                </a:solidFill>
                <a:latin typeface="Aptos" panose="020B0004020202020204" pitchFamily="34" charset="0"/>
              </a:rPr>
              <a:t> </a:t>
            </a:r>
            <a:r>
              <a:rPr lang="en-US" sz="2408" spc="77" dirty="0" err="1">
                <a:solidFill>
                  <a:srgbClr val="5EAAAE"/>
                </a:solidFill>
                <a:latin typeface="Aptos" panose="020B0004020202020204" pitchFamily="34" charset="0"/>
              </a:rPr>
              <a:t>του</a:t>
            </a:r>
            <a:r>
              <a:rPr lang="en-US" sz="2408" spc="77" dirty="0">
                <a:solidFill>
                  <a:srgbClr val="5EAAAE"/>
                </a:solidFill>
                <a:latin typeface="Aptos" panose="020B0004020202020204" pitchFamily="34" charset="0"/>
              </a:rPr>
              <a:t> </a:t>
            </a:r>
            <a:r>
              <a:rPr lang="en-US" sz="2408" spc="77" dirty="0" err="1">
                <a:solidFill>
                  <a:srgbClr val="5EAAAE"/>
                </a:solidFill>
                <a:latin typeface="Aptos" panose="020B0004020202020204" pitchFamily="34" charset="0"/>
              </a:rPr>
              <a:t>σημείου</a:t>
            </a:r>
            <a:r>
              <a:rPr lang="en-US" sz="2408" spc="77" dirty="0">
                <a:solidFill>
                  <a:srgbClr val="5EAAAE"/>
                </a:solidFill>
                <a:latin typeface="Aptos" panose="020B0004020202020204" pitchFamily="34" charset="0"/>
              </a:rPr>
              <a:t> </a:t>
            </a:r>
            <a:r>
              <a:rPr lang="en-US" sz="2408" spc="77" dirty="0" err="1">
                <a:solidFill>
                  <a:srgbClr val="5EAAAE"/>
                </a:solidFill>
                <a:latin typeface="Aptos" panose="020B0004020202020204" pitchFamily="34" charset="0"/>
              </a:rPr>
              <a:t>εκκίνησης</a:t>
            </a:r>
            <a:r>
              <a:rPr lang="en-US" sz="2408" spc="77" dirty="0">
                <a:solidFill>
                  <a:srgbClr val="5EAAAE"/>
                </a:solidFill>
                <a:latin typeface="Aptos" panose="020B0004020202020204" pitchFamily="34" charset="0"/>
              </a:rPr>
              <a:t> </a:t>
            </a:r>
            <a:r>
              <a:rPr lang="en-US" sz="2408" spc="77" dirty="0" err="1">
                <a:solidFill>
                  <a:srgbClr val="5EAAAE"/>
                </a:solidFill>
                <a:latin typeface="Aptos" panose="020B0004020202020204" pitchFamily="34" charset="0"/>
              </a:rPr>
              <a:t>του</a:t>
            </a:r>
            <a:r>
              <a:rPr lang="en-US" sz="2408" spc="77" dirty="0">
                <a:solidFill>
                  <a:srgbClr val="5EAAAE"/>
                </a:solidFill>
                <a:latin typeface="Aptos" panose="020B0004020202020204" pitchFamily="34" charset="0"/>
              </a:rPr>
              <a:t> </a:t>
            </a:r>
            <a:r>
              <a:rPr lang="en-US" sz="2408" spc="77" dirty="0" err="1">
                <a:solidFill>
                  <a:srgbClr val="5EAAAE"/>
                </a:solidFill>
                <a:latin typeface="Aptos" panose="020B0004020202020204" pitchFamily="34" charset="0"/>
              </a:rPr>
              <a:t>έργου</a:t>
            </a:r>
            <a:r>
              <a:rPr lang="en-US" sz="2408" spc="77" dirty="0">
                <a:solidFill>
                  <a:srgbClr val="5EAAAE"/>
                </a:solidFill>
                <a:latin typeface="Aptos" panose="020B0004020202020204" pitchFamily="34" charset="0"/>
              </a:rPr>
              <a:t> </a:t>
            </a:r>
          </a:p>
          <a:p>
            <a:pPr>
              <a:lnSpc>
                <a:spcPts val="2721"/>
              </a:lnSpc>
            </a:pPr>
            <a:endParaRPr lang="en-US" sz="2408" spc="77" dirty="0">
              <a:solidFill>
                <a:srgbClr val="FFFFFF"/>
              </a:solidFill>
              <a:latin typeface="Aptos" panose="020B0004020202020204" pitchFamily="34" charset="0"/>
            </a:endParaRPr>
          </a:p>
          <a:p>
            <a:pPr>
              <a:lnSpc>
                <a:spcPts val="2721"/>
              </a:lnSpc>
            </a:pPr>
            <a:r>
              <a:rPr lang="en-US" sz="2408" spc="77" dirty="0">
                <a:solidFill>
                  <a:srgbClr val="FFFFFF"/>
                </a:solidFill>
                <a:latin typeface="Aptos" panose="020B0004020202020204" pitchFamily="34" charset="0"/>
              </a:rPr>
              <a:t>Λαμβ</a:t>
            </a:r>
            <a:r>
              <a:rPr lang="en-US" sz="2408" spc="77" dirty="0" err="1">
                <a:solidFill>
                  <a:srgbClr val="FFFFFF"/>
                </a:solidFill>
                <a:latin typeface="Aptos" panose="020B0004020202020204" pitchFamily="34" charset="0"/>
              </a:rPr>
              <a:t>άνοντ</a:t>
            </a:r>
            <a:r>
              <a:rPr lang="en-US" sz="2408" spc="77" dirty="0">
                <a:solidFill>
                  <a:srgbClr val="FFFFFF"/>
                </a:solidFill>
                <a:latin typeface="Aptos" panose="020B0004020202020204" pitchFamily="34" charset="0"/>
              </a:rPr>
              <a:t>ας υπόψη τα ενδιαφέροντα των </a:t>
            </a:r>
            <a:r>
              <a:rPr lang="el-GR" sz="2408" spc="77" dirty="0" err="1">
                <a:solidFill>
                  <a:srgbClr val="FFFFFF"/>
                </a:solidFill>
                <a:latin typeface="Aptos" panose="020B0004020202020204" pitchFamily="34" charset="0"/>
              </a:rPr>
              <a:t>φοιτηών</a:t>
            </a:r>
            <a:r>
              <a:rPr lang="en-US" sz="2408" spc="77" dirty="0">
                <a:solidFill>
                  <a:srgbClr val="FFFFFF"/>
                </a:solidFill>
                <a:latin typeface="Aptos" panose="020B0004020202020204" pitchFamily="34" charset="0"/>
              </a:rPr>
              <a:t>, καθορίζοντας τους στόχους της PBL εργασίας τους, σκεπτόμενοι εναλλακτικές ιδέες για έρευνα.</a:t>
            </a:r>
          </a:p>
          <a:p>
            <a:pPr>
              <a:lnSpc>
                <a:spcPts val="2721"/>
              </a:lnSpc>
            </a:pPr>
            <a:endParaRPr lang="en-US" sz="2408" spc="77" dirty="0">
              <a:solidFill>
                <a:srgbClr val="FFFFFF"/>
              </a:solidFill>
              <a:latin typeface="Aptos" panose="020B0004020202020204" pitchFamily="34" charset="0"/>
            </a:endParaRPr>
          </a:p>
          <a:p>
            <a:pPr marL="519933" lvl="1" indent="-259967">
              <a:lnSpc>
                <a:spcPts val="2721"/>
              </a:lnSpc>
              <a:buFont typeface="Arial"/>
              <a:buChar char="•"/>
            </a:pPr>
            <a:r>
              <a:rPr lang="en-US" sz="2408" spc="77" dirty="0" err="1">
                <a:solidFill>
                  <a:srgbClr val="5EAAAE"/>
                </a:solidFill>
                <a:latin typeface="Aptos" panose="020B0004020202020204" pitchFamily="34" charset="0"/>
              </a:rPr>
              <a:t>Σκο</a:t>
            </a:r>
            <a:r>
              <a:rPr lang="en-US" sz="2408" spc="77" dirty="0">
                <a:solidFill>
                  <a:srgbClr val="5EAAAE"/>
                </a:solidFill>
                <a:latin typeface="Aptos" panose="020B0004020202020204" pitchFamily="34" charset="0"/>
              </a:rPr>
              <a:t>πιμότητα του έργου </a:t>
            </a:r>
          </a:p>
          <a:p>
            <a:pPr>
              <a:lnSpc>
                <a:spcPts val="2721"/>
              </a:lnSpc>
            </a:pPr>
            <a:endParaRPr lang="en-US" sz="2408" spc="77" dirty="0">
              <a:solidFill>
                <a:srgbClr val="FFFFFF"/>
              </a:solidFill>
              <a:latin typeface="Aptos" panose="020B0004020202020204" pitchFamily="34" charset="0"/>
            </a:endParaRPr>
          </a:p>
          <a:p>
            <a:pPr>
              <a:lnSpc>
                <a:spcPts val="2721"/>
              </a:lnSpc>
            </a:pPr>
            <a:r>
              <a:rPr lang="en-US" sz="2408" spc="77" dirty="0">
                <a:solidFill>
                  <a:srgbClr val="FFFFFF"/>
                </a:solidFill>
                <a:latin typeface="Aptos" panose="020B0004020202020204" pitchFamily="34" charset="0"/>
              </a:rPr>
              <a:t>Λαμβ</a:t>
            </a:r>
            <a:r>
              <a:rPr lang="en-US" sz="2408" spc="77" dirty="0" err="1">
                <a:solidFill>
                  <a:srgbClr val="FFFFFF"/>
                </a:solidFill>
                <a:latin typeface="Aptos" panose="020B0004020202020204" pitchFamily="34" charset="0"/>
              </a:rPr>
              <a:t>άνοντ</a:t>
            </a:r>
            <a:r>
              <a:rPr lang="en-US" sz="2408" spc="77" dirty="0">
                <a:solidFill>
                  <a:srgbClr val="FFFFFF"/>
                </a:solidFill>
                <a:latin typeface="Aptos" panose="020B0004020202020204" pitchFamily="34" charset="0"/>
              </a:rPr>
              <a:t>ας υπόψη τη διαθεσιμότητα των απαραίτητων εργαλείων και υλικών, τη δυνατότητα διεπιστημονικής συνεργασίας και συνεργασίας με εξωτερικούς εμπειρογνώμονες (π.χ. από </a:t>
            </a:r>
            <a:r>
              <a:rPr lang="en-US" sz="2408" spc="77" dirty="0" err="1">
                <a:solidFill>
                  <a:srgbClr val="FFFFFF"/>
                </a:solidFill>
                <a:latin typeface="Aptos" panose="020B0004020202020204" pitchFamily="34" charset="0"/>
              </a:rPr>
              <a:t>τη</a:t>
            </a:r>
            <a:r>
              <a:rPr lang="en-US" sz="2408" spc="77" dirty="0">
                <a:solidFill>
                  <a:srgbClr val="FFFFFF"/>
                </a:solidFill>
                <a:latin typeface="Aptos" panose="020B0004020202020204" pitchFamily="34" charset="0"/>
              </a:rPr>
              <a:t> β</a:t>
            </a:r>
            <a:r>
              <a:rPr lang="en-US" sz="2408" spc="77" dirty="0" err="1">
                <a:solidFill>
                  <a:srgbClr val="FFFFFF"/>
                </a:solidFill>
                <a:latin typeface="Aptos" panose="020B0004020202020204" pitchFamily="34" charset="0"/>
              </a:rPr>
              <a:t>ιομηχ</a:t>
            </a:r>
            <a:r>
              <a:rPr lang="en-US" sz="2408" spc="77" dirty="0">
                <a:solidFill>
                  <a:srgbClr val="FFFFFF"/>
                </a:solidFill>
                <a:latin typeface="Aptos" panose="020B0004020202020204" pitchFamily="34" charset="0"/>
              </a:rPr>
              <a:t>ανία).</a:t>
            </a:r>
          </a:p>
          <a:p>
            <a:pPr algn="l">
              <a:lnSpc>
                <a:spcPts val="2721"/>
              </a:lnSpc>
              <a:spcBef>
                <a:spcPct val="0"/>
              </a:spcBef>
            </a:pPr>
            <a:endParaRPr lang="en-US" sz="2408" spc="77" dirty="0">
              <a:solidFill>
                <a:srgbClr val="FFFFFF"/>
              </a:solidFill>
              <a:latin typeface="Aptos" panose="020B0004020202020204" pitchFamily="34" charset="0"/>
            </a:endParaRPr>
          </a:p>
        </p:txBody>
      </p:sp>
      <p:grpSp>
        <p:nvGrpSpPr>
          <p:cNvPr id="49" name="Group 49"/>
          <p:cNvGrpSpPr/>
          <p:nvPr/>
        </p:nvGrpSpPr>
        <p:grpSpPr>
          <a:xfrm rot="1156769">
            <a:off x="10304283" y="3772953"/>
            <a:ext cx="7783803" cy="4880116"/>
            <a:chOff x="0" y="0"/>
            <a:chExt cx="10378404" cy="6506821"/>
          </a:xfrm>
        </p:grpSpPr>
        <p:sp>
          <p:nvSpPr>
            <p:cNvPr id="50" name="Freeform 50"/>
            <p:cNvSpPr/>
            <p:nvPr/>
          </p:nvSpPr>
          <p:spPr>
            <a:xfrm rot="948083">
              <a:off x="6410627" y="1913395"/>
              <a:ext cx="3551354" cy="3551354"/>
            </a:xfrm>
            <a:custGeom>
              <a:avLst/>
              <a:gdLst/>
              <a:ahLst/>
              <a:cxnLst/>
              <a:rect l="l" t="t" r="r" b="b"/>
              <a:pathLst>
                <a:path w="3551354" h="3551354">
                  <a:moveTo>
                    <a:pt x="0" y="0"/>
                  </a:moveTo>
                  <a:lnTo>
                    <a:pt x="3551354" y="0"/>
                  </a:lnTo>
                  <a:lnTo>
                    <a:pt x="3551354" y="3551354"/>
                  </a:lnTo>
                  <a:lnTo>
                    <a:pt x="0" y="3551354"/>
                  </a:lnTo>
                  <a:lnTo>
                    <a:pt x="0" y="0"/>
                  </a:lnTo>
                  <a:close/>
                </a:path>
              </a:pathLst>
            </a:custGeom>
            <a:blipFill>
              <a:blip r:embed="rId5">
                <a:alphaModFix amt="19999"/>
                <a:extLst>
                  <a:ext uri="{96DAC541-7B7A-43D3-8B79-37D633B846F1}">
                    <asvg:svgBlip xmlns:asvg="http://schemas.microsoft.com/office/drawing/2016/SVG/main" r:embed="rId6"/>
                  </a:ext>
                </a:extLst>
              </a:blip>
              <a:stretch>
                <a:fillRect/>
              </a:stretch>
            </a:blipFill>
          </p:spPr>
          <p:txBody>
            <a:bodyPr/>
            <a:lstStyle/>
            <a:p>
              <a:endParaRPr lang="en-US">
                <a:latin typeface="Aptos" panose="020B0004020202020204" pitchFamily="34" charset="0"/>
              </a:endParaRPr>
            </a:p>
          </p:txBody>
        </p:sp>
        <p:sp>
          <p:nvSpPr>
            <p:cNvPr id="51" name="Freeform 51"/>
            <p:cNvSpPr/>
            <p:nvPr/>
          </p:nvSpPr>
          <p:spPr>
            <a:xfrm>
              <a:off x="0" y="676560"/>
              <a:ext cx="4334762" cy="5025811"/>
            </a:xfrm>
            <a:custGeom>
              <a:avLst/>
              <a:gdLst/>
              <a:ahLst/>
              <a:cxnLst/>
              <a:rect l="l" t="t" r="r" b="b"/>
              <a:pathLst>
                <a:path w="4334762" h="5025811">
                  <a:moveTo>
                    <a:pt x="0" y="0"/>
                  </a:moveTo>
                  <a:lnTo>
                    <a:pt x="4334762" y="0"/>
                  </a:lnTo>
                  <a:lnTo>
                    <a:pt x="4334762" y="5025812"/>
                  </a:lnTo>
                  <a:lnTo>
                    <a:pt x="0" y="5025812"/>
                  </a:lnTo>
                  <a:lnTo>
                    <a:pt x="0" y="0"/>
                  </a:lnTo>
                  <a:close/>
                </a:path>
              </a:pathLst>
            </a:custGeom>
            <a:blipFill>
              <a:blip r:embed="rId7">
                <a:alphaModFix amt="19999"/>
                <a:extLst>
                  <a:ext uri="{96DAC541-7B7A-43D3-8B79-37D633B846F1}">
                    <asvg:svgBlip xmlns:asvg="http://schemas.microsoft.com/office/drawing/2016/SVG/main" r:embed="rId8"/>
                  </a:ext>
                </a:extLst>
              </a:blip>
              <a:stretch>
                <a:fillRect/>
              </a:stretch>
            </a:blipFill>
          </p:spPr>
          <p:txBody>
            <a:bodyPr/>
            <a:lstStyle/>
            <a:p>
              <a:endParaRPr lang="en-US">
                <a:latin typeface="Aptos" panose="020B0004020202020204" pitchFamily="34" charset="0"/>
              </a:endParaRPr>
            </a:p>
          </p:txBody>
        </p:sp>
        <p:sp>
          <p:nvSpPr>
            <p:cNvPr id="52" name="Freeform 52"/>
            <p:cNvSpPr/>
            <p:nvPr/>
          </p:nvSpPr>
          <p:spPr>
            <a:xfrm rot="-4980869">
              <a:off x="4428298" y="3929207"/>
              <a:ext cx="1186408" cy="3546329"/>
            </a:xfrm>
            <a:custGeom>
              <a:avLst/>
              <a:gdLst/>
              <a:ahLst/>
              <a:cxnLst/>
              <a:rect l="l" t="t" r="r" b="b"/>
              <a:pathLst>
                <a:path w="1186408" h="3546329">
                  <a:moveTo>
                    <a:pt x="0" y="0"/>
                  </a:moveTo>
                  <a:lnTo>
                    <a:pt x="1186408" y="0"/>
                  </a:lnTo>
                  <a:lnTo>
                    <a:pt x="1186408" y="3546329"/>
                  </a:lnTo>
                  <a:lnTo>
                    <a:pt x="0" y="3546329"/>
                  </a:lnTo>
                  <a:lnTo>
                    <a:pt x="0" y="0"/>
                  </a:lnTo>
                  <a:close/>
                </a:path>
              </a:pathLst>
            </a:custGeom>
            <a:blipFill>
              <a:blip r:embed="rId9">
                <a:alphaModFix amt="19999"/>
                <a:extLst>
                  <a:ext uri="{96DAC541-7B7A-43D3-8B79-37D633B846F1}">
                    <asvg:svgBlip xmlns:asvg="http://schemas.microsoft.com/office/drawing/2016/SVG/main" r:embed="rId10"/>
                  </a:ext>
                </a:extLst>
              </a:blip>
              <a:stretch>
                <a:fillRect/>
              </a:stretch>
            </a:blipFill>
          </p:spPr>
          <p:txBody>
            <a:bodyPr/>
            <a:lstStyle/>
            <a:p>
              <a:endParaRPr lang="en-US">
                <a:latin typeface="Aptos" panose="020B0004020202020204" pitchFamily="34" charset="0"/>
              </a:endParaRPr>
            </a:p>
          </p:txBody>
        </p:sp>
        <p:sp>
          <p:nvSpPr>
            <p:cNvPr id="53" name="Freeform 53"/>
            <p:cNvSpPr/>
            <p:nvPr/>
          </p:nvSpPr>
          <p:spPr>
            <a:xfrm rot="-4042398" flipH="1" flipV="1">
              <a:off x="5010287" y="-504093"/>
              <a:ext cx="1100513" cy="3289576"/>
            </a:xfrm>
            <a:custGeom>
              <a:avLst/>
              <a:gdLst/>
              <a:ahLst/>
              <a:cxnLst/>
              <a:rect l="l" t="t" r="r" b="b"/>
              <a:pathLst>
                <a:path w="1100513" h="3289576">
                  <a:moveTo>
                    <a:pt x="1100513" y="3289576"/>
                  </a:moveTo>
                  <a:lnTo>
                    <a:pt x="0" y="3289576"/>
                  </a:lnTo>
                  <a:lnTo>
                    <a:pt x="0" y="0"/>
                  </a:lnTo>
                  <a:lnTo>
                    <a:pt x="1100513" y="0"/>
                  </a:lnTo>
                  <a:lnTo>
                    <a:pt x="1100513" y="3289576"/>
                  </a:lnTo>
                  <a:close/>
                </a:path>
              </a:pathLst>
            </a:custGeom>
            <a:blipFill>
              <a:blip r:embed="rId9">
                <a:alphaModFix amt="19999"/>
                <a:extLst>
                  <a:ext uri="{96DAC541-7B7A-43D3-8B79-37D633B846F1}">
                    <asvg:svgBlip xmlns:asvg="http://schemas.microsoft.com/office/drawing/2016/SVG/main" r:embed="rId10"/>
                  </a:ext>
                </a:extLst>
              </a:blip>
              <a:stretch>
                <a:fillRect/>
              </a:stretch>
            </a:blipFill>
          </p:spPr>
          <p:txBody>
            <a:bodyPr/>
            <a:lstStyle/>
            <a:p>
              <a:endParaRPr lang="en-US">
                <a:latin typeface="Aptos" panose="020B0004020202020204" pitchFamily="34" charset="0"/>
              </a:endParaRPr>
            </a:p>
          </p:txBody>
        </p:sp>
      </p:grpSp>
      <p:sp>
        <p:nvSpPr>
          <p:cNvPr id="54" name="Freeform 54"/>
          <p:cNvSpPr/>
          <p:nvPr/>
        </p:nvSpPr>
        <p:spPr>
          <a:xfrm>
            <a:off x="467760" y="3853676"/>
            <a:ext cx="1177844" cy="642460"/>
          </a:xfrm>
          <a:custGeom>
            <a:avLst/>
            <a:gdLst/>
            <a:ahLst/>
            <a:cxnLst/>
            <a:rect l="l" t="t" r="r" b="b"/>
            <a:pathLst>
              <a:path w="1177844" h="642460">
                <a:moveTo>
                  <a:pt x="0" y="0"/>
                </a:moveTo>
                <a:lnTo>
                  <a:pt x="1177844" y="0"/>
                </a:lnTo>
                <a:lnTo>
                  <a:pt x="1177844" y="642460"/>
                </a:lnTo>
                <a:lnTo>
                  <a:pt x="0" y="642460"/>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a:latin typeface="Aptos" panose="020B0004020202020204" pitchFamily="34" charset="0"/>
            </a:endParaRPr>
          </a:p>
        </p:txBody>
      </p:sp>
      <p:sp>
        <p:nvSpPr>
          <p:cNvPr id="55" name="TextBox 28">
            <a:extLst>
              <a:ext uri="{FF2B5EF4-FFF2-40B4-BE49-F238E27FC236}">
                <a16:creationId xmlns:a16="http://schemas.microsoft.com/office/drawing/2014/main" id="{07A3946F-0E77-2870-DB01-D7DA04B3043B}"/>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6" name="TextBox 33">
            <a:extLst>
              <a:ext uri="{FF2B5EF4-FFF2-40B4-BE49-F238E27FC236}">
                <a16:creationId xmlns:a16="http://schemas.microsoft.com/office/drawing/2014/main" id="{2F5E81C0-2FE7-63CB-CBCA-3756AFB6F185}"/>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7" name="Group 18">
            <a:extLst>
              <a:ext uri="{FF2B5EF4-FFF2-40B4-BE49-F238E27FC236}">
                <a16:creationId xmlns:a16="http://schemas.microsoft.com/office/drawing/2014/main" id="{D709B685-2EA0-9DDE-4CC9-E9C210EB916C}"/>
              </a:ext>
            </a:extLst>
          </p:cNvPr>
          <p:cNvGrpSpPr/>
          <p:nvPr/>
        </p:nvGrpSpPr>
        <p:grpSpPr>
          <a:xfrm>
            <a:off x="5185491" y="2157189"/>
            <a:ext cx="1432345" cy="680257"/>
            <a:chOff x="0" y="0"/>
            <a:chExt cx="504345" cy="239526"/>
          </a:xfrm>
        </p:grpSpPr>
        <p:sp>
          <p:nvSpPr>
            <p:cNvPr id="58" name="Freeform 19">
              <a:extLst>
                <a:ext uri="{FF2B5EF4-FFF2-40B4-BE49-F238E27FC236}">
                  <a16:creationId xmlns:a16="http://schemas.microsoft.com/office/drawing/2014/main" id="{524C79D7-EAB0-01F7-9C89-255DD76ECBBD}"/>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9" name="TextBox 20">
              <a:extLst>
                <a:ext uri="{FF2B5EF4-FFF2-40B4-BE49-F238E27FC236}">
                  <a16:creationId xmlns:a16="http://schemas.microsoft.com/office/drawing/2014/main" id="{93F7BE27-BAD1-7DA8-127B-773A404FBB1D}"/>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ΕΡΓΑΣΤ</a:t>
              </a:r>
              <a:r>
                <a:rPr lang="en-US" sz="1800" spc="106" dirty="0">
                  <a:solidFill>
                    <a:srgbClr val="FFFFFF"/>
                  </a:solidFill>
                  <a:latin typeface="Aptos" panose="020B0004020202020204" pitchFamily="34" charset="0"/>
                </a:rPr>
                <a:t>. ΕΡΓΑΣΙΑ</a:t>
              </a:r>
            </a:p>
          </p:txBody>
        </p:sp>
      </p:grpSp>
      <p:grpSp>
        <p:nvGrpSpPr>
          <p:cNvPr id="60" name="Group 21">
            <a:extLst>
              <a:ext uri="{FF2B5EF4-FFF2-40B4-BE49-F238E27FC236}">
                <a16:creationId xmlns:a16="http://schemas.microsoft.com/office/drawing/2014/main" id="{3F124759-7630-90BA-7EF7-B433132A5591}"/>
              </a:ext>
            </a:extLst>
          </p:cNvPr>
          <p:cNvGrpSpPr/>
          <p:nvPr/>
        </p:nvGrpSpPr>
        <p:grpSpPr>
          <a:xfrm>
            <a:off x="7356228" y="2157189"/>
            <a:ext cx="1432345" cy="680257"/>
            <a:chOff x="0" y="0"/>
            <a:chExt cx="504345" cy="239526"/>
          </a:xfrm>
        </p:grpSpPr>
        <p:sp>
          <p:nvSpPr>
            <p:cNvPr id="61" name="Freeform 22">
              <a:extLst>
                <a:ext uri="{FF2B5EF4-FFF2-40B4-BE49-F238E27FC236}">
                  <a16:creationId xmlns:a16="http://schemas.microsoft.com/office/drawing/2014/main" id="{E5AA85D0-4691-A7A7-2427-46B04091FD89}"/>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2" name="TextBox 23">
              <a:extLst>
                <a:ext uri="{FF2B5EF4-FFF2-40B4-BE49-F238E27FC236}">
                  <a16:creationId xmlns:a16="http://schemas.microsoft.com/office/drawing/2014/main" id="{DAF32A5F-9FD4-7528-CFAB-55DECF2F5FB0}"/>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ΑΤΟΜΙΚΗ</a:t>
              </a:r>
              <a:r>
                <a:rPr lang="en-US" sz="1800" spc="106" dirty="0">
                  <a:solidFill>
                    <a:srgbClr val="FFFFFF"/>
                  </a:solidFill>
                  <a:latin typeface="Aptos" panose="020B0004020202020204" pitchFamily="34" charset="0"/>
                </a:rPr>
                <a:t>. ΕΡΓΑΣΙΑ</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grpSp>
        <p:nvGrpSpPr>
          <p:cNvPr id="2" name="Group 2"/>
          <p:cNvGrpSpPr/>
          <p:nvPr/>
        </p:nvGrpSpPr>
        <p:grpSpPr>
          <a:xfrm rot="1171962">
            <a:off x="10317659" y="3792474"/>
            <a:ext cx="7781016" cy="4878369"/>
            <a:chOff x="0" y="0"/>
            <a:chExt cx="10374688" cy="6504492"/>
          </a:xfrm>
        </p:grpSpPr>
        <p:sp>
          <p:nvSpPr>
            <p:cNvPr id="3" name="Freeform 3"/>
            <p:cNvSpPr/>
            <p:nvPr/>
          </p:nvSpPr>
          <p:spPr>
            <a:xfrm rot="948083">
              <a:off x="6408332" y="1912710"/>
              <a:ext cx="3550082" cy="3550082"/>
            </a:xfrm>
            <a:custGeom>
              <a:avLst/>
              <a:gdLst/>
              <a:ahLst/>
              <a:cxnLst/>
              <a:rect l="l" t="t" r="r" b="b"/>
              <a:pathLst>
                <a:path w="3550082" h="3550082">
                  <a:moveTo>
                    <a:pt x="0" y="0"/>
                  </a:moveTo>
                  <a:lnTo>
                    <a:pt x="3550082" y="0"/>
                  </a:lnTo>
                  <a:lnTo>
                    <a:pt x="3550082" y="3550082"/>
                  </a:lnTo>
                  <a:lnTo>
                    <a:pt x="0" y="3550082"/>
                  </a:lnTo>
                  <a:lnTo>
                    <a:pt x="0" y="0"/>
                  </a:lnTo>
                  <a:close/>
                </a:path>
              </a:pathLst>
            </a:custGeom>
            <a:blipFill>
              <a:blip r:embed="rId2">
                <a:alphaModFix amt="19999"/>
                <a:extLst>
                  <a:ext uri="{96DAC541-7B7A-43D3-8B79-37D633B846F1}">
                    <asvg:svgBlip xmlns:asvg="http://schemas.microsoft.com/office/drawing/2016/SVG/main" r:embed="rId3"/>
                  </a:ext>
                </a:extLst>
              </a:blip>
              <a:stretch>
                <a:fillRect/>
              </a:stretch>
            </a:blipFill>
          </p:spPr>
          <p:txBody>
            <a:bodyPr/>
            <a:lstStyle/>
            <a:p>
              <a:endParaRPr lang="en-US">
                <a:latin typeface="Aptos" panose="020B0004020202020204" pitchFamily="34" charset="0"/>
              </a:endParaRPr>
            </a:p>
          </p:txBody>
        </p:sp>
        <p:sp>
          <p:nvSpPr>
            <p:cNvPr id="4" name="Freeform 4"/>
            <p:cNvSpPr/>
            <p:nvPr/>
          </p:nvSpPr>
          <p:spPr>
            <a:xfrm>
              <a:off x="0" y="676318"/>
              <a:ext cx="4333210" cy="5024012"/>
            </a:xfrm>
            <a:custGeom>
              <a:avLst/>
              <a:gdLst/>
              <a:ahLst/>
              <a:cxnLst/>
              <a:rect l="l" t="t" r="r" b="b"/>
              <a:pathLst>
                <a:path w="4333210" h="5024012">
                  <a:moveTo>
                    <a:pt x="0" y="0"/>
                  </a:moveTo>
                  <a:lnTo>
                    <a:pt x="4333210" y="0"/>
                  </a:lnTo>
                  <a:lnTo>
                    <a:pt x="4333210" y="5024012"/>
                  </a:lnTo>
                  <a:lnTo>
                    <a:pt x="0" y="5024012"/>
                  </a:lnTo>
                  <a:lnTo>
                    <a:pt x="0" y="0"/>
                  </a:lnTo>
                  <a:close/>
                </a:path>
              </a:pathLst>
            </a:custGeom>
            <a:blipFill>
              <a:blip r:embed="rId4">
                <a:alphaModFix amt="19999"/>
                <a:extLst>
                  <a:ext uri="{96DAC541-7B7A-43D3-8B79-37D633B846F1}">
                    <asvg:svgBlip xmlns:asvg="http://schemas.microsoft.com/office/drawing/2016/SVG/main" r:embed="rId5"/>
                  </a:ext>
                </a:extLst>
              </a:blip>
              <a:stretch>
                <a:fillRect/>
              </a:stretch>
            </a:blipFill>
          </p:spPr>
          <p:txBody>
            <a:bodyPr/>
            <a:lstStyle/>
            <a:p>
              <a:endParaRPr lang="en-US">
                <a:latin typeface="Aptos" panose="020B0004020202020204" pitchFamily="34" charset="0"/>
              </a:endParaRPr>
            </a:p>
          </p:txBody>
        </p:sp>
        <p:sp>
          <p:nvSpPr>
            <p:cNvPr id="5" name="Freeform 5"/>
            <p:cNvSpPr/>
            <p:nvPr/>
          </p:nvSpPr>
          <p:spPr>
            <a:xfrm rot="-4980869">
              <a:off x="4426712" y="3927800"/>
              <a:ext cx="1185984" cy="3545059"/>
            </a:xfrm>
            <a:custGeom>
              <a:avLst/>
              <a:gdLst/>
              <a:ahLst/>
              <a:cxnLst/>
              <a:rect l="l" t="t" r="r" b="b"/>
              <a:pathLst>
                <a:path w="1185984" h="3545059">
                  <a:moveTo>
                    <a:pt x="0" y="0"/>
                  </a:moveTo>
                  <a:lnTo>
                    <a:pt x="1185984" y="0"/>
                  </a:lnTo>
                  <a:lnTo>
                    <a:pt x="1185984" y="3545060"/>
                  </a:lnTo>
                  <a:lnTo>
                    <a:pt x="0" y="3545060"/>
                  </a:lnTo>
                  <a:lnTo>
                    <a:pt x="0" y="0"/>
                  </a:lnTo>
                  <a:close/>
                </a:path>
              </a:pathLst>
            </a:custGeom>
            <a:blipFill>
              <a:blip r:embed="rId6">
                <a:alphaModFix amt="19999"/>
                <a:extLst>
                  <a:ext uri="{96DAC541-7B7A-43D3-8B79-37D633B846F1}">
                    <asvg:svgBlip xmlns:asvg="http://schemas.microsoft.com/office/drawing/2016/SVG/main" r:embed="rId7"/>
                  </a:ext>
                </a:extLst>
              </a:blip>
              <a:stretch>
                <a:fillRect/>
              </a:stretch>
            </a:blipFill>
          </p:spPr>
          <p:txBody>
            <a:bodyPr/>
            <a:lstStyle/>
            <a:p>
              <a:endParaRPr lang="en-US">
                <a:latin typeface="Aptos" panose="020B0004020202020204" pitchFamily="34" charset="0"/>
              </a:endParaRPr>
            </a:p>
          </p:txBody>
        </p:sp>
        <p:sp>
          <p:nvSpPr>
            <p:cNvPr id="6" name="Freeform 6"/>
            <p:cNvSpPr/>
            <p:nvPr/>
          </p:nvSpPr>
          <p:spPr>
            <a:xfrm rot="-4042398" flipH="1" flipV="1">
              <a:off x="5008493" y="-503912"/>
              <a:ext cx="1100119" cy="3288398"/>
            </a:xfrm>
            <a:custGeom>
              <a:avLst/>
              <a:gdLst/>
              <a:ahLst/>
              <a:cxnLst/>
              <a:rect l="l" t="t" r="r" b="b"/>
              <a:pathLst>
                <a:path w="1100119" h="3288398">
                  <a:moveTo>
                    <a:pt x="1100119" y="3288398"/>
                  </a:moveTo>
                  <a:lnTo>
                    <a:pt x="0" y="3288398"/>
                  </a:lnTo>
                  <a:lnTo>
                    <a:pt x="0" y="0"/>
                  </a:lnTo>
                  <a:lnTo>
                    <a:pt x="1100119" y="0"/>
                  </a:lnTo>
                  <a:lnTo>
                    <a:pt x="1100119" y="3288398"/>
                  </a:lnTo>
                  <a:close/>
                </a:path>
              </a:pathLst>
            </a:custGeom>
            <a:blipFill>
              <a:blip r:embed="rId6">
                <a:alphaModFix amt="19999"/>
                <a:extLst>
                  <a:ext uri="{96DAC541-7B7A-43D3-8B79-37D633B846F1}">
                    <asvg:svgBlip xmlns:asvg="http://schemas.microsoft.com/office/drawing/2016/SVG/main" r:embed="rId7"/>
                  </a:ext>
                </a:extLst>
              </a:blip>
              <a:stretch>
                <a:fillRect/>
              </a:stretch>
            </a:blipFill>
          </p:spPr>
          <p:txBody>
            <a:bodyPr/>
            <a:lstStyle/>
            <a:p>
              <a:endParaRPr lang="en-US">
                <a:latin typeface="Aptos" panose="020B0004020202020204" pitchFamily="34" charset="0"/>
              </a:endParaRPr>
            </a:p>
          </p:txBody>
        </p:sp>
        <p:sp>
          <p:nvSpPr>
            <p:cNvPr id="7" name="Freeform 7"/>
            <p:cNvSpPr/>
            <p:nvPr/>
          </p:nvSpPr>
          <p:spPr>
            <a:xfrm>
              <a:off x="3604487" y="1932525"/>
              <a:ext cx="2579048" cy="2963643"/>
            </a:xfrm>
            <a:custGeom>
              <a:avLst/>
              <a:gdLst/>
              <a:ahLst/>
              <a:cxnLst/>
              <a:rect l="l" t="t" r="r" b="b"/>
              <a:pathLst>
                <a:path w="2579048" h="2963643">
                  <a:moveTo>
                    <a:pt x="0" y="0"/>
                  </a:moveTo>
                  <a:lnTo>
                    <a:pt x="2579048" y="0"/>
                  </a:lnTo>
                  <a:lnTo>
                    <a:pt x="2579048" y="2963643"/>
                  </a:lnTo>
                  <a:lnTo>
                    <a:pt x="0" y="2963643"/>
                  </a:lnTo>
                  <a:lnTo>
                    <a:pt x="0" y="0"/>
                  </a:lnTo>
                  <a:close/>
                </a:path>
              </a:pathLst>
            </a:custGeom>
            <a:blipFill>
              <a:blip r:embed="rId8">
                <a:alphaModFix amt="19999"/>
                <a:extLst>
                  <a:ext uri="{96DAC541-7B7A-43D3-8B79-37D633B846F1}">
                    <asvg:svgBlip xmlns:asvg="http://schemas.microsoft.com/office/drawing/2016/SVG/main" r:embed="rId9"/>
                  </a:ext>
                </a:extLst>
              </a:blip>
              <a:stretch>
                <a:fillRect/>
              </a:stretch>
            </a:blipFill>
          </p:spPr>
          <p:txBody>
            <a:bodyPr/>
            <a:lstStyle/>
            <a:p>
              <a:endParaRPr lang="en-US">
                <a:latin typeface="Aptos" panose="020B0004020202020204" pitchFamily="34" charset="0"/>
              </a:endParaRPr>
            </a:p>
          </p:txBody>
        </p:sp>
      </p:grpSp>
      <p:sp>
        <p:nvSpPr>
          <p:cNvPr id="8" name="TextBox 8"/>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9" name="AutoShape 9"/>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10" name="AutoShape 10"/>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11" name="Freeform 11"/>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10"/>
            <a:stretch>
              <a:fillRect/>
            </a:stretch>
          </a:blipFill>
        </p:spPr>
        <p:txBody>
          <a:bodyPr/>
          <a:lstStyle/>
          <a:p>
            <a:endParaRPr lang="en-US">
              <a:latin typeface="Aptos" panose="020B0004020202020204" pitchFamily="34" charset="0"/>
            </a:endParaRPr>
          </a:p>
        </p:txBody>
      </p:sp>
      <p:sp>
        <p:nvSpPr>
          <p:cNvPr id="12" name="Freeform 12"/>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11"/>
            <a:stretch>
              <a:fillRect/>
            </a:stretch>
          </a:blipFill>
        </p:spPr>
        <p:txBody>
          <a:bodyPr/>
          <a:lstStyle/>
          <a:p>
            <a:endParaRPr lang="en-US">
              <a:latin typeface="Aptos" panose="020B0004020202020204" pitchFamily="34" charset="0"/>
            </a:endParaRPr>
          </a:p>
        </p:txBody>
      </p:sp>
      <p:grpSp>
        <p:nvGrpSpPr>
          <p:cNvPr id="13" name="Group 13"/>
          <p:cNvGrpSpPr/>
          <p:nvPr/>
        </p:nvGrpSpPr>
        <p:grpSpPr>
          <a:xfrm>
            <a:off x="-1584019" y="533485"/>
            <a:ext cx="15338807" cy="1028531"/>
            <a:chOff x="0" y="0"/>
            <a:chExt cx="4039851" cy="270889"/>
          </a:xfrm>
        </p:grpSpPr>
        <p:sp>
          <p:nvSpPr>
            <p:cNvPr id="14" name="Freeform 14"/>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15" name="TextBox 15"/>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17" name="Freeform 17"/>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12"/>
            <a:stretch>
              <a:fillRect t="-6903" r="-479"/>
            </a:stretch>
          </a:blipFill>
        </p:spPr>
        <p:txBody>
          <a:bodyPr/>
          <a:lstStyle/>
          <a:p>
            <a:endParaRPr lang="en-US">
              <a:latin typeface="Aptos" panose="020B0004020202020204" pitchFamily="34" charset="0"/>
            </a:endParaRPr>
          </a:p>
        </p:txBody>
      </p:sp>
      <p:grpSp>
        <p:nvGrpSpPr>
          <p:cNvPr id="18" name="Group 18"/>
          <p:cNvGrpSpPr/>
          <p:nvPr/>
        </p:nvGrpSpPr>
        <p:grpSpPr>
          <a:xfrm>
            <a:off x="2050066" y="2157189"/>
            <a:ext cx="1432345" cy="680257"/>
            <a:chOff x="0" y="0"/>
            <a:chExt cx="504345" cy="239526"/>
          </a:xfrm>
        </p:grpSpPr>
        <p:sp>
          <p:nvSpPr>
            <p:cNvPr id="19" name="Freeform 19"/>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20" name="TextBox 20"/>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alpha val="9804"/>
                    </a:srgbClr>
                  </a:solidFill>
                  <a:latin typeface="Aptos" panose="020B0004020202020204" pitchFamily="34" charset="0"/>
                </a:rPr>
                <a:t>ΔΙΑΛΕΞΕΙΣ</a:t>
              </a:r>
            </a:p>
          </p:txBody>
        </p:sp>
      </p:grpSp>
      <p:grpSp>
        <p:nvGrpSpPr>
          <p:cNvPr id="21" name="Group 21"/>
          <p:cNvGrpSpPr/>
          <p:nvPr/>
        </p:nvGrpSpPr>
        <p:grpSpPr>
          <a:xfrm>
            <a:off x="3617779" y="2157189"/>
            <a:ext cx="1432345" cy="680257"/>
            <a:chOff x="0" y="0"/>
            <a:chExt cx="504345" cy="239526"/>
          </a:xfrm>
        </p:grpSpPr>
        <p:sp>
          <p:nvSpPr>
            <p:cNvPr id="22" name="Freeform 22"/>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3" name="TextBox 23"/>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ΣΕΜΙΝΑΡΙΟ</a:t>
              </a:r>
            </a:p>
          </p:txBody>
        </p:sp>
      </p:grpSp>
      <p:grpSp>
        <p:nvGrpSpPr>
          <p:cNvPr id="30" name="Group 30"/>
          <p:cNvGrpSpPr/>
          <p:nvPr/>
        </p:nvGrpSpPr>
        <p:grpSpPr>
          <a:xfrm>
            <a:off x="8923940" y="2157189"/>
            <a:ext cx="1432345" cy="680257"/>
            <a:chOff x="0" y="0"/>
            <a:chExt cx="504345" cy="239526"/>
          </a:xfrm>
        </p:grpSpPr>
        <p:sp>
          <p:nvSpPr>
            <p:cNvPr id="31" name="Freeform 31"/>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32" name="TextBox 32"/>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ECTS</a:t>
              </a:r>
            </a:p>
          </p:txBody>
        </p:sp>
      </p:grpSp>
      <p:grpSp>
        <p:nvGrpSpPr>
          <p:cNvPr id="33" name="Group 33"/>
          <p:cNvGrpSpPr/>
          <p:nvPr/>
        </p:nvGrpSpPr>
        <p:grpSpPr>
          <a:xfrm>
            <a:off x="2050066" y="2837446"/>
            <a:ext cx="1432345" cy="425680"/>
            <a:chOff x="0" y="0"/>
            <a:chExt cx="504345" cy="149887"/>
          </a:xfrm>
        </p:grpSpPr>
        <p:sp>
          <p:nvSpPr>
            <p:cNvPr id="34" name="Freeform 34"/>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5" name="TextBox 35"/>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9804"/>
                    </a:srgbClr>
                  </a:solidFill>
                  <a:latin typeface="Aptos" panose="020B0004020202020204" pitchFamily="34" charset="0"/>
                </a:rPr>
                <a:t>30 H</a:t>
              </a:r>
            </a:p>
          </p:txBody>
        </p:sp>
      </p:grpSp>
      <p:grpSp>
        <p:nvGrpSpPr>
          <p:cNvPr id="36" name="Group 36"/>
          <p:cNvGrpSpPr/>
          <p:nvPr/>
        </p:nvGrpSpPr>
        <p:grpSpPr>
          <a:xfrm>
            <a:off x="3617779" y="2837446"/>
            <a:ext cx="1432345" cy="425680"/>
            <a:chOff x="0" y="0"/>
            <a:chExt cx="504345" cy="149887"/>
          </a:xfrm>
        </p:grpSpPr>
        <p:sp>
          <p:nvSpPr>
            <p:cNvPr id="37" name="Freeform 3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38" name="TextBox 38"/>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a:t>
              </a:r>
            </a:p>
          </p:txBody>
        </p:sp>
      </p:grpSp>
      <p:grpSp>
        <p:nvGrpSpPr>
          <p:cNvPr id="39" name="Group 39"/>
          <p:cNvGrpSpPr/>
          <p:nvPr/>
        </p:nvGrpSpPr>
        <p:grpSpPr>
          <a:xfrm>
            <a:off x="5185491" y="2837446"/>
            <a:ext cx="716173" cy="425680"/>
            <a:chOff x="0" y="0"/>
            <a:chExt cx="252173" cy="149887"/>
          </a:xfrm>
        </p:grpSpPr>
        <p:sp>
          <p:nvSpPr>
            <p:cNvPr id="40" name="Freeform 40"/>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41" name="TextBox 41"/>
            <p:cNvSpPr txBox="1"/>
            <p:nvPr/>
          </p:nvSpPr>
          <p:spPr>
            <a:xfrm>
              <a:off x="0" y="9525"/>
              <a:ext cx="252173" cy="140362"/>
            </a:xfrm>
            <a:prstGeom prst="rect">
              <a:avLst/>
            </a:prstGeom>
          </p:spPr>
          <p:txBody>
            <a:bodyPr lIns="50800" tIns="50800" rIns="50800" bIns="50800" rtlCol="0" anchor="ctr"/>
            <a:lstStyle/>
            <a:p>
              <a:pPr algn="r">
                <a:lnSpc>
                  <a:spcPts val="2032"/>
                </a:lnSpc>
              </a:pPr>
              <a:r>
                <a:rPr lang="en-US" sz="1800" spc="106">
                  <a:solidFill>
                    <a:srgbClr val="1C2529">
                      <a:alpha val="9804"/>
                    </a:srgbClr>
                  </a:solidFill>
                  <a:latin typeface="Aptos" panose="020B0004020202020204" pitchFamily="34" charset="0"/>
                </a:rPr>
                <a:t>15 H </a:t>
              </a:r>
            </a:p>
          </p:txBody>
        </p:sp>
      </p:grpSp>
      <p:grpSp>
        <p:nvGrpSpPr>
          <p:cNvPr id="42" name="Group 42"/>
          <p:cNvGrpSpPr/>
          <p:nvPr/>
        </p:nvGrpSpPr>
        <p:grpSpPr>
          <a:xfrm>
            <a:off x="7356228" y="2837446"/>
            <a:ext cx="1432345" cy="425680"/>
            <a:chOff x="0" y="0"/>
            <a:chExt cx="504345" cy="149887"/>
          </a:xfrm>
        </p:grpSpPr>
        <p:sp>
          <p:nvSpPr>
            <p:cNvPr id="43" name="Freeform 43"/>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4" name="TextBox 44"/>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75 H</a:t>
              </a:r>
            </a:p>
          </p:txBody>
        </p:sp>
      </p:grpSp>
      <p:grpSp>
        <p:nvGrpSpPr>
          <p:cNvPr id="45" name="Group 45"/>
          <p:cNvGrpSpPr/>
          <p:nvPr/>
        </p:nvGrpSpPr>
        <p:grpSpPr>
          <a:xfrm>
            <a:off x="8923940" y="2837446"/>
            <a:ext cx="1432345" cy="425680"/>
            <a:chOff x="0" y="0"/>
            <a:chExt cx="504345" cy="149887"/>
          </a:xfrm>
        </p:grpSpPr>
        <p:sp>
          <p:nvSpPr>
            <p:cNvPr id="46" name="Freeform 46"/>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7" name="TextBox 47"/>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5</a:t>
              </a:r>
            </a:p>
          </p:txBody>
        </p:sp>
      </p:grpSp>
      <p:grpSp>
        <p:nvGrpSpPr>
          <p:cNvPr id="48" name="Group 48"/>
          <p:cNvGrpSpPr/>
          <p:nvPr/>
        </p:nvGrpSpPr>
        <p:grpSpPr>
          <a:xfrm>
            <a:off x="5901663" y="2837446"/>
            <a:ext cx="716173" cy="425680"/>
            <a:chOff x="0" y="0"/>
            <a:chExt cx="252173" cy="149887"/>
          </a:xfrm>
        </p:grpSpPr>
        <p:sp>
          <p:nvSpPr>
            <p:cNvPr id="49" name="Freeform 49"/>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50" name="TextBox 50"/>
            <p:cNvSpPr txBox="1"/>
            <p:nvPr/>
          </p:nvSpPr>
          <p:spPr>
            <a:xfrm>
              <a:off x="0" y="9525"/>
              <a:ext cx="252173"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 </a:t>
              </a:r>
            </a:p>
          </p:txBody>
        </p:sp>
      </p:grpSp>
      <p:sp>
        <p:nvSpPr>
          <p:cNvPr id="52" name="TextBox 52"/>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14</a:t>
            </a:r>
            <a:endParaRPr lang="en-US" sz="6000" spc="30" dirty="0">
              <a:solidFill>
                <a:srgbClr val="FEFEFE"/>
              </a:solidFill>
              <a:latin typeface="Aptos" panose="020B0004020202020204" pitchFamily="34" charset="0"/>
            </a:endParaRPr>
          </a:p>
        </p:txBody>
      </p:sp>
      <p:sp>
        <p:nvSpPr>
          <p:cNvPr id="53" name="TextBox 53"/>
          <p:cNvSpPr txBox="1"/>
          <p:nvPr/>
        </p:nvSpPr>
        <p:spPr>
          <a:xfrm>
            <a:off x="2053499" y="3787001"/>
            <a:ext cx="12948358" cy="523875"/>
          </a:xfrm>
          <a:prstGeom prst="rect">
            <a:avLst/>
          </a:prstGeom>
        </p:spPr>
        <p:txBody>
          <a:bodyPr lIns="0" tIns="0" rIns="0" bIns="0" rtlCol="0" anchor="t">
            <a:spAutoFit/>
          </a:bodyPr>
          <a:lstStyle/>
          <a:p>
            <a:pPr>
              <a:lnSpc>
                <a:spcPts val="4200"/>
              </a:lnSpc>
            </a:pPr>
            <a:r>
              <a:rPr lang="el-GR" sz="3000" spc="381" dirty="0">
                <a:solidFill>
                  <a:srgbClr val="5EAAAE"/>
                </a:solidFill>
                <a:latin typeface="Aptos" panose="020B0004020202020204" pitchFamily="34" charset="0"/>
              </a:rPr>
              <a:t>ΠΡΟΓΡΑΜΜΑΤΙΣΜΟΣ</a:t>
            </a:r>
            <a:r>
              <a:rPr lang="en-US" sz="3000" spc="381" dirty="0">
                <a:solidFill>
                  <a:srgbClr val="5EAAAE"/>
                </a:solidFill>
                <a:latin typeface="Aptos" panose="020B0004020202020204" pitchFamily="34" charset="0"/>
              </a:rPr>
              <a:t> </a:t>
            </a:r>
            <a:r>
              <a:rPr lang="en-US" sz="3000" spc="381" dirty="0">
                <a:solidFill>
                  <a:srgbClr val="456062"/>
                </a:solidFill>
                <a:latin typeface="Aptos" panose="020B0004020202020204" pitchFamily="34" charset="0"/>
                <a:ea typeface="Montserrat Classic"/>
              </a:rPr>
              <a:t>- 1 </a:t>
            </a:r>
            <a:r>
              <a:rPr lang="el-GR" sz="3000" spc="381" dirty="0">
                <a:solidFill>
                  <a:srgbClr val="456062"/>
                </a:solidFill>
                <a:latin typeface="Aptos" panose="020B0004020202020204" pitchFamily="34" charset="0"/>
                <a:ea typeface="Montserrat Classic"/>
              </a:rPr>
              <a:t>Ω</a:t>
            </a:r>
            <a:r>
              <a:rPr lang="en-US" sz="3000" spc="381" dirty="0">
                <a:solidFill>
                  <a:srgbClr val="456062"/>
                </a:solidFill>
                <a:latin typeface="Aptos" panose="020B0004020202020204" pitchFamily="34" charset="0"/>
                <a:ea typeface="Montserrat Classic"/>
              </a:rPr>
              <a:t>ΡΑ</a:t>
            </a:r>
          </a:p>
        </p:txBody>
      </p:sp>
      <p:sp>
        <p:nvSpPr>
          <p:cNvPr id="54" name="TextBox 54"/>
          <p:cNvSpPr txBox="1"/>
          <p:nvPr/>
        </p:nvSpPr>
        <p:spPr>
          <a:xfrm>
            <a:off x="2050066" y="4655327"/>
            <a:ext cx="12656534" cy="1768689"/>
          </a:xfrm>
          <a:prstGeom prst="rect">
            <a:avLst/>
          </a:prstGeom>
        </p:spPr>
        <p:txBody>
          <a:bodyPr wrap="square" lIns="0" tIns="0" rIns="0" bIns="0" rtlCol="0" anchor="t">
            <a:spAutoFit/>
          </a:bodyPr>
          <a:lstStyle/>
          <a:p>
            <a:pPr marL="519933" lvl="1" indent="-259967">
              <a:lnSpc>
                <a:spcPts val="3467"/>
              </a:lnSpc>
              <a:buFont typeface="Arial"/>
              <a:buChar char="•"/>
            </a:pPr>
            <a:r>
              <a:rPr lang="en-US" sz="2408" spc="77" dirty="0">
                <a:solidFill>
                  <a:srgbClr val="FFFFFF"/>
                </a:solidFill>
                <a:latin typeface="Aptos" panose="020B0004020202020204" pitchFamily="34" charset="0"/>
              </a:rPr>
              <a:t>Κα</a:t>
            </a:r>
            <a:r>
              <a:rPr lang="en-US" sz="2408" spc="77" dirty="0" err="1">
                <a:solidFill>
                  <a:srgbClr val="FFFFFF"/>
                </a:solidFill>
                <a:latin typeface="Aptos" panose="020B0004020202020204" pitchFamily="34" charset="0"/>
              </a:rPr>
              <a:t>θορισμός</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των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σχετικών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ερευνητικών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ερωτημάτων</a:t>
            </a:r>
            <a:r>
              <a:rPr lang="en-US" sz="2408" spc="77" dirty="0">
                <a:solidFill>
                  <a:srgbClr val="FFFFFF"/>
                </a:solidFill>
                <a:latin typeface="Aptos" panose="020B0004020202020204" pitchFamily="34" charset="0"/>
              </a:rPr>
              <a:t> ή/και υπ</a:t>
            </a:r>
            <a:r>
              <a:rPr lang="en-US" sz="2408" spc="77" dirty="0" err="1">
                <a:solidFill>
                  <a:srgbClr val="FFFFFF"/>
                </a:solidFill>
                <a:latin typeface="Aptos" panose="020B0004020202020204" pitchFamily="34" charset="0"/>
              </a:rPr>
              <a:t>οθέσεων</a:t>
            </a:r>
            <a:r>
              <a:rPr lang="en-US" sz="2408" spc="77" dirty="0">
                <a:solidFill>
                  <a:srgbClr val="FFFFFF"/>
                </a:solidFill>
                <a:latin typeface="Aptos" panose="020B0004020202020204" pitchFamily="34" charset="0"/>
              </a:rPr>
              <a:t>.</a:t>
            </a:r>
          </a:p>
          <a:p>
            <a:pPr marL="519933" lvl="1" indent="-259967">
              <a:lnSpc>
                <a:spcPts val="3467"/>
              </a:lnSpc>
              <a:buFont typeface="Arial"/>
              <a:buChar char="•"/>
            </a:pPr>
            <a:r>
              <a:rPr lang="en-US" sz="2408" spc="77" dirty="0">
                <a:solidFill>
                  <a:srgbClr val="FFFFFF"/>
                </a:solidFill>
                <a:latin typeface="Aptos" panose="020B0004020202020204" pitchFamily="34" charset="0"/>
              </a:rPr>
              <a:t>Κατα</a:t>
            </a:r>
            <a:r>
              <a:rPr lang="en-US" sz="2408" spc="77" dirty="0" err="1">
                <a:solidFill>
                  <a:srgbClr val="FFFFFF"/>
                </a:solidFill>
                <a:latin typeface="Aptos" panose="020B0004020202020204" pitchFamily="34" charset="0"/>
              </a:rPr>
              <a:t>γρ</a:t>
            </a:r>
            <a:r>
              <a:rPr lang="el-GR" sz="2408" spc="77" dirty="0">
                <a:solidFill>
                  <a:srgbClr val="FFFFFF"/>
                </a:solidFill>
                <a:latin typeface="Aptos" panose="020B0004020202020204" pitchFamily="34" charset="0"/>
              </a:rPr>
              <a:t>αφή</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όλ</a:t>
            </a:r>
            <a:r>
              <a:rPr lang="el-GR" sz="2408" spc="77" dirty="0">
                <a:solidFill>
                  <a:srgbClr val="FFFFFF"/>
                </a:solidFill>
                <a:latin typeface="Aptos" panose="020B0004020202020204" pitchFamily="34" charset="0"/>
              </a:rPr>
              <a:t>ων των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εργ</a:t>
            </a:r>
            <a:r>
              <a:rPr lang="en-US" sz="2408" spc="77" dirty="0">
                <a:solidFill>
                  <a:srgbClr val="FFFFFF"/>
                </a:solidFill>
                <a:latin typeface="Aptos" panose="020B0004020202020204" pitchFamily="34" charset="0"/>
              </a:rPr>
              <a:t>ασί</a:t>
            </a:r>
            <a:r>
              <a:rPr lang="el-GR" sz="2408" spc="77" dirty="0" err="1">
                <a:solidFill>
                  <a:srgbClr val="FFFFFF"/>
                </a:solidFill>
                <a:latin typeface="Aptos" panose="020B0004020202020204" pitchFamily="34" charset="0"/>
              </a:rPr>
              <a:t>ών</a:t>
            </a:r>
            <a:r>
              <a:rPr lang="en-US" sz="2408" spc="77" dirty="0">
                <a:solidFill>
                  <a:srgbClr val="FFFFFF"/>
                </a:solidFill>
                <a:latin typeface="Aptos" panose="020B0004020202020204" pitchFamily="34" charset="0"/>
              </a:rPr>
              <a:t> που πρέπει να ολοκληρωθούν.</a:t>
            </a:r>
          </a:p>
          <a:p>
            <a:pPr marL="519933" lvl="1" indent="-259967" algn="l">
              <a:lnSpc>
                <a:spcPts val="3467"/>
              </a:lnSpc>
              <a:buFont typeface="Arial"/>
              <a:buChar char="•"/>
            </a:pPr>
            <a:r>
              <a:rPr lang="en-US" sz="2408" spc="77" dirty="0">
                <a:solidFill>
                  <a:srgbClr val="FFFFFF"/>
                </a:solidFill>
                <a:latin typeface="Aptos" panose="020B0004020202020204" pitchFamily="34" charset="0"/>
              </a:rPr>
              <a:t>Κα</a:t>
            </a:r>
            <a:r>
              <a:rPr lang="en-US" sz="2408" spc="77" dirty="0" err="1">
                <a:solidFill>
                  <a:srgbClr val="FFFFFF"/>
                </a:solidFill>
                <a:latin typeface="Aptos" panose="020B0004020202020204" pitchFamily="34" charset="0"/>
              </a:rPr>
              <a:t>θορ</a:t>
            </a:r>
            <a:r>
              <a:rPr lang="el-GR" sz="2408" spc="77" dirty="0" err="1">
                <a:solidFill>
                  <a:srgbClr val="FFFFFF"/>
                </a:solidFill>
                <a:latin typeface="Aptos" panose="020B0004020202020204" pitchFamily="34" charset="0"/>
              </a:rPr>
              <a:t>ισμός</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το</a:t>
            </a:r>
            <a:r>
              <a:rPr lang="el-GR" sz="2408" spc="77" dirty="0">
                <a:solidFill>
                  <a:srgbClr val="FFFFFF"/>
                </a:solidFill>
                <a:latin typeface="Aptos" panose="020B0004020202020204" pitchFamily="34" charset="0"/>
              </a:rPr>
              <a:t>υ</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χρονοδι</a:t>
            </a:r>
            <a:r>
              <a:rPr lang="el-GR" sz="2408" spc="77" dirty="0">
                <a:solidFill>
                  <a:srgbClr val="FFFFFF"/>
                </a:solidFill>
                <a:latin typeface="Aptos" panose="020B0004020202020204" pitchFamily="34" charset="0"/>
              </a:rPr>
              <a:t>α</a:t>
            </a:r>
            <a:r>
              <a:rPr lang="en-US" sz="2408" spc="77" dirty="0" err="1">
                <a:solidFill>
                  <a:srgbClr val="FFFFFF"/>
                </a:solidFill>
                <a:latin typeface="Aptos" panose="020B0004020202020204" pitchFamily="34" charset="0"/>
              </a:rPr>
              <a:t>γρ</a:t>
            </a:r>
            <a:r>
              <a:rPr lang="el-GR" sz="2408" spc="77" dirty="0">
                <a:solidFill>
                  <a:srgbClr val="FFFFFF"/>
                </a:solidFill>
                <a:latin typeface="Aptos" panose="020B0004020202020204" pitchFamily="34" charset="0"/>
              </a:rPr>
              <a:t>ά</a:t>
            </a:r>
            <a:r>
              <a:rPr lang="en-US" sz="2408" spc="77" dirty="0" err="1">
                <a:solidFill>
                  <a:srgbClr val="FFFFFF"/>
                </a:solidFill>
                <a:latin typeface="Aptos" panose="020B0004020202020204" pitchFamily="34" charset="0"/>
              </a:rPr>
              <a:t>μμ</a:t>
            </a:r>
            <a:r>
              <a:rPr lang="en-US" sz="2408" spc="77" dirty="0">
                <a:solidFill>
                  <a:srgbClr val="FFFFFF"/>
                </a:solidFill>
                <a:latin typeface="Aptos" panose="020B0004020202020204" pitchFamily="34" charset="0"/>
              </a:rPr>
              <a:t>α</a:t>
            </a:r>
            <a:r>
              <a:rPr lang="el-GR" sz="2408" spc="77" dirty="0">
                <a:solidFill>
                  <a:srgbClr val="FFFFFF"/>
                </a:solidFill>
                <a:latin typeface="Aptos" panose="020B0004020202020204" pitchFamily="34" charset="0"/>
              </a:rPr>
              <a:t>τος</a:t>
            </a:r>
            <a:r>
              <a:rPr lang="en-US" sz="2408" spc="77" dirty="0">
                <a:solidFill>
                  <a:srgbClr val="FFFFFF"/>
                </a:solidFill>
                <a:latin typeface="Aptos" panose="020B0004020202020204" pitchFamily="34" charset="0"/>
              </a:rPr>
              <a:t> για την ολοκλήρωση των εργασιών και </a:t>
            </a:r>
            <a:r>
              <a:rPr lang="el-GR" sz="2408" spc="77" dirty="0">
                <a:solidFill>
                  <a:srgbClr val="FFFFFF"/>
                </a:solidFill>
                <a:latin typeface="Aptos" panose="020B0004020202020204" pitchFamily="34" charset="0"/>
              </a:rPr>
              <a:t>κατανομή</a:t>
            </a:r>
            <a:r>
              <a:rPr lang="en-US" sz="2408" spc="77" dirty="0">
                <a:solidFill>
                  <a:srgbClr val="FFFFFF"/>
                </a:solidFill>
                <a:latin typeface="Aptos" panose="020B0004020202020204" pitchFamily="34" charset="0"/>
              </a:rPr>
              <a:t> </a:t>
            </a:r>
            <a:r>
              <a:rPr lang="el-GR" sz="2408" spc="77" dirty="0">
                <a:solidFill>
                  <a:srgbClr val="FFFFFF"/>
                </a:solidFill>
                <a:latin typeface="Aptos" panose="020B0004020202020204" pitchFamily="34" charset="0"/>
              </a:rPr>
              <a:t>των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εργ</a:t>
            </a:r>
            <a:r>
              <a:rPr lang="en-US" sz="2408" spc="77" dirty="0">
                <a:solidFill>
                  <a:srgbClr val="FFFFFF"/>
                </a:solidFill>
                <a:latin typeface="Aptos" panose="020B0004020202020204" pitchFamily="34" charset="0"/>
              </a:rPr>
              <a:t>ασ</a:t>
            </a:r>
            <a:r>
              <a:rPr lang="el-GR" sz="2408" spc="77" dirty="0">
                <a:solidFill>
                  <a:srgbClr val="FFFFFF"/>
                </a:solidFill>
                <a:latin typeface="Aptos" panose="020B0004020202020204" pitchFamily="34" charset="0"/>
              </a:rPr>
              <a:t>ιών</a:t>
            </a:r>
            <a:r>
              <a:rPr lang="en-US" sz="2408" spc="77" dirty="0">
                <a:solidFill>
                  <a:srgbClr val="FFFFFF"/>
                </a:solidFill>
                <a:latin typeface="Aptos" panose="020B0004020202020204" pitchFamily="34" charset="0"/>
              </a:rPr>
              <a:t> στα μέλη της ομάδας έργου.</a:t>
            </a:r>
          </a:p>
        </p:txBody>
      </p:sp>
      <p:sp>
        <p:nvSpPr>
          <p:cNvPr id="55" name="Freeform 55"/>
          <p:cNvSpPr/>
          <p:nvPr/>
        </p:nvSpPr>
        <p:spPr>
          <a:xfrm>
            <a:off x="467760" y="3853676"/>
            <a:ext cx="1177844" cy="642460"/>
          </a:xfrm>
          <a:custGeom>
            <a:avLst/>
            <a:gdLst/>
            <a:ahLst/>
            <a:cxnLst/>
            <a:rect l="l" t="t" r="r" b="b"/>
            <a:pathLst>
              <a:path w="1177844" h="642460">
                <a:moveTo>
                  <a:pt x="0" y="0"/>
                </a:moveTo>
                <a:lnTo>
                  <a:pt x="1177844" y="0"/>
                </a:lnTo>
                <a:lnTo>
                  <a:pt x="1177844" y="642460"/>
                </a:lnTo>
                <a:lnTo>
                  <a:pt x="0" y="642460"/>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US">
              <a:latin typeface="Aptos" panose="020B0004020202020204" pitchFamily="34" charset="0"/>
            </a:endParaRPr>
          </a:p>
        </p:txBody>
      </p:sp>
      <p:sp>
        <p:nvSpPr>
          <p:cNvPr id="56" name="TextBox 28">
            <a:extLst>
              <a:ext uri="{FF2B5EF4-FFF2-40B4-BE49-F238E27FC236}">
                <a16:creationId xmlns:a16="http://schemas.microsoft.com/office/drawing/2014/main" id="{A169BD71-CEF3-66EA-9612-A31BC864E4A1}"/>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7" name="TextBox 33">
            <a:extLst>
              <a:ext uri="{FF2B5EF4-FFF2-40B4-BE49-F238E27FC236}">
                <a16:creationId xmlns:a16="http://schemas.microsoft.com/office/drawing/2014/main" id="{DA61CF1A-A27E-9C55-BFCD-C5752565825F}"/>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8" name="Group 18">
            <a:extLst>
              <a:ext uri="{FF2B5EF4-FFF2-40B4-BE49-F238E27FC236}">
                <a16:creationId xmlns:a16="http://schemas.microsoft.com/office/drawing/2014/main" id="{7957E2B5-6297-4D47-2EB2-F1F705FD6F70}"/>
              </a:ext>
            </a:extLst>
          </p:cNvPr>
          <p:cNvGrpSpPr/>
          <p:nvPr/>
        </p:nvGrpSpPr>
        <p:grpSpPr>
          <a:xfrm>
            <a:off x="5185491" y="2157189"/>
            <a:ext cx="1432345" cy="680257"/>
            <a:chOff x="0" y="0"/>
            <a:chExt cx="504345" cy="239526"/>
          </a:xfrm>
        </p:grpSpPr>
        <p:sp>
          <p:nvSpPr>
            <p:cNvPr id="59" name="Freeform 19">
              <a:extLst>
                <a:ext uri="{FF2B5EF4-FFF2-40B4-BE49-F238E27FC236}">
                  <a16:creationId xmlns:a16="http://schemas.microsoft.com/office/drawing/2014/main" id="{1A170F4D-115C-1D8D-6993-6F081836FEC3}"/>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0" name="TextBox 20">
              <a:extLst>
                <a:ext uri="{FF2B5EF4-FFF2-40B4-BE49-F238E27FC236}">
                  <a16:creationId xmlns:a16="http://schemas.microsoft.com/office/drawing/2014/main" id="{13FEDFAB-19AF-32BD-F982-3F57E1262B17}"/>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ΕΡΓΑΣΤ</a:t>
              </a:r>
              <a:r>
                <a:rPr lang="en-US" sz="1800" spc="106" dirty="0">
                  <a:solidFill>
                    <a:srgbClr val="FFFFFF"/>
                  </a:solidFill>
                  <a:latin typeface="Aptos" panose="020B0004020202020204" pitchFamily="34" charset="0"/>
                </a:rPr>
                <a:t>. ΕΡΓΑΣΙΑ</a:t>
              </a:r>
            </a:p>
          </p:txBody>
        </p:sp>
      </p:grpSp>
      <p:grpSp>
        <p:nvGrpSpPr>
          <p:cNvPr id="61" name="Group 21">
            <a:extLst>
              <a:ext uri="{FF2B5EF4-FFF2-40B4-BE49-F238E27FC236}">
                <a16:creationId xmlns:a16="http://schemas.microsoft.com/office/drawing/2014/main" id="{02DAB902-4118-50B6-457E-F1E4998A4183}"/>
              </a:ext>
            </a:extLst>
          </p:cNvPr>
          <p:cNvGrpSpPr/>
          <p:nvPr/>
        </p:nvGrpSpPr>
        <p:grpSpPr>
          <a:xfrm>
            <a:off x="7356228" y="2157189"/>
            <a:ext cx="1432345" cy="680257"/>
            <a:chOff x="0" y="0"/>
            <a:chExt cx="504345" cy="239526"/>
          </a:xfrm>
        </p:grpSpPr>
        <p:sp>
          <p:nvSpPr>
            <p:cNvPr id="62" name="Freeform 22">
              <a:extLst>
                <a:ext uri="{FF2B5EF4-FFF2-40B4-BE49-F238E27FC236}">
                  <a16:creationId xmlns:a16="http://schemas.microsoft.com/office/drawing/2014/main" id="{43BF7EA3-34DB-73F0-931D-EF9A94B778CC}"/>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3" name="TextBox 23">
              <a:extLst>
                <a:ext uri="{FF2B5EF4-FFF2-40B4-BE49-F238E27FC236}">
                  <a16:creationId xmlns:a16="http://schemas.microsoft.com/office/drawing/2014/main" id="{76F854FD-3FAD-9B37-575D-AD8EF97F0AB2}"/>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ΑΤΟΜΙΚΗ</a:t>
              </a:r>
              <a:r>
                <a:rPr lang="en-US" sz="1800" spc="106" dirty="0">
                  <a:solidFill>
                    <a:srgbClr val="FFFFFF"/>
                  </a:solidFill>
                  <a:latin typeface="Aptos" panose="020B0004020202020204" pitchFamily="34" charset="0"/>
                </a:rPr>
                <a:t>. ΕΡΓΑΣΙΑ</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1584019" y="533485"/>
            <a:ext cx="15338807" cy="1028531"/>
            <a:chOff x="0" y="0"/>
            <a:chExt cx="4039851" cy="270889"/>
          </a:xfrm>
        </p:grpSpPr>
        <p:sp>
          <p:nvSpPr>
            <p:cNvPr id="8" name="Freeform 8"/>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9" name="TextBox 9"/>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11" name="Freeform 11"/>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12" name="Group 12"/>
          <p:cNvGrpSpPr/>
          <p:nvPr/>
        </p:nvGrpSpPr>
        <p:grpSpPr>
          <a:xfrm>
            <a:off x="2050066" y="2157189"/>
            <a:ext cx="1432345" cy="680257"/>
            <a:chOff x="0" y="0"/>
            <a:chExt cx="504345" cy="239526"/>
          </a:xfrm>
        </p:grpSpPr>
        <p:sp>
          <p:nvSpPr>
            <p:cNvPr id="13" name="Freeform 13"/>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14" name="TextBox 14"/>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alpha val="9804"/>
                    </a:srgbClr>
                  </a:solidFill>
                  <a:latin typeface="Aptos" panose="020B0004020202020204" pitchFamily="34" charset="0"/>
                </a:rPr>
                <a:t>ΔΙΑΛΕΞΕΙΣ</a:t>
              </a:r>
            </a:p>
          </p:txBody>
        </p:sp>
      </p:grpSp>
      <p:grpSp>
        <p:nvGrpSpPr>
          <p:cNvPr id="15" name="Group 15"/>
          <p:cNvGrpSpPr/>
          <p:nvPr/>
        </p:nvGrpSpPr>
        <p:grpSpPr>
          <a:xfrm>
            <a:off x="3617779" y="2157189"/>
            <a:ext cx="1432345" cy="680257"/>
            <a:chOff x="0" y="0"/>
            <a:chExt cx="504345" cy="239526"/>
          </a:xfrm>
        </p:grpSpPr>
        <p:sp>
          <p:nvSpPr>
            <p:cNvPr id="16" name="Freeform 16"/>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7" name="TextBox 17"/>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ΣΕΜΙΝΑΡΙΟ</a:t>
              </a:r>
            </a:p>
          </p:txBody>
        </p:sp>
      </p:grpSp>
      <p:grpSp>
        <p:nvGrpSpPr>
          <p:cNvPr id="24" name="Group 24"/>
          <p:cNvGrpSpPr/>
          <p:nvPr/>
        </p:nvGrpSpPr>
        <p:grpSpPr>
          <a:xfrm>
            <a:off x="8923940" y="2157189"/>
            <a:ext cx="1432345" cy="680257"/>
            <a:chOff x="0" y="0"/>
            <a:chExt cx="504345" cy="239526"/>
          </a:xfrm>
        </p:grpSpPr>
        <p:sp>
          <p:nvSpPr>
            <p:cNvPr id="25" name="Freeform 25"/>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6" name="TextBox 26"/>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ECTS</a:t>
              </a:r>
            </a:p>
          </p:txBody>
        </p:sp>
      </p:grpSp>
      <p:grpSp>
        <p:nvGrpSpPr>
          <p:cNvPr id="27" name="Group 27"/>
          <p:cNvGrpSpPr/>
          <p:nvPr/>
        </p:nvGrpSpPr>
        <p:grpSpPr>
          <a:xfrm>
            <a:off x="2050066" y="2837446"/>
            <a:ext cx="1432345" cy="425680"/>
            <a:chOff x="0" y="0"/>
            <a:chExt cx="504345" cy="149887"/>
          </a:xfrm>
        </p:grpSpPr>
        <p:sp>
          <p:nvSpPr>
            <p:cNvPr id="28" name="Freeform 28"/>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29" name="TextBox 29"/>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9804"/>
                    </a:srgbClr>
                  </a:solidFill>
                  <a:latin typeface="Aptos" panose="020B0004020202020204" pitchFamily="34" charset="0"/>
                </a:rPr>
                <a:t>30 H</a:t>
              </a:r>
            </a:p>
          </p:txBody>
        </p:sp>
      </p:grpSp>
      <p:grpSp>
        <p:nvGrpSpPr>
          <p:cNvPr id="30" name="Group 30"/>
          <p:cNvGrpSpPr/>
          <p:nvPr/>
        </p:nvGrpSpPr>
        <p:grpSpPr>
          <a:xfrm>
            <a:off x="3617779" y="2837446"/>
            <a:ext cx="1432345" cy="425680"/>
            <a:chOff x="0" y="0"/>
            <a:chExt cx="504345" cy="149887"/>
          </a:xfrm>
        </p:grpSpPr>
        <p:sp>
          <p:nvSpPr>
            <p:cNvPr id="31" name="Freeform 31"/>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32" name="TextBox 32"/>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a:t>
              </a:r>
            </a:p>
          </p:txBody>
        </p:sp>
      </p:grpSp>
      <p:grpSp>
        <p:nvGrpSpPr>
          <p:cNvPr id="33" name="Group 33"/>
          <p:cNvGrpSpPr/>
          <p:nvPr/>
        </p:nvGrpSpPr>
        <p:grpSpPr>
          <a:xfrm>
            <a:off x="5185491" y="2837446"/>
            <a:ext cx="716173" cy="425680"/>
            <a:chOff x="0" y="0"/>
            <a:chExt cx="252173" cy="149887"/>
          </a:xfrm>
        </p:grpSpPr>
        <p:sp>
          <p:nvSpPr>
            <p:cNvPr id="34" name="Freeform 34"/>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5" name="TextBox 35"/>
            <p:cNvSpPr txBox="1"/>
            <p:nvPr/>
          </p:nvSpPr>
          <p:spPr>
            <a:xfrm>
              <a:off x="0" y="9525"/>
              <a:ext cx="252173" cy="140362"/>
            </a:xfrm>
            <a:prstGeom prst="rect">
              <a:avLst/>
            </a:prstGeom>
          </p:spPr>
          <p:txBody>
            <a:bodyPr lIns="50800" tIns="50800" rIns="50800" bIns="50800" rtlCol="0" anchor="ctr"/>
            <a:lstStyle/>
            <a:p>
              <a:pPr algn="r">
                <a:lnSpc>
                  <a:spcPts val="2032"/>
                </a:lnSpc>
              </a:pPr>
              <a:r>
                <a:rPr lang="en-US" sz="1800" spc="106">
                  <a:solidFill>
                    <a:srgbClr val="1C2529">
                      <a:alpha val="9804"/>
                    </a:srgbClr>
                  </a:solidFill>
                  <a:latin typeface="Aptos" panose="020B0004020202020204" pitchFamily="34" charset="0"/>
                </a:rPr>
                <a:t>15 H </a:t>
              </a:r>
            </a:p>
          </p:txBody>
        </p:sp>
      </p:grpSp>
      <p:grpSp>
        <p:nvGrpSpPr>
          <p:cNvPr id="36" name="Group 36"/>
          <p:cNvGrpSpPr/>
          <p:nvPr/>
        </p:nvGrpSpPr>
        <p:grpSpPr>
          <a:xfrm>
            <a:off x="7356228" y="2837446"/>
            <a:ext cx="1432345" cy="425680"/>
            <a:chOff x="0" y="0"/>
            <a:chExt cx="504345" cy="149887"/>
          </a:xfrm>
        </p:grpSpPr>
        <p:sp>
          <p:nvSpPr>
            <p:cNvPr id="37" name="Freeform 3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8" name="TextBox 38"/>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75 H</a:t>
              </a:r>
            </a:p>
          </p:txBody>
        </p:sp>
      </p:grpSp>
      <p:grpSp>
        <p:nvGrpSpPr>
          <p:cNvPr id="39" name="Group 39"/>
          <p:cNvGrpSpPr/>
          <p:nvPr/>
        </p:nvGrpSpPr>
        <p:grpSpPr>
          <a:xfrm>
            <a:off x="8923940" y="2837446"/>
            <a:ext cx="1432345" cy="425680"/>
            <a:chOff x="0" y="0"/>
            <a:chExt cx="504345" cy="149887"/>
          </a:xfrm>
        </p:grpSpPr>
        <p:sp>
          <p:nvSpPr>
            <p:cNvPr id="40" name="Freeform 4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1" name="TextBox 41"/>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5</a:t>
              </a:r>
            </a:p>
          </p:txBody>
        </p:sp>
      </p:grpSp>
      <p:grpSp>
        <p:nvGrpSpPr>
          <p:cNvPr id="42" name="Group 42"/>
          <p:cNvGrpSpPr/>
          <p:nvPr/>
        </p:nvGrpSpPr>
        <p:grpSpPr>
          <a:xfrm>
            <a:off x="5901663" y="2837446"/>
            <a:ext cx="716173" cy="425680"/>
            <a:chOff x="0" y="0"/>
            <a:chExt cx="252173" cy="149887"/>
          </a:xfrm>
        </p:grpSpPr>
        <p:sp>
          <p:nvSpPr>
            <p:cNvPr id="43" name="Freeform 4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44" name="TextBox 44"/>
            <p:cNvSpPr txBox="1"/>
            <p:nvPr/>
          </p:nvSpPr>
          <p:spPr>
            <a:xfrm>
              <a:off x="0" y="9525"/>
              <a:ext cx="252173"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 </a:t>
              </a:r>
            </a:p>
          </p:txBody>
        </p:sp>
      </p:grpSp>
      <p:sp>
        <p:nvSpPr>
          <p:cNvPr id="45" name="Freeform 45"/>
          <p:cNvSpPr/>
          <p:nvPr/>
        </p:nvSpPr>
        <p:spPr>
          <a:xfrm rot="1170816">
            <a:off x="12072587" y="3837387"/>
            <a:ext cx="5572790" cy="5001579"/>
          </a:xfrm>
          <a:custGeom>
            <a:avLst/>
            <a:gdLst/>
            <a:ahLst/>
            <a:cxnLst/>
            <a:rect l="l" t="t" r="r" b="b"/>
            <a:pathLst>
              <a:path w="5572790" h="5001579">
                <a:moveTo>
                  <a:pt x="0" y="0"/>
                </a:moveTo>
                <a:lnTo>
                  <a:pt x="5572790" y="0"/>
                </a:lnTo>
                <a:lnTo>
                  <a:pt x="5572790" y="5001579"/>
                </a:lnTo>
                <a:lnTo>
                  <a:pt x="0" y="5001579"/>
                </a:lnTo>
                <a:lnTo>
                  <a:pt x="0" y="0"/>
                </a:lnTo>
                <a:close/>
              </a:path>
            </a:pathLst>
          </a:custGeom>
          <a:blipFill>
            <a:blip r:embed="rId5">
              <a:alphaModFix amt="19999"/>
              <a:extLst>
                <a:ext uri="{96DAC541-7B7A-43D3-8B79-37D633B846F1}">
                  <asvg:svgBlip xmlns:asvg="http://schemas.microsoft.com/office/drawing/2016/SVG/main" r:embed="rId6"/>
                </a:ext>
              </a:extLst>
            </a:blip>
            <a:stretch>
              <a:fillRect/>
            </a:stretch>
          </a:blipFill>
        </p:spPr>
        <p:txBody>
          <a:bodyPr/>
          <a:lstStyle/>
          <a:p>
            <a:endParaRPr lang="en-US">
              <a:latin typeface="Aptos" panose="020B0004020202020204" pitchFamily="34" charset="0"/>
            </a:endParaRPr>
          </a:p>
        </p:txBody>
      </p:sp>
      <p:sp>
        <p:nvSpPr>
          <p:cNvPr id="46" name="Freeform 46"/>
          <p:cNvSpPr/>
          <p:nvPr/>
        </p:nvSpPr>
        <p:spPr>
          <a:xfrm>
            <a:off x="467760" y="3853676"/>
            <a:ext cx="1177844" cy="642460"/>
          </a:xfrm>
          <a:custGeom>
            <a:avLst/>
            <a:gdLst/>
            <a:ahLst/>
            <a:cxnLst/>
            <a:rect l="l" t="t" r="r" b="b"/>
            <a:pathLst>
              <a:path w="1177844" h="642460">
                <a:moveTo>
                  <a:pt x="0" y="0"/>
                </a:moveTo>
                <a:lnTo>
                  <a:pt x="1177844" y="0"/>
                </a:lnTo>
                <a:lnTo>
                  <a:pt x="1177844" y="642460"/>
                </a:lnTo>
                <a:lnTo>
                  <a:pt x="0" y="64246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latin typeface="Aptos" panose="020B0004020202020204" pitchFamily="34" charset="0"/>
            </a:endParaRPr>
          </a:p>
        </p:txBody>
      </p:sp>
      <p:sp>
        <p:nvSpPr>
          <p:cNvPr id="48" name="TextBox 48"/>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15</a:t>
            </a:r>
            <a:endParaRPr lang="en-US" sz="6000" spc="30" dirty="0">
              <a:solidFill>
                <a:srgbClr val="FEFEFE"/>
              </a:solidFill>
              <a:latin typeface="Aptos" panose="020B0004020202020204" pitchFamily="34" charset="0"/>
            </a:endParaRPr>
          </a:p>
        </p:txBody>
      </p:sp>
      <p:sp>
        <p:nvSpPr>
          <p:cNvPr id="49" name="TextBox 49"/>
          <p:cNvSpPr txBox="1"/>
          <p:nvPr/>
        </p:nvSpPr>
        <p:spPr>
          <a:xfrm>
            <a:off x="2053499" y="3787001"/>
            <a:ext cx="12948358" cy="523875"/>
          </a:xfrm>
          <a:prstGeom prst="rect">
            <a:avLst/>
          </a:prstGeom>
        </p:spPr>
        <p:txBody>
          <a:bodyPr lIns="0" tIns="0" rIns="0" bIns="0" rtlCol="0" anchor="t">
            <a:spAutoFit/>
          </a:bodyPr>
          <a:lstStyle/>
          <a:p>
            <a:pPr>
              <a:lnSpc>
                <a:spcPts val="4200"/>
              </a:lnSpc>
            </a:pPr>
            <a:r>
              <a:rPr lang="en-US" sz="3000" spc="381" dirty="0">
                <a:solidFill>
                  <a:srgbClr val="5EAAAE"/>
                </a:solidFill>
                <a:latin typeface="Aptos" panose="020B0004020202020204" pitchFamily="34" charset="0"/>
              </a:rPr>
              <a:t>ΥΛΟΠΟ</a:t>
            </a:r>
            <a:r>
              <a:rPr lang="el-GR" sz="3000" spc="381" dirty="0">
                <a:solidFill>
                  <a:srgbClr val="5EAAAE"/>
                </a:solidFill>
                <a:latin typeface="Aptos" panose="020B0004020202020204" pitchFamily="34" charset="0"/>
              </a:rPr>
              <a:t>Ι</a:t>
            </a:r>
            <a:r>
              <a:rPr lang="en-US" sz="3000" spc="381" dirty="0">
                <a:solidFill>
                  <a:srgbClr val="5EAAAE"/>
                </a:solidFill>
                <a:latin typeface="Aptos" panose="020B0004020202020204" pitchFamily="34" charset="0"/>
              </a:rPr>
              <a:t>ΗΣΗ </a:t>
            </a:r>
            <a:r>
              <a:rPr lang="en-US" sz="3000" spc="381" dirty="0">
                <a:solidFill>
                  <a:srgbClr val="456062"/>
                </a:solidFill>
                <a:latin typeface="Aptos" panose="020B0004020202020204" pitchFamily="34" charset="0"/>
                <a:ea typeface="Montserrat Classic"/>
              </a:rPr>
              <a:t>- 20 </a:t>
            </a:r>
            <a:r>
              <a:rPr lang="el-GR" sz="3000" spc="381" dirty="0">
                <a:solidFill>
                  <a:srgbClr val="456062"/>
                </a:solidFill>
                <a:latin typeface="Aptos" panose="020B0004020202020204" pitchFamily="34" charset="0"/>
                <a:ea typeface="Montserrat Classic"/>
              </a:rPr>
              <a:t>Ω</a:t>
            </a:r>
            <a:r>
              <a:rPr lang="en-US" sz="3000" spc="381" dirty="0">
                <a:solidFill>
                  <a:srgbClr val="456062"/>
                </a:solidFill>
                <a:latin typeface="Aptos" panose="020B0004020202020204" pitchFamily="34" charset="0"/>
                <a:ea typeface="Montserrat Classic"/>
              </a:rPr>
              <a:t>ΡΕΣ</a:t>
            </a:r>
          </a:p>
        </p:txBody>
      </p:sp>
      <p:sp>
        <p:nvSpPr>
          <p:cNvPr id="50" name="TextBox 50"/>
          <p:cNvSpPr txBox="1"/>
          <p:nvPr/>
        </p:nvSpPr>
        <p:spPr>
          <a:xfrm>
            <a:off x="2050066" y="4801907"/>
            <a:ext cx="13142347" cy="1764923"/>
          </a:xfrm>
          <a:prstGeom prst="rect">
            <a:avLst/>
          </a:prstGeom>
        </p:spPr>
        <p:txBody>
          <a:bodyPr lIns="0" tIns="0" rIns="0" bIns="0" rtlCol="0" anchor="t">
            <a:spAutoFit/>
          </a:bodyPr>
          <a:lstStyle/>
          <a:p>
            <a:pPr>
              <a:lnSpc>
                <a:spcPts val="3467"/>
              </a:lnSpc>
            </a:pPr>
            <a:r>
              <a:rPr lang="en-US" sz="2408" spc="77" dirty="0">
                <a:solidFill>
                  <a:srgbClr val="FFFFFF"/>
                </a:solidFill>
                <a:latin typeface="Aptos" panose="020B0004020202020204" pitchFamily="34" charset="0"/>
              </a:rPr>
              <a:t>ΜΕΡΟΣ 1: </a:t>
            </a:r>
            <a:r>
              <a:rPr lang="en-US" sz="2408" spc="77" dirty="0" err="1">
                <a:solidFill>
                  <a:srgbClr val="FFFFFF"/>
                </a:solidFill>
                <a:latin typeface="Aptos" panose="020B0004020202020204" pitchFamily="34" charset="0"/>
              </a:rPr>
              <a:t>Βι</a:t>
            </a:r>
            <a:r>
              <a:rPr lang="en-US" sz="2408" spc="77" dirty="0">
                <a:solidFill>
                  <a:srgbClr val="FFFFFF"/>
                </a:solidFill>
                <a:latin typeface="Aptos" panose="020B0004020202020204" pitchFamily="34" charset="0"/>
              </a:rPr>
              <a:t>βλιογραφική μελέτη για τις βασικές έννοιες του επιλεγμένου θέματος και διερεύνηση των δυνατοτήτων για πειραματική εργασία </a:t>
            </a:r>
          </a:p>
          <a:p>
            <a:pPr>
              <a:lnSpc>
                <a:spcPts val="3467"/>
              </a:lnSpc>
            </a:pPr>
            <a:endParaRPr lang="en-US" sz="2408" spc="77" dirty="0">
              <a:solidFill>
                <a:srgbClr val="FFFFFF"/>
              </a:solidFill>
              <a:latin typeface="Aptos" panose="020B0004020202020204" pitchFamily="34" charset="0"/>
            </a:endParaRPr>
          </a:p>
          <a:p>
            <a:pPr algn="l">
              <a:lnSpc>
                <a:spcPts val="3467"/>
              </a:lnSpc>
            </a:pPr>
            <a:r>
              <a:rPr lang="en-US" sz="2408" spc="77" dirty="0">
                <a:solidFill>
                  <a:srgbClr val="FFFFFF"/>
                </a:solidFill>
                <a:latin typeface="Aptos" panose="020B0004020202020204" pitchFamily="34" charset="0"/>
              </a:rPr>
              <a:t>ΜΕΡΟΣ 2: </a:t>
            </a:r>
            <a:r>
              <a:rPr lang="en-US" sz="2408" spc="77" dirty="0" err="1">
                <a:solidFill>
                  <a:srgbClr val="FFFFFF"/>
                </a:solidFill>
                <a:latin typeface="Aptos" panose="020B0004020202020204" pitchFamily="34" charset="0"/>
              </a:rPr>
              <a:t>Ανά</a:t>
            </a:r>
            <a:r>
              <a:rPr lang="en-US" sz="2408" spc="77" dirty="0">
                <a:solidFill>
                  <a:srgbClr val="FFFFFF"/>
                </a:solidFill>
                <a:latin typeface="Aptos" panose="020B0004020202020204" pitchFamily="34" charset="0"/>
              </a:rPr>
              <a:t>πτυξη και βελτιστοποίηση των πειραματικών εργασιών στο εργαστήριο</a:t>
            </a:r>
          </a:p>
        </p:txBody>
      </p:sp>
      <p:sp>
        <p:nvSpPr>
          <p:cNvPr id="51" name="TextBox 28">
            <a:extLst>
              <a:ext uri="{FF2B5EF4-FFF2-40B4-BE49-F238E27FC236}">
                <a16:creationId xmlns:a16="http://schemas.microsoft.com/office/drawing/2014/main" id="{89BC629D-E523-BEDE-FCA0-D7BDF39A7AFF}"/>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2" name="TextBox 33">
            <a:extLst>
              <a:ext uri="{FF2B5EF4-FFF2-40B4-BE49-F238E27FC236}">
                <a16:creationId xmlns:a16="http://schemas.microsoft.com/office/drawing/2014/main" id="{0756AC6F-A982-BD47-F09D-3F94C93FC231}"/>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3" name="Group 18">
            <a:extLst>
              <a:ext uri="{FF2B5EF4-FFF2-40B4-BE49-F238E27FC236}">
                <a16:creationId xmlns:a16="http://schemas.microsoft.com/office/drawing/2014/main" id="{A8AD6341-F1E2-95B5-9CE5-12AE89BA5DDD}"/>
              </a:ext>
            </a:extLst>
          </p:cNvPr>
          <p:cNvGrpSpPr/>
          <p:nvPr/>
        </p:nvGrpSpPr>
        <p:grpSpPr>
          <a:xfrm>
            <a:off x="5185491" y="2157189"/>
            <a:ext cx="1432345" cy="680257"/>
            <a:chOff x="0" y="0"/>
            <a:chExt cx="504345" cy="239526"/>
          </a:xfrm>
        </p:grpSpPr>
        <p:sp>
          <p:nvSpPr>
            <p:cNvPr id="54" name="Freeform 19">
              <a:extLst>
                <a:ext uri="{FF2B5EF4-FFF2-40B4-BE49-F238E27FC236}">
                  <a16:creationId xmlns:a16="http://schemas.microsoft.com/office/drawing/2014/main" id="{E7EC781A-78CD-C561-7832-E77D8EC7040E}"/>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5" name="TextBox 20">
              <a:extLst>
                <a:ext uri="{FF2B5EF4-FFF2-40B4-BE49-F238E27FC236}">
                  <a16:creationId xmlns:a16="http://schemas.microsoft.com/office/drawing/2014/main" id="{D66EBC77-0CF5-4AC4-7BA7-384C85F0A1F0}"/>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ΕΡΓΑΣΤ</a:t>
              </a:r>
              <a:r>
                <a:rPr lang="en-US" sz="1800" spc="106" dirty="0">
                  <a:solidFill>
                    <a:srgbClr val="FFFFFF"/>
                  </a:solidFill>
                  <a:latin typeface="Aptos" panose="020B0004020202020204" pitchFamily="34" charset="0"/>
                </a:rPr>
                <a:t>. ΕΡΓΑΣΙΑ</a:t>
              </a:r>
            </a:p>
          </p:txBody>
        </p:sp>
      </p:grpSp>
      <p:grpSp>
        <p:nvGrpSpPr>
          <p:cNvPr id="56" name="Group 21">
            <a:extLst>
              <a:ext uri="{FF2B5EF4-FFF2-40B4-BE49-F238E27FC236}">
                <a16:creationId xmlns:a16="http://schemas.microsoft.com/office/drawing/2014/main" id="{04531B47-05C9-2ACB-FD1F-3906AE15ED41}"/>
              </a:ext>
            </a:extLst>
          </p:cNvPr>
          <p:cNvGrpSpPr/>
          <p:nvPr/>
        </p:nvGrpSpPr>
        <p:grpSpPr>
          <a:xfrm>
            <a:off x="7356228" y="2157189"/>
            <a:ext cx="1432345" cy="680257"/>
            <a:chOff x="0" y="0"/>
            <a:chExt cx="504345" cy="239526"/>
          </a:xfrm>
        </p:grpSpPr>
        <p:sp>
          <p:nvSpPr>
            <p:cNvPr id="57" name="Freeform 22">
              <a:extLst>
                <a:ext uri="{FF2B5EF4-FFF2-40B4-BE49-F238E27FC236}">
                  <a16:creationId xmlns:a16="http://schemas.microsoft.com/office/drawing/2014/main" id="{C21F75DB-2E1F-5C1B-E8EA-C49126DA3D29}"/>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8" name="TextBox 23">
              <a:extLst>
                <a:ext uri="{FF2B5EF4-FFF2-40B4-BE49-F238E27FC236}">
                  <a16:creationId xmlns:a16="http://schemas.microsoft.com/office/drawing/2014/main" id="{0C55D765-ED87-1887-0E9A-317297BC8349}"/>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ΑΤΟΜΙΚΗ</a:t>
              </a:r>
              <a:r>
                <a:rPr lang="en-US" sz="1800" spc="106" dirty="0">
                  <a:solidFill>
                    <a:srgbClr val="FFFFFF"/>
                  </a:solidFill>
                  <a:latin typeface="Aptos" panose="020B0004020202020204" pitchFamily="34" charset="0"/>
                </a:rPr>
                <a:t>. ΕΡΓΑΣΙΑ</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1584019" y="533485"/>
            <a:ext cx="15338807" cy="1028531"/>
            <a:chOff x="0" y="0"/>
            <a:chExt cx="4039851" cy="270889"/>
          </a:xfrm>
        </p:grpSpPr>
        <p:sp>
          <p:nvSpPr>
            <p:cNvPr id="8" name="Freeform 8"/>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9" name="TextBox 9"/>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11" name="Freeform 11"/>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12" name="Group 12"/>
          <p:cNvGrpSpPr/>
          <p:nvPr/>
        </p:nvGrpSpPr>
        <p:grpSpPr>
          <a:xfrm>
            <a:off x="2050066" y="2157189"/>
            <a:ext cx="1432345" cy="680257"/>
            <a:chOff x="0" y="0"/>
            <a:chExt cx="504345" cy="239526"/>
          </a:xfrm>
        </p:grpSpPr>
        <p:sp>
          <p:nvSpPr>
            <p:cNvPr id="13" name="Freeform 13"/>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14" name="TextBox 14"/>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alpha val="9804"/>
                    </a:srgbClr>
                  </a:solidFill>
                  <a:latin typeface="Aptos" panose="020B0004020202020204" pitchFamily="34" charset="0"/>
                </a:rPr>
                <a:t>ΔΙΑΛΕΞΕΙΣ</a:t>
              </a:r>
            </a:p>
          </p:txBody>
        </p:sp>
      </p:grpSp>
      <p:grpSp>
        <p:nvGrpSpPr>
          <p:cNvPr id="15" name="Group 15"/>
          <p:cNvGrpSpPr/>
          <p:nvPr/>
        </p:nvGrpSpPr>
        <p:grpSpPr>
          <a:xfrm>
            <a:off x="3617779" y="2157189"/>
            <a:ext cx="1432345" cy="680257"/>
            <a:chOff x="0" y="0"/>
            <a:chExt cx="504345" cy="239526"/>
          </a:xfrm>
        </p:grpSpPr>
        <p:sp>
          <p:nvSpPr>
            <p:cNvPr id="16" name="Freeform 16"/>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7" name="TextBox 17"/>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ΣΕΜΙΝΑΡΙΟ</a:t>
              </a:r>
            </a:p>
          </p:txBody>
        </p:sp>
      </p:grpSp>
      <p:grpSp>
        <p:nvGrpSpPr>
          <p:cNvPr id="24" name="Group 24"/>
          <p:cNvGrpSpPr/>
          <p:nvPr/>
        </p:nvGrpSpPr>
        <p:grpSpPr>
          <a:xfrm>
            <a:off x="8923940" y="2157189"/>
            <a:ext cx="1432345" cy="680257"/>
            <a:chOff x="0" y="0"/>
            <a:chExt cx="504345" cy="239526"/>
          </a:xfrm>
        </p:grpSpPr>
        <p:sp>
          <p:nvSpPr>
            <p:cNvPr id="25" name="Freeform 25"/>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6" name="TextBox 26"/>
            <p:cNvSpPr txBox="1"/>
            <p:nvPr/>
          </p:nvSpPr>
          <p:spPr>
            <a:xfrm>
              <a:off x="0" y="9525"/>
              <a:ext cx="504345" cy="230001"/>
            </a:xfrm>
            <a:prstGeom prst="rect">
              <a:avLst/>
            </a:prstGeom>
          </p:spPr>
          <p:txBody>
            <a:bodyPr lIns="50800" tIns="50800" rIns="50800" bIns="50800" rtlCol="0" anchor="ctr"/>
            <a:lstStyle/>
            <a:p>
              <a:pPr algn="ctr">
                <a:lnSpc>
                  <a:spcPts val="2032"/>
                </a:lnSpc>
              </a:pPr>
              <a:r>
                <a:rPr lang="en-US" sz="1800" spc="106">
                  <a:solidFill>
                    <a:srgbClr val="FFFFFF"/>
                  </a:solidFill>
                  <a:latin typeface="Aptos" panose="020B0004020202020204" pitchFamily="34" charset="0"/>
                </a:rPr>
                <a:t>ECTS</a:t>
              </a:r>
            </a:p>
          </p:txBody>
        </p:sp>
      </p:grpSp>
      <p:grpSp>
        <p:nvGrpSpPr>
          <p:cNvPr id="27" name="Group 27"/>
          <p:cNvGrpSpPr/>
          <p:nvPr/>
        </p:nvGrpSpPr>
        <p:grpSpPr>
          <a:xfrm>
            <a:off x="2050066" y="2837446"/>
            <a:ext cx="1432345" cy="425680"/>
            <a:chOff x="0" y="0"/>
            <a:chExt cx="504345" cy="149887"/>
          </a:xfrm>
        </p:grpSpPr>
        <p:sp>
          <p:nvSpPr>
            <p:cNvPr id="28" name="Freeform 28"/>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29" name="TextBox 29"/>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9804"/>
                    </a:srgbClr>
                  </a:solidFill>
                  <a:latin typeface="Aptos" panose="020B0004020202020204" pitchFamily="34" charset="0"/>
                </a:rPr>
                <a:t>30 H</a:t>
              </a:r>
            </a:p>
          </p:txBody>
        </p:sp>
      </p:grpSp>
      <p:grpSp>
        <p:nvGrpSpPr>
          <p:cNvPr id="30" name="Group 30"/>
          <p:cNvGrpSpPr/>
          <p:nvPr/>
        </p:nvGrpSpPr>
        <p:grpSpPr>
          <a:xfrm>
            <a:off x="3617779" y="2837446"/>
            <a:ext cx="1432345" cy="425680"/>
            <a:chOff x="0" y="0"/>
            <a:chExt cx="504345" cy="149887"/>
          </a:xfrm>
        </p:grpSpPr>
        <p:sp>
          <p:nvSpPr>
            <p:cNvPr id="31" name="Freeform 31"/>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32" name="TextBox 32"/>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a:t>
              </a:r>
            </a:p>
          </p:txBody>
        </p:sp>
      </p:grpSp>
      <p:grpSp>
        <p:nvGrpSpPr>
          <p:cNvPr id="33" name="Group 33"/>
          <p:cNvGrpSpPr/>
          <p:nvPr/>
        </p:nvGrpSpPr>
        <p:grpSpPr>
          <a:xfrm>
            <a:off x="5185491" y="2837446"/>
            <a:ext cx="716173" cy="425680"/>
            <a:chOff x="0" y="0"/>
            <a:chExt cx="252173" cy="149887"/>
          </a:xfrm>
        </p:grpSpPr>
        <p:sp>
          <p:nvSpPr>
            <p:cNvPr id="34" name="Freeform 34"/>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5" name="TextBox 35"/>
            <p:cNvSpPr txBox="1"/>
            <p:nvPr/>
          </p:nvSpPr>
          <p:spPr>
            <a:xfrm>
              <a:off x="0" y="9525"/>
              <a:ext cx="252173" cy="140362"/>
            </a:xfrm>
            <a:prstGeom prst="rect">
              <a:avLst/>
            </a:prstGeom>
          </p:spPr>
          <p:txBody>
            <a:bodyPr lIns="50800" tIns="50800" rIns="50800" bIns="50800" rtlCol="0" anchor="ctr"/>
            <a:lstStyle/>
            <a:p>
              <a:pPr algn="r">
                <a:lnSpc>
                  <a:spcPts val="2032"/>
                </a:lnSpc>
              </a:pPr>
              <a:r>
                <a:rPr lang="en-US" sz="1800" spc="106">
                  <a:solidFill>
                    <a:srgbClr val="1C2529">
                      <a:alpha val="9804"/>
                    </a:srgbClr>
                  </a:solidFill>
                  <a:latin typeface="Aptos" panose="020B0004020202020204" pitchFamily="34" charset="0"/>
                </a:rPr>
                <a:t>15 H </a:t>
              </a:r>
            </a:p>
          </p:txBody>
        </p:sp>
      </p:grpSp>
      <p:grpSp>
        <p:nvGrpSpPr>
          <p:cNvPr id="36" name="Group 36"/>
          <p:cNvGrpSpPr/>
          <p:nvPr/>
        </p:nvGrpSpPr>
        <p:grpSpPr>
          <a:xfrm>
            <a:off x="7356228" y="2837446"/>
            <a:ext cx="1432345" cy="425680"/>
            <a:chOff x="0" y="0"/>
            <a:chExt cx="504345" cy="149887"/>
          </a:xfrm>
        </p:grpSpPr>
        <p:sp>
          <p:nvSpPr>
            <p:cNvPr id="37" name="Freeform 3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8" name="TextBox 38"/>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75 H</a:t>
              </a:r>
            </a:p>
          </p:txBody>
        </p:sp>
      </p:grpSp>
      <p:grpSp>
        <p:nvGrpSpPr>
          <p:cNvPr id="39" name="Group 39"/>
          <p:cNvGrpSpPr/>
          <p:nvPr/>
        </p:nvGrpSpPr>
        <p:grpSpPr>
          <a:xfrm>
            <a:off x="8923940" y="2837446"/>
            <a:ext cx="1432345" cy="425680"/>
            <a:chOff x="0" y="0"/>
            <a:chExt cx="504345" cy="149887"/>
          </a:xfrm>
        </p:grpSpPr>
        <p:sp>
          <p:nvSpPr>
            <p:cNvPr id="40" name="Freeform 4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1" name="TextBox 41"/>
            <p:cNvSpPr txBox="1"/>
            <p:nvPr/>
          </p:nvSpPr>
          <p:spPr>
            <a:xfrm>
              <a:off x="0" y="9525"/>
              <a:ext cx="504345" cy="140362"/>
            </a:xfrm>
            <a:prstGeom prst="rect">
              <a:avLst/>
            </a:prstGeom>
          </p:spPr>
          <p:txBody>
            <a:bodyPr lIns="50800" tIns="50800" rIns="50800" bIns="50800" rtlCol="0" anchor="ctr"/>
            <a:lstStyle/>
            <a:p>
              <a:pPr algn="ctr">
                <a:lnSpc>
                  <a:spcPts val="2032"/>
                </a:lnSpc>
              </a:pPr>
              <a:r>
                <a:rPr lang="en-US" sz="1800" spc="106">
                  <a:solidFill>
                    <a:srgbClr val="1C2529">
                      <a:alpha val="31765"/>
                    </a:srgbClr>
                  </a:solidFill>
                  <a:latin typeface="Aptos" panose="020B0004020202020204" pitchFamily="34" charset="0"/>
                </a:rPr>
                <a:t>5</a:t>
              </a:r>
            </a:p>
          </p:txBody>
        </p:sp>
      </p:grpSp>
      <p:grpSp>
        <p:nvGrpSpPr>
          <p:cNvPr id="42" name="Group 42"/>
          <p:cNvGrpSpPr/>
          <p:nvPr/>
        </p:nvGrpSpPr>
        <p:grpSpPr>
          <a:xfrm>
            <a:off x="5901663" y="2837446"/>
            <a:ext cx="716173" cy="425680"/>
            <a:chOff x="0" y="0"/>
            <a:chExt cx="252173" cy="149887"/>
          </a:xfrm>
        </p:grpSpPr>
        <p:sp>
          <p:nvSpPr>
            <p:cNvPr id="43" name="Freeform 4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44" name="TextBox 44"/>
            <p:cNvSpPr txBox="1"/>
            <p:nvPr/>
          </p:nvSpPr>
          <p:spPr>
            <a:xfrm>
              <a:off x="0" y="9525"/>
              <a:ext cx="252173" cy="140362"/>
            </a:xfrm>
            <a:prstGeom prst="rect">
              <a:avLst/>
            </a:prstGeom>
          </p:spPr>
          <p:txBody>
            <a:bodyPr lIns="50800" tIns="50800" rIns="50800" bIns="50800" rtlCol="0" anchor="ctr"/>
            <a:lstStyle/>
            <a:p>
              <a:pPr algn="ctr">
                <a:lnSpc>
                  <a:spcPts val="2032"/>
                </a:lnSpc>
              </a:pPr>
              <a:r>
                <a:rPr lang="en-US" sz="1800" spc="106">
                  <a:solidFill>
                    <a:srgbClr val="1C2529">
                      <a:alpha val="19608"/>
                    </a:srgbClr>
                  </a:solidFill>
                  <a:latin typeface="Aptos" panose="020B0004020202020204" pitchFamily="34" charset="0"/>
                </a:rPr>
                <a:t>15 H </a:t>
              </a:r>
            </a:p>
          </p:txBody>
        </p:sp>
      </p:grpSp>
      <p:sp>
        <p:nvSpPr>
          <p:cNvPr id="45" name="Freeform 45"/>
          <p:cNvSpPr/>
          <p:nvPr/>
        </p:nvSpPr>
        <p:spPr>
          <a:xfrm>
            <a:off x="467760" y="3853676"/>
            <a:ext cx="1177844" cy="642460"/>
          </a:xfrm>
          <a:custGeom>
            <a:avLst/>
            <a:gdLst/>
            <a:ahLst/>
            <a:cxnLst/>
            <a:rect l="l" t="t" r="r" b="b"/>
            <a:pathLst>
              <a:path w="1177844" h="642460">
                <a:moveTo>
                  <a:pt x="0" y="0"/>
                </a:moveTo>
                <a:lnTo>
                  <a:pt x="1177844" y="0"/>
                </a:lnTo>
                <a:lnTo>
                  <a:pt x="1177844" y="642460"/>
                </a:lnTo>
                <a:lnTo>
                  <a:pt x="0" y="64246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latin typeface="Aptos" panose="020B0004020202020204" pitchFamily="34" charset="0"/>
            </a:endParaRPr>
          </a:p>
        </p:txBody>
      </p:sp>
      <p:sp>
        <p:nvSpPr>
          <p:cNvPr id="47" name="TextBox 47"/>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16</a:t>
            </a:r>
            <a:endParaRPr lang="en-US" sz="6000" spc="30" dirty="0">
              <a:solidFill>
                <a:srgbClr val="FEFEFE"/>
              </a:solidFill>
              <a:latin typeface="Aptos" panose="020B0004020202020204" pitchFamily="34" charset="0"/>
            </a:endParaRPr>
          </a:p>
        </p:txBody>
      </p:sp>
      <p:sp>
        <p:nvSpPr>
          <p:cNvPr id="48" name="TextBox 48"/>
          <p:cNvSpPr txBox="1"/>
          <p:nvPr/>
        </p:nvSpPr>
        <p:spPr>
          <a:xfrm>
            <a:off x="2053499" y="3787001"/>
            <a:ext cx="12948358" cy="523875"/>
          </a:xfrm>
          <a:prstGeom prst="rect">
            <a:avLst/>
          </a:prstGeom>
        </p:spPr>
        <p:txBody>
          <a:bodyPr lIns="0" tIns="0" rIns="0" bIns="0" rtlCol="0" anchor="t">
            <a:spAutoFit/>
          </a:bodyPr>
          <a:lstStyle/>
          <a:p>
            <a:pPr>
              <a:lnSpc>
                <a:spcPts val="4200"/>
              </a:lnSpc>
            </a:pPr>
            <a:r>
              <a:rPr lang="en-US" sz="3000" spc="381" dirty="0">
                <a:solidFill>
                  <a:srgbClr val="5EAAAE"/>
                </a:solidFill>
                <a:latin typeface="Aptos" panose="020B0004020202020204" pitchFamily="34" charset="0"/>
              </a:rPr>
              <a:t>ΤΕΛΙΚ</a:t>
            </a:r>
            <a:r>
              <a:rPr lang="el-GR" sz="3000" spc="381" dirty="0">
                <a:solidFill>
                  <a:srgbClr val="5EAAAE"/>
                </a:solidFill>
                <a:latin typeface="Aptos" panose="020B0004020202020204" pitchFamily="34" charset="0"/>
              </a:rPr>
              <a:t>Ο</a:t>
            </a:r>
            <a:r>
              <a:rPr lang="en-US" sz="3000" spc="381" dirty="0">
                <a:solidFill>
                  <a:srgbClr val="5EAAAE"/>
                </a:solidFill>
                <a:latin typeface="Aptos" panose="020B0004020202020204" pitchFamily="34" charset="0"/>
              </a:rPr>
              <a:t> ΣΤ</a:t>
            </a:r>
            <a:r>
              <a:rPr lang="el-GR" sz="3000" spc="381" dirty="0">
                <a:solidFill>
                  <a:srgbClr val="5EAAAE"/>
                </a:solidFill>
                <a:latin typeface="Aptos" panose="020B0004020202020204" pitchFamily="34" charset="0"/>
              </a:rPr>
              <a:t>Α</a:t>
            </a:r>
            <a:r>
              <a:rPr lang="en-US" sz="3000" spc="381" dirty="0">
                <a:solidFill>
                  <a:srgbClr val="5EAAAE"/>
                </a:solidFill>
                <a:latin typeface="Aptos" panose="020B0004020202020204" pitchFamily="34" charset="0"/>
              </a:rPr>
              <a:t>ΔΙΟ </a:t>
            </a:r>
            <a:r>
              <a:rPr lang="en-US" sz="3000" spc="381" dirty="0">
                <a:solidFill>
                  <a:srgbClr val="456062"/>
                </a:solidFill>
                <a:latin typeface="Aptos" panose="020B0004020202020204" pitchFamily="34" charset="0"/>
                <a:ea typeface="Montserrat Classic"/>
              </a:rPr>
              <a:t>- 7 </a:t>
            </a:r>
            <a:r>
              <a:rPr lang="el-GR" sz="3000" spc="381" dirty="0">
                <a:solidFill>
                  <a:srgbClr val="456062"/>
                </a:solidFill>
                <a:latin typeface="Aptos" panose="020B0004020202020204" pitchFamily="34" charset="0"/>
                <a:ea typeface="Montserrat Classic"/>
              </a:rPr>
              <a:t>Ω</a:t>
            </a:r>
            <a:r>
              <a:rPr lang="en-US" sz="3000" spc="381" dirty="0">
                <a:solidFill>
                  <a:srgbClr val="456062"/>
                </a:solidFill>
                <a:latin typeface="Aptos" panose="020B0004020202020204" pitchFamily="34" charset="0"/>
                <a:ea typeface="Montserrat Classic"/>
              </a:rPr>
              <a:t>ΡΕΣ</a:t>
            </a:r>
          </a:p>
        </p:txBody>
      </p:sp>
      <p:sp>
        <p:nvSpPr>
          <p:cNvPr id="49" name="TextBox 49"/>
          <p:cNvSpPr txBox="1"/>
          <p:nvPr/>
        </p:nvSpPr>
        <p:spPr>
          <a:xfrm>
            <a:off x="2050067" y="4582832"/>
            <a:ext cx="11970734" cy="2203073"/>
          </a:xfrm>
          <a:prstGeom prst="rect">
            <a:avLst/>
          </a:prstGeom>
        </p:spPr>
        <p:txBody>
          <a:bodyPr wrap="square" lIns="0" tIns="0" rIns="0" bIns="0" rtlCol="0" anchor="t">
            <a:spAutoFit/>
          </a:bodyPr>
          <a:lstStyle/>
          <a:p>
            <a:pPr>
              <a:lnSpc>
                <a:spcPts val="3467"/>
              </a:lnSpc>
            </a:pPr>
            <a:r>
              <a:rPr lang="en-US" sz="2408" spc="77" dirty="0">
                <a:solidFill>
                  <a:srgbClr val="FFFFFF"/>
                </a:solidFill>
                <a:latin typeface="Aptos" panose="020B0004020202020204" pitchFamily="34" charset="0"/>
              </a:rPr>
              <a:t>ΜΕΡΟΣ 1: Πα</a:t>
            </a:r>
            <a:r>
              <a:rPr lang="en-US" sz="2408" spc="77" dirty="0" err="1">
                <a:solidFill>
                  <a:srgbClr val="FFFFFF"/>
                </a:solidFill>
                <a:latin typeface="Aptos" panose="020B0004020202020204" pitchFamily="34" charset="0"/>
              </a:rPr>
              <a:t>ρουσιάσεις</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των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έργων</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των</a:t>
            </a:r>
            <a:r>
              <a:rPr lang="en-US" sz="2408" spc="77" dirty="0">
                <a:solidFill>
                  <a:srgbClr val="FFFFFF"/>
                </a:solidFill>
                <a:latin typeface="Aptos" panose="020B0004020202020204" pitchFamily="34" charset="0"/>
              </a:rPr>
              <a:t> </a:t>
            </a:r>
            <a:r>
              <a:rPr lang="el-GR" sz="2408" spc="77" dirty="0">
                <a:solidFill>
                  <a:srgbClr val="FFFFFF"/>
                </a:solidFill>
                <a:latin typeface="Aptos" panose="020B0004020202020204" pitchFamily="34" charset="0"/>
              </a:rPr>
              <a:t>φοιτητών</a:t>
            </a:r>
            <a:endParaRPr lang="en-US" sz="2408" spc="77" dirty="0">
              <a:solidFill>
                <a:srgbClr val="FFFFFF"/>
              </a:solidFill>
              <a:latin typeface="Aptos" panose="020B0004020202020204" pitchFamily="34" charset="0"/>
            </a:endParaRPr>
          </a:p>
          <a:p>
            <a:pPr>
              <a:lnSpc>
                <a:spcPts val="3467"/>
              </a:lnSpc>
            </a:pPr>
            <a:endParaRPr lang="en-US" sz="2408" spc="77" dirty="0">
              <a:solidFill>
                <a:srgbClr val="FFFFFF"/>
              </a:solidFill>
              <a:latin typeface="Aptos" panose="020B0004020202020204" pitchFamily="34" charset="0"/>
            </a:endParaRPr>
          </a:p>
          <a:p>
            <a:pPr>
              <a:lnSpc>
                <a:spcPts val="3467"/>
              </a:lnSpc>
            </a:pPr>
            <a:r>
              <a:rPr lang="en-US" sz="2408" spc="77" dirty="0">
                <a:solidFill>
                  <a:srgbClr val="FFFFFF"/>
                </a:solidFill>
                <a:latin typeface="Aptos" panose="020B0004020202020204" pitchFamily="34" charset="0"/>
              </a:rPr>
              <a:t>ΜΕΡΟΣ 2: </a:t>
            </a:r>
            <a:r>
              <a:rPr lang="en-US" sz="2408" spc="77" dirty="0" err="1">
                <a:solidFill>
                  <a:srgbClr val="FFFFFF"/>
                </a:solidFill>
                <a:latin typeface="Aptos" panose="020B0004020202020204" pitchFamily="34" charset="0"/>
              </a:rPr>
              <a:t>Κοινή</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σύνθεση</a:t>
            </a:r>
            <a:r>
              <a:rPr lang="en-US" sz="2408" spc="77" dirty="0">
                <a:solidFill>
                  <a:srgbClr val="FFFFFF"/>
                </a:solidFill>
                <a:latin typeface="Aptos" panose="020B0004020202020204" pitchFamily="34" charset="0"/>
              </a:rPr>
              <a:t> και π</a:t>
            </a:r>
            <a:r>
              <a:rPr lang="en-US" sz="2408" spc="77" dirty="0" err="1">
                <a:solidFill>
                  <a:srgbClr val="FFFFFF"/>
                </a:solidFill>
                <a:latin typeface="Aptos" panose="020B0004020202020204" pitchFamily="34" charset="0"/>
              </a:rPr>
              <a:t>ρο</a:t>
            </a:r>
            <a:r>
              <a:rPr lang="en-US" sz="2408" spc="77" dirty="0">
                <a:solidFill>
                  <a:srgbClr val="FFFFFF"/>
                </a:solidFill>
                <a:latin typeface="Aptos" panose="020B0004020202020204" pitchFamily="34" charset="0"/>
              </a:rPr>
              <a:t>βληματισμός (συνδιαμόρφωση κοινής έκθεσης και παρουσίασης σχετικά με τις πράσινες/βιώσιμες τεχνολογίες και το ρόλο τους σε ένα βιώσιμο ενεργειακό μέλλον)</a:t>
            </a:r>
          </a:p>
        </p:txBody>
      </p:sp>
      <p:sp>
        <p:nvSpPr>
          <p:cNvPr id="50" name="Freeform 50"/>
          <p:cNvSpPr/>
          <p:nvPr/>
        </p:nvSpPr>
        <p:spPr>
          <a:xfrm>
            <a:off x="13036458" y="3263126"/>
            <a:ext cx="5251542" cy="5810835"/>
          </a:xfrm>
          <a:custGeom>
            <a:avLst/>
            <a:gdLst/>
            <a:ahLst/>
            <a:cxnLst/>
            <a:rect l="l" t="t" r="r" b="b"/>
            <a:pathLst>
              <a:path w="5251542" h="5810835">
                <a:moveTo>
                  <a:pt x="0" y="0"/>
                </a:moveTo>
                <a:lnTo>
                  <a:pt x="5251542" y="0"/>
                </a:lnTo>
                <a:lnTo>
                  <a:pt x="5251542" y="5810835"/>
                </a:lnTo>
                <a:lnTo>
                  <a:pt x="0" y="5810835"/>
                </a:lnTo>
                <a:lnTo>
                  <a:pt x="0" y="0"/>
                </a:lnTo>
                <a:close/>
              </a:path>
            </a:pathLst>
          </a:custGeom>
          <a:blipFill>
            <a:blip r:embed="rId7">
              <a:alphaModFix amt="19999"/>
              <a:extLst>
                <a:ext uri="{96DAC541-7B7A-43D3-8B79-37D633B846F1}">
                  <asvg:svgBlip xmlns:asvg="http://schemas.microsoft.com/office/drawing/2016/SVG/main" r:embed="rId8"/>
                </a:ext>
              </a:extLst>
            </a:blip>
            <a:stretch>
              <a:fillRect/>
            </a:stretch>
          </a:blipFill>
        </p:spPr>
        <p:txBody>
          <a:bodyPr/>
          <a:lstStyle/>
          <a:p>
            <a:endParaRPr lang="en-US">
              <a:latin typeface="Aptos" panose="020B0004020202020204" pitchFamily="34" charset="0"/>
            </a:endParaRPr>
          </a:p>
        </p:txBody>
      </p:sp>
      <p:sp>
        <p:nvSpPr>
          <p:cNvPr id="51" name="TextBox 28">
            <a:extLst>
              <a:ext uri="{FF2B5EF4-FFF2-40B4-BE49-F238E27FC236}">
                <a16:creationId xmlns:a16="http://schemas.microsoft.com/office/drawing/2014/main" id="{B9A2A458-C31F-A171-3E39-DE47A436D0FC}"/>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2" name="TextBox 33">
            <a:extLst>
              <a:ext uri="{FF2B5EF4-FFF2-40B4-BE49-F238E27FC236}">
                <a16:creationId xmlns:a16="http://schemas.microsoft.com/office/drawing/2014/main" id="{E53A624C-A0FA-49EF-38E0-8DE368F257AC}"/>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3" name="Group 18">
            <a:extLst>
              <a:ext uri="{FF2B5EF4-FFF2-40B4-BE49-F238E27FC236}">
                <a16:creationId xmlns:a16="http://schemas.microsoft.com/office/drawing/2014/main" id="{9197B7C5-002C-8E15-1776-27F59BD5A6F8}"/>
              </a:ext>
            </a:extLst>
          </p:cNvPr>
          <p:cNvGrpSpPr/>
          <p:nvPr/>
        </p:nvGrpSpPr>
        <p:grpSpPr>
          <a:xfrm>
            <a:off x="5185491" y="2157189"/>
            <a:ext cx="1432345" cy="680257"/>
            <a:chOff x="0" y="0"/>
            <a:chExt cx="504345" cy="239526"/>
          </a:xfrm>
        </p:grpSpPr>
        <p:sp>
          <p:nvSpPr>
            <p:cNvPr id="54" name="Freeform 19">
              <a:extLst>
                <a:ext uri="{FF2B5EF4-FFF2-40B4-BE49-F238E27FC236}">
                  <a16:creationId xmlns:a16="http://schemas.microsoft.com/office/drawing/2014/main" id="{50192BB3-F4FB-530C-A477-1ECDB078CC7A}"/>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5" name="TextBox 20">
              <a:extLst>
                <a:ext uri="{FF2B5EF4-FFF2-40B4-BE49-F238E27FC236}">
                  <a16:creationId xmlns:a16="http://schemas.microsoft.com/office/drawing/2014/main" id="{421EDDC9-D078-29A1-C18E-0B6CA0817B1F}"/>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ΕΡΓΑΣΤ</a:t>
              </a:r>
              <a:r>
                <a:rPr lang="en-US" sz="1800" spc="106" dirty="0">
                  <a:solidFill>
                    <a:srgbClr val="FFFFFF"/>
                  </a:solidFill>
                  <a:latin typeface="Aptos" panose="020B0004020202020204" pitchFamily="34" charset="0"/>
                </a:rPr>
                <a:t>. ΕΡΓΑΣΙΑ</a:t>
              </a:r>
            </a:p>
          </p:txBody>
        </p:sp>
      </p:grpSp>
      <p:grpSp>
        <p:nvGrpSpPr>
          <p:cNvPr id="56" name="Group 21">
            <a:extLst>
              <a:ext uri="{FF2B5EF4-FFF2-40B4-BE49-F238E27FC236}">
                <a16:creationId xmlns:a16="http://schemas.microsoft.com/office/drawing/2014/main" id="{562CAD72-5EDA-D48E-02A4-11797DA1861C}"/>
              </a:ext>
            </a:extLst>
          </p:cNvPr>
          <p:cNvGrpSpPr/>
          <p:nvPr/>
        </p:nvGrpSpPr>
        <p:grpSpPr>
          <a:xfrm>
            <a:off x="7356228" y="2157189"/>
            <a:ext cx="1432345" cy="680257"/>
            <a:chOff x="0" y="0"/>
            <a:chExt cx="504345" cy="239526"/>
          </a:xfrm>
        </p:grpSpPr>
        <p:sp>
          <p:nvSpPr>
            <p:cNvPr id="57" name="Freeform 22">
              <a:extLst>
                <a:ext uri="{FF2B5EF4-FFF2-40B4-BE49-F238E27FC236}">
                  <a16:creationId xmlns:a16="http://schemas.microsoft.com/office/drawing/2014/main" id="{A28325A0-0AE8-AB7E-FF53-45BC3BEFEF37}"/>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8" name="TextBox 23">
              <a:extLst>
                <a:ext uri="{FF2B5EF4-FFF2-40B4-BE49-F238E27FC236}">
                  <a16:creationId xmlns:a16="http://schemas.microsoft.com/office/drawing/2014/main" id="{D6A0DC71-0B97-13E9-8A6A-BE9E5E90E995}"/>
                </a:ext>
              </a:extLst>
            </p:cNvPr>
            <p:cNvSpPr txBox="1"/>
            <p:nvPr/>
          </p:nvSpPr>
          <p:spPr>
            <a:xfrm>
              <a:off x="0" y="9525"/>
              <a:ext cx="504345" cy="230001"/>
            </a:xfrm>
            <a:prstGeom prst="rect">
              <a:avLst/>
            </a:prstGeom>
          </p:spPr>
          <p:txBody>
            <a:bodyPr lIns="50800" tIns="50800" rIns="50800" bIns="50800" rtlCol="0" anchor="ctr"/>
            <a:lstStyle/>
            <a:p>
              <a:pPr algn="ctr">
                <a:lnSpc>
                  <a:spcPts val="2032"/>
                </a:lnSpc>
              </a:pPr>
              <a:r>
                <a:rPr lang="el-GR" sz="1800" spc="106" dirty="0">
                  <a:solidFill>
                    <a:srgbClr val="FFFFFF"/>
                  </a:solidFill>
                  <a:latin typeface="Aptos" panose="020B0004020202020204" pitchFamily="34" charset="0"/>
                </a:rPr>
                <a:t>ΑΤΟΜΙΚΗ</a:t>
              </a:r>
              <a:r>
                <a:rPr lang="en-US" sz="1800" spc="106" dirty="0">
                  <a:solidFill>
                    <a:srgbClr val="FFFFFF"/>
                  </a:solidFill>
                  <a:latin typeface="Aptos" panose="020B0004020202020204" pitchFamily="34" charset="0"/>
                </a:rPr>
                <a:t>. ΕΡΓΑΣΙΑ</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Freeform 2"/>
          <p:cNvSpPr/>
          <p:nvPr/>
        </p:nvSpPr>
        <p:spPr>
          <a:xfrm>
            <a:off x="289744" y="372313"/>
            <a:ext cx="2873693" cy="2441413"/>
          </a:xfrm>
          <a:custGeom>
            <a:avLst/>
            <a:gdLst/>
            <a:ahLst/>
            <a:cxnLst/>
            <a:rect l="l" t="t" r="r" b="b"/>
            <a:pathLst>
              <a:path w="2873693" h="2441413">
                <a:moveTo>
                  <a:pt x="0" y="0"/>
                </a:moveTo>
                <a:lnTo>
                  <a:pt x="2873692" y="0"/>
                </a:lnTo>
                <a:lnTo>
                  <a:pt x="2873692" y="2441412"/>
                </a:lnTo>
                <a:lnTo>
                  <a:pt x="0" y="2441412"/>
                </a:lnTo>
                <a:lnTo>
                  <a:pt x="0" y="0"/>
                </a:lnTo>
                <a:close/>
              </a:path>
            </a:pathLst>
          </a:custGeom>
          <a:blipFill>
            <a:blip r:embed="rId2"/>
            <a:stretch>
              <a:fillRect t="-6903" r="-479"/>
            </a:stretch>
          </a:blipFill>
        </p:spPr>
        <p:txBody>
          <a:bodyPr/>
          <a:lstStyle/>
          <a:p>
            <a:endParaRPr lang="en-US">
              <a:latin typeface="Aptos" panose="020B0004020202020204" pitchFamily="34" charset="0"/>
            </a:endParaRPr>
          </a:p>
        </p:txBody>
      </p:sp>
      <p:sp>
        <p:nvSpPr>
          <p:cNvPr id="3" name="Freeform 3"/>
          <p:cNvSpPr/>
          <p:nvPr/>
        </p:nvSpPr>
        <p:spPr>
          <a:xfrm>
            <a:off x="3688564" y="492646"/>
            <a:ext cx="4463778" cy="1100373"/>
          </a:xfrm>
          <a:custGeom>
            <a:avLst/>
            <a:gdLst/>
            <a:ahLst/>
            <a:cxnLst/>
            <a:rect l="l" t="t" r="r" b="b"/>
            <a:pathLst>
              <a:path w="4463778" h="1100373">
                <a:moveTo>
                  <a:pt x="0" y="0"/>
                </a:moveTo>
                <a:lnTo>
                  <a:pt x="4463778" y="0"/>
                </a:lnTo>
                <a:lnTo>
                  <a:pt x="4463778" y="1100373"/>
                </a:lnTo>
                <a:lnTo>
                  <a:pt x="0" y="1100373"/>
                </a:lnTo>
                <a:lnTo>
                  <a:pt x="0" y="0"/>
                </a:lnTo>
                <a:close/>
              </a:path>
            </a:pathLst>
          </a:custGeom>
          <a:blipFill>
            <a:blip r:embed="rId3"/>
            <a:stretch>
              <a:fillRect l="-10314" t="-22035" r="-10083" b="-25849"/>
            </a:stretch>
          </a:blipFill>
        </p:spPr>
        <p:txBody>
          <a:bodyPr/>
          <a:lstStyle/>
          <a:p>
            <a:endParaRPr lang="en-US">
              <a:latin typeface="Aptos" panose="020B0004020202020204" pitchFamily="34" charset="0"/>
            </a:endParaRPr>
          </a:p>
        </p:txBody>
      </p:sp>
      <p:sp>
        <p:nvSpPr>
          <p:cNvPr id="4" name="Freeform 4"/>
          <p:cNvSpPr/>
          <p:nvPr/>
        </p:nvSpPr>
        <p:spPr>
          <a:xfrm>
            <a:off x="8333500" y="612358"/>
            <a:ext cx="3948883" cy="860948"/>
          </a:xfrm>
          <a:custGeom>
            <a:avLst/>
            <a:gdLst/>
            <a:ahLst/>
            <a:cxnLst/>
            <a:rect l="l" t="t" r="r" b="b"/>
            <a:pathLst>
              <a:path w="3948883" h="860948">
                <a:moveTo>
                  <a:pt x="0" y="0"/>
                </a:moveTo>
                <a:lnTo>
                  <a:pt x="3948883" y="0"/>
                </a:lnTo>
                <a:lnTo>
                  <a:pt x="3948883" y="860949"/>
                </a:lnTo>
                <a:lnTo>
                  <a:pt x="0" y="860949"/>
                </a:lnTo>
                <a:lnTo>
                  <a:pt x="0" y="0"/>
                </a:lnTo>
                <a:close/>
              </a:path>
            </a:pathLst>
          </a:custGeom>
          <a:blipFill>
            <a:blip r:embed="rId4"/>
            <a:stretch>
              <a:fillRect/>
            </a:stretch>
          </a:blipFill>
        </p:spPr>
        <p:txBody>
          <a:bodyPr/>
          <a:lstStyle/>
          <a:p>
            <a:endParaRPr lang="en-US">
              <a:latin typeface="Aptos" panose="020B0004020202020204" pitchFamily="34" charset="0"/>
            </a:endParaRPr>
          </a:p>
        </p:txBody>
      </p:sp>
      <p:sp>
        <p:nvSpPr>
          <p:cNvPr id="5" name="Freeform 5"/>
          <p:cNvSpPr/>
          <p:nvPr/>
        </p:nvSpPr>
        <p:spPr>
          <a:xfrm>
            <a:off x="3471034" y="0"/>
            <a:ext cx="14816966" cy="10287000"/>
          </a:xfrm>
          <a:custGeom>
            <a:avLst/>
            <a:gdLst/>
            <a:ahLst/>
            <a:cxnLst/>
            <a:rect l="l" t="t" r="r" b="b"/>
            <a:pathLst>
              <a:path w="14816966" h="10287000">
                <a:moveTo>
                  <a:pt x="0" y="0"/>
                </a:moveTo>
                <a:lnTo>
                  <a:pt x="14816966" y="0"/>
                </a:lnTo>
                <a:lnTo>
                  <a:pt x="14816966" y="10287000"/>
                </a:lnTo>
                <a:lnTo>
                  <a:pt x="0" y="10287000"/>
                </a:lnTo>
                <a:lnTo>
                  <a:pt x="0" y="0"/>
                </a:lnTo>
                <a:close/>
              </a:path>
            </a:pathLst>
          </a:custGeom>
          <a:blipFill>
            <a:blip r:embed="rId5">
              <a:alphaModFix amt="17000"/>
            </a:blip>
            <a:stretch>
              <a:fillRect l="-49549" r="-24018"/>
            </a:stretch>
          </a:blipFill>
        </p:spPr>
        <p:txBody>
          <a:bodyPr/>
          <a:lstStyle/>
          <a:p>
            <a:endParaRPr lang="en-US">
              <a:latin typeface="Aptos" panose="020B0004020202020204" pitchFamily="34" charset="0"/>
            </a:endParaRPr>
          </a:p>
        </p:txBody>
      </p:sp>
      <p:sp>
        <p:nvSpPr>
          <p:cNvPr id="6" name="TextBox 6"/>
          <p:cNvSpPr txBox="1"/>
          <p:nvPr/>
        </p:nvSpPr>
        <p:spPr>
          <a:xfrm>
            <a:off x="3688564" y="2520020"/>
            <a:ext cx="12948358" cy="523875"/>
          </a:xfrm>
          <a:prstGeom prst="rect">
            <a:avLst/>
          </a:prstGeom>
        </p:spPr>
        <p:txBody>
          <a:bodyPr lIns="0" tIns="0" rIns="0" bIns="0" rtlCol="0" anchor="t">
            <a:spAutoFit/>
          </a:bodyPr>
          <a:lstStyle/>
          <a:p>
            <a:pPr>
              <a:lnSpc>
                <a:spcPts val="4200"/>
              </a:lnSpc>
            </a:pPr>
            <a:r>
              <a:rPr lang="en-US" sz="3000" spc="381">
                <a:solidFill>
                  <a:srgbClr val="5EAAAE"/>
                </a:solidFill>
                <a:latin typeface="Aptos" panose="020B0004020202020204" pitchFamily="34" charset="0"/>
              </a:rPr>
              <a:t>ΑΝΑΦΟΡΕΣ</a:t>
            </a:r>
          </a:p>
        </p:txBody>
      </p:sp>
      <p:sp>
        <p:nvSpPr>
          <p:cNvPr id="8" name="TextBox 7">
            <a:extLst>
              <a:ext uri="{FF2B5EF4-FFF2-40B4-BE49-F238E27FC236}">
                <a16:creationId xmlns:a16="http://schemas.microsoft.com/office/drawing/2014/main" id="{952F33A1-2A52-FB25-E2D3-1037E376DB62}"/>
              </a:ext>
            </a:extLst>
          </p:cNvPr>
          <p:cNvSpPr txBox="1"/>
          <p:nvPr/>
        </p:nvSpPr>
        <p:spPr>
          <a:xfrm>
            <a:off x="3688564" y="3397579"/>
            <a:ext cx="14599436" cy="3069466"/>
          </a:xfrm>
          <a:prstGeom prst="rect">
            <a:avLst/>
          </a:prstGeom>
        </p:spPr>
        <p:txBody>
          <a:bodyPr lIns="0" tIns="0" rIns="0" bIns="0" rtlCol="0" anchor="t">
            <a:spAutoFit/>
          </a:bodyPr>
          <a:lstStyle/>
          <a:p>
            <a:pPr>
              <a:lnSpc>
                <a:spcPts val="3035"/>
              </a:lnSpc>
            </a:pPr>
            <a:r>
              <a:rPr lang="en-US" sz="2108" spc="67" dirty="0">
                <a:solidFill>
                  <a:srgbClr val="FFFFFF"/>
                </a:solidFill>
                <a:latin typeface="Montserrat Light Italics"/>
              </a:rPr>
              <a:t>Characteristics of a 21st Century Learner</a:t>
            </a:r>
            <a:r>
              <a:rPr lang="en-US" sz="2108" spc="67" dirty="0">
                <a:solidFill>
                  <a:srgbClr val="FFFFFF"/>
                </a:solidFill>
                <a:latin typeface="Montserrat Light"/>
              </a:rPr>
              <a:t>. (2016). https://smiletutor.sg/facilitating-21st-century-learners/ </a:t>
            </a:r>
          </a:p>
          <a:p>
            <a:pPr>
              <a:lnSpc>
                <a:spcPts val="3035"/>
              </a:lnSpc>
            </a:pPr>
            <a:endParaRPr lang="en-US" sz="2108" spc="67" dirty="0">
              <a:solidFill>
                <a:srgbClr val="FFFFFF"/>
              </a:solidFill>
              <a:latin typeface="Montserrat Light"/>
            </a:endParaRPr>
          </a:p>
          <a:p>
            <a:pPr>
              <a:lnSpc>
                <a:spcPts val="3035"/>
              </a:lnSpc>
            </a:pPr>
            <a:r>
              <a:rPr lang="en-US" sz="2108" spc="67" dirty="0" err="1">
                <a:solidFill>
                  <a:srgbClr val="FFFFFF"/>
                </a:solidFill>
                <a:latin typeface="Montserrat Light"/>
              </a:rPr>
              <a:t>Ferk</a:t>
            </a:r>
            <a:r>
              <a:rPr lang="en-US" sz="2108" spc="67" dirty="0">
                <a:solidFill>
                  <a:srgbClr val="FFFFFF"/>
                </a:solidFill>
                <a:latin typeface="Montserrat Light"/>
              </a:rPr>
              <a:t> </a:t>
            </a:r>
            <a:r>
              <a:rPr lang="en-US" sz="2108" spc="67" dirty="0" err="1">
                <a:solidFill>
                  <a:srgbClr val="FFFFFF"/>
                </a:solidFill>
                <a:latin typeface="Montserrat Light"/>
              </a:rPr>
              <a:t>Savec</a:t>
            </a:r>
            <a:r>
              <a:rPr lang="en-US" sz="2108" spc="67" dirty="0">
                <a:solidFill>
                  <a:srgbClr val="FFFFFF"/>
                </a:solidFill>
                <a:latin typeface="Montserrat Light"/>
              </a:rPr>
              <a:t>, V. (2010). </a:t>
            </a:r>
            <a:r>
              <a:rPr lang="en-US" sz="2108" spc="67" dirty="0" err="1">
                <a:solidFill>
                  <a:srgbClr val="FFFFFF"/>
                </a:solidFill>
                <a:latin typeface="Montserrat Light Italics"/>
              </a:rPr>
              <a:t>Projektno</a:t>
            </a:r>
            <a:r>
              <a:rPr lang="en-US" sz="2108" spc="67" dirty="0">
                <a:solidFill>
                  <a:srgbClr val="FFFFFF"/>
                </a:solidFill>
                <a:latin typeface="Montserrat Light Italics"/>
              </a:rPr>
              <a:t> </a:t>
            </a:r>
            <a:r>
              <a:rPr lang="en-US" sz="2108" spc="67" dirty="0" err="1">
                <a:solidFill>
                  <a:srgbClr val="FFFFFF"/>
                </a:solidFill>
                <a:latin typeface="Montserrat Light Italics"/>
              </a:rPr>
              <a:t>učno</a:t>
            </a:r>
            <a:r>
              <a:rPr lang="en-US" sz="2108" spc="67" dirty="0">
                <a:solidFill>
                  <a:srgbClr val="FFFFFF"/>
                </a:solidFill>
                <a:latin typeface="Montserrat Light Italics"/>
              </a:rPr>
              <a:t> </a:t>
            </a:r>
            <a:r>
              <a:rPr lang="en-US" sz="2108" spc="67" dirty="0" err="1">
                <a:solidFill>
                  <a:srgbClr val="FFFFFF"/>
                </a:solidFill>
                <a:latin typeface="Montserrat Light Italics"/>
              </a:rPr>
              <a:t>delo</a:t>
            </a:r>
            <a:r>
              <a:rPr lang="en-US" sz="2108" spc="67" dirty="0">
                <a:solidFill>
                  <a:srgbClr val="FFFFFF"/>
                </a:solidFill>
                <a:latin typeface="Montserrat Light Italics"/>
              </a:rPr>
              <a:t> </a:t>
            </a:r>
            <a:r>
              <a:rPr lang="en-US" sz="2108" spc="67" dirty="0" err="1">
                <a:solidFill>
                  <a:srgbClr val="FFFFFF"/>
                </a:solidFill>
                <a:latin typeface="Montserrat Light Italics"/>
              </a:rPr>
              <a:t>pri</a:t>
            </a:r>
            <a:r>
              <a:rPr lang="en-US" sz="2108" spc="67" dirty="0">
                <a:solidFill>
                  <a:srgbClr val="FFFFFF"/>
                </a:solidFill>
                <a:latin typeface="Montserrat Light Italics"/>
              </a:rPr>
              <a:t> </a:t>
            </a:r>
            <a:r>
              <a:rPr lang="en-US" sz="2108" spc="67" dirty="0" err="1">
                <a:solidFill>
                  <a:srgbClr val="FFFFFF"/>
                </a:solidFill>
                <a:latin typeface="Montserrat Light Italics"/>
              </a:rPr>
              <a:t>učenju</a:t>
            </a:r>
            <a:r>
              <a:rPr lang="en-US" sz="2108" spc="67" dirty="0">
                <a:solidFill>
                  <a:srgbClr val="FFFFFF"/>
                </a:solidFill>
                <a:latin typeface="Montserrat Light Italics"/>
              </a:rPr>
              <a:t> </a:t>
            </a:r>
            <a:r>
              <a:rPr lang="en-US" sz="2108" spc="67" dirty="0" err="1">
                <a:solidFill>
                  <a:srgbClr val="FFFFFF"/>
                </a:solidFill>
                <a:latin typeface="Montserrat Light Italics"/>
              </a:rPr>
              <a:t>naravoslovnih</a:t>
            </a:r>
            <a:r>
              <a:rPr lang="en-US" sz="2108" spc="67" dirty="0">
                <a:solidFill>
                  <a:srgbClr val="FFFFFF"/>
                </a:solidFill>
                <a:latin typeface="Montserrat Light Italics"/>
              </a:rPr>
              <a:t> </a:t>
            </a:r>
            <a:r>
              <a:rPr lang="en-US" sz="2108" spc="67" dirty="0" err="1">
                <a:solidFill>
                  <a:srgbClr val="FFFFFF"/>
                </a:solidFill>
                <a:latin typeface="Montserrat Light Italics"/>
              </a:rPr>
              <a:t>vsebin</a:t>
            </a:r>
            <a:r>
              <a:rPr lang="en-US" sz="2108" spc="67" dirty="0">
                <a:solidFill>
                  <a:srgbClr val="FFFFFF"/>
                </a:solidFill>
                <a:latin typeface="Montserrat Light"/>
              </a:rPr>
              <a:t>. </a:t>
            </a:r>
            <a:r>
              <a:rPr lang="en-US" sz="2108" spc="67" dirty="0" err="1">
                <a:solidFill>
                  <a:srgbClr val="FFFFFF"/>
                </a:solidFill>
                <a:latin typeface="Montserrat Light"/>
              </a:rPr>
              <a:t>Univerza</a:t>
            </a:r>
            <a:r>
              <a:rPr lang="en-US" sz="2108" spc="67" dirty="0">
                <a:solidFill>
                  <a:srgbClr val="FFFFFF"/>
                </a:solidFill>
                <a:latin typeface="Montserrat Light"/>
              </a:rPr>
              <a:t> v </a:t>
            </a:r>
            <a:r>
              <a:rPr lang="en-US" sz="2108" spc="67" dirty="0" err="1">
                <a:solidFill>
                  <a:srgbClr val="FFFFFF"/>
                </a:solidFill>
                <a:latin typeface="Montserrat Light"/>
              </a:rPr>
              <a:t>Mariboru</a:t>
            </a:r>
            <a:r>
              <a:rPr lang="en-US" sz="2108" spc="67" dirty="0">
                <a:solidFill>
                  <a:srgbClr val="FFFFFF"/>
                </a:solidFill>
                <a:latin typeface="Montserrat Light"/>
              </a:rPr>
              <a:t> </a:t>
            </a:r>
            <a:r>
              <a:rPr lang="en-US" sz="2108" spc="67" dirty="0" err="1">
                <a:solidFill>
                  <a:srgbClr val="FFFFFF"/>
                </a:solidFill>
                <a:latin typeface="Montserrat Light"/>
              </a:rPr>
              <a:t>Fakulteta</a:t>
            </a:r>
            <a:r>
              <a:rPr lang="en-US" sz="2108" spc="67" dirty="0">
                <a:solidFill>
                  <a:srgbClr val="FFFFFF"/>
                </a:solidFill>
                <a:latin typeface="Montserrat Light"/>
              </a:rPr>
              <a:t> za </a:t>
            </a:r>
            <a:r>
              <a:rPr lang="en-US" sz="2108" spc="67" dirty="0" err="1">
                <a:solidFill>
                  <a:srgbClr val="FFFFFF"/>
                </a:solidFill>
                <a:latin typeface="Montserrat Light"/>
              </a:rPr>
              <a:t>naravoslovje</a:t>
            </a:r>
            <a:r>
              <a:rPr lang="en-US" sz="2108" spc="67" dirty="0">
                <a:solidFill>
                  <a:srgbClr val="FFFFFF"/>
                </a:solidFill>
                <a:latin typeface="Montserrat Light"/>
              </a:rPr>
              <a:t> in </a:t>
            </a:r>
            <a:r>
              <a:rPr lang="en-US" sz="2108" spc="67" dirty="0" err="1">
                <a:solidFill>
                  <a:srgbClr val="FFFFFF"/>
                </a:solidFill>
                <a:latin typeface="Montserrat Light"/>
              </a:rPr>
              <a:t>matematiko</a:t>
            </a:r>
            <a:r>
              <a:rPr lang="en-US" sz="2108" spc="67" dirty="0">
                <a:solidFill>
                  <a:srgbClr val="FFFFFF"/>
                </a:solidFill>
                <a:latin typeface="Montserrat Light"/>
              </a:rPr>
              <a:t>.</a:t>
            </a:r>
          </a:p>
          <a:p>
            <a:pPr>
              <a:lnSpc>
                <a:spcPts val="3035"/>
              </a:lnSpc>
            </a:pPr>
            <a:endParaRPr lang="en-US" sz="2108" spc="67" dirty="0">
              <a:solidFill>
                <a:srgbClr val="FFFFFF"/>
              </a:solidFill>
              <a:latin typeface="Montserrat Light"/>
            </a:endParaRPr>
          </a:p>
          <a:p>
            <a:pPr>
              <a:lnSpc>
                <a:spcPts val="3035"/>
              </a:lnSpc>
            </a:pPr>
            <a:r>
              <a:rPr lang="en-US" sz="2108" spc="67" dirty="0">
                <a:solidFill>
                  <a:srgbClr val="FFFFFF"/>
                </a:solidFill>
                <a:latin typeface="Montserrat Light"/>
              </a:rPr>
              <a:t>Fray, K. (1982). </a:t>
            </a:r>
            <a:r>
              <a:rPr lang="en-US" sz="2108" spc="67" dirty="0">
                <a:solidFill>
                  <a:srgbClr val="FFFFFF"/>
                </a:solidFill>
                <a:latin typeface="Montserrat Light Italics"/>
              </a:rPr>
              <a:t>Die </a:t>
            </a:r>
            <a:r>
              <a:rPr lang="en-US" sz="2108" spc="67" dirty="0" err="1">
                <a:solidFill>
                  <a:srgbClr val="FFFFFF"/>
                </a:solidFill>
                <a:latin typeface="Montserrat Light Italics"/>
              </a:rPr>
              <a:t>Projektmethode</a:t>
            </a:r>
            <a:r>
              <a:rPr lang="en-US" sz="2108" spc="67" dirty="0">
                <a:solidFill>
                  <a:srgbClr val="FFFFFF"/>
                </a:solidFill>
                <a:latin typeface="Montserrat Light"/>
              </a:rPr>
              <a:t>. Weinheim: </a:t>
            </a:r>
            <a:r>
              <a:rPr lang="en-US" sz="2108" spc="67" dirty="0" err="1">
                <a:solidFill>
                  <a:srgbClr val="FFFFFF"/>
                </a:solidFill>
                <a:latin typeface="Montserrat Light"/>
              </a:rPr>
              <a:t>Beltz</a:t>
            </a:r>
            <a:r>
              <a:rPr lang="en-US" sz="2108" spc="67" dirty="0">
                <a:solidFill>
                  <a:srgbClr val="FFFFFF"/>
                </a:solidFill>
                <a:latin typeface="Montserrat Light"/>
              </a:rPr>
              <a:t>.</a:t>
            </a:r>
          </a:p>
          <a:p>
            <a:pPr>
              <a:lnSpc>
                <a:spcPts val="3035"/>
              </a:lnSpc>
            </a:pPr>
            <a:endParaRPr lang="en-US" sz="2108" spc="67" dirty="0">
              <a:solidFill>
                <a:srgbClr val="FFFFFF"/>
              </a:solidFill>
              <a:latin typeface="Montserrat Light"/>
            </a:endParaRPr>
          </a:p>
          <a:p>
            <a:pPr algn="l">
              <a:lnSpc>
                <a:spcPts val="3035"/>
              </a:lnSpc>
            </a:pPr>
            <a:r>
              <a:rPr lang="en-US" sz="2108" spc="67" dirty="0">
                <a:solidFill>
                  <a:srgbClr val="FFFFFF"/>
                </a:solidFill>
                <a:latin typeface="Montserrat Light"/>
              </a:rPr>
              <a:t>Trilling, B. &amp; Fadel, C. (2012). </a:t>
            </a:r>
            <a:r>
              <a:rPr lang="en-US" sz="2108" spc="67" dirty="0">
                <a:solidFill>
                  <a:srgbClr val="FFFFFF"/>
                </a:solidFill>
                <a:latin typeface="Montserrat Light Italics"/>
              </a:rPr>
              <a:t>21st century skills: Learning for life in our times</a:t>
            </a:r>
            <a:r>
              <a:rPr lang="en-US" sz="2108" spc="67" dirty="0">
                <a:solidFill>
                  <a:srgbClr val="FFFFFF"/>
                </a:solidFill>
                <a:latin typeface="Montserrat Light"/>
              </a:rPr>
              <a:t>. John Wiley &amp;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Freeform 2"/>
          <p:cNvSpPr/>
          <p:nvPr/>
        </p:nvSpPr>
        <p:spPr>
          <a:xfrm>
            <a:off x="289744" y="372313"/>
            <a:ext cx="2873693" cy="2441413"/>
          </a:xfrm>
          <a:custGeom>
            <a:avLst/>
            <a:gdLst/>
            <a:ahLst/>
            <a:cxnLst/>
            <a:rect l="l" t="t" r="r" b="b"/>
            <a:pathLst>
              <a:path w="2873693" h="2441413">
                <a:moveTo>
                  <a:pt x="0" y="0"/>
                </a:moveTo>
                <a:lnTo>
                  <a:pt x="2873692" y="0"/>
                </a:lnTo>
                <a:lnTo>
                  <a:pt x="2873692" y="2441412"/>
                </a:lnTo>
                <a:lnTo>
                  <a:pt x="0" y="2441412"/>
                </a:lnTo>
                <a:lnTo>
                  <a:pt x="0" y="0"/>
                </a:lnTo>
                <a:close/>
              </a:path>
            </a:pathLst>
          </a:custGeom>
          <a:blipFill>
            <a:blip r:embed="rId2"/>
            <a:stretch>
              <a:fillRect t="-6903" r="-479"/>
            </a:stretch>
          </a:blipFill>
        </p:spPr>
        <p:txBody>
          <a:bodyPr/>
          <a:lstStyle/>
          <a:p>
            <a:endParaRPr lang="en-US"/>
          </a:p>
        </p:txBody>
      </p:sp>
      <p:sp>
        <p:nvSpPr>
          <p:cNvPr id="3" name="Freeform 3"/>
          <p:cNvSpPr/>
          <p:nvPr/>
        </p:nvSpPr>
        <p:spPr>
          <a:xfrm>
            <a:off x="3688564" y="492646"/>
            <a:ext cx="4463778" cy="1100373"/>
          </a:xfrm>
          <a:custGeom>
            <a:avLst/>
            <a:gdLst/>
            <a:ahLst/>
            <a:cxnLst/>
            <a:rect l="l" t="t" r="r" b="b"/>
            <a:pathLst>
              <a:path w="4463778" h="1100373">
                <a:moveTo>
                  <a:pt x="0" y="0"/>
                </a:moveTo>
                <a:lnTo>
                  <a:pt x="4463778" y="0"/>
                </a:lnTo>
                <a:lnTo>
                  <a:pt x="4463778" y="1100373"/>
                </a:lnTo>
                <a:lnTo>
                  <a:pt x="0" y="1100373"/>
                </a:lnTo>
                <a:lnTo>
                  <a:pt x="0" y="0"/>
                </a:lnTo>
                <a:close/>
              </a:path>
            </a:pathLst>
          </a:custGeom>
          <a:blipFill>
            <a:blip r:embed="rId3"/>
            <a:stretch>
              <a:fillRect l="-10314" t="-22035" r="-10083" b="-25849"/>
            </a:stretch>
          </a:blipFill>
        </p:spPr>
        <p:txBody>
          <a:bodyPr/>
          <a:lstStyle/>
          <a:p>
            <a:endParaRPr lang="en-US"/>
          </a:p>
        </p:txBody>
      </p:sp>
      <p:sp>
        <p:nvSpPr>
          <p:cNvPr id="4" name="Freeform 4"/>
          <p:cNvSpPr/>
          <p:nvPr/>
        </p:nvSpPr>
        <p:spPr>
          <a:xfrm>
            <a:off x="8333500" y="612358"/>
            <a:ext cx="3948883" cy="860948"/>
          </a:xfrm>
          <a:custGeom>
            <a:avLst/>
            <a:gdLst/>
            <a:ahLst/>
            <a:cxnLst/>
            <a:rect l="l" t="t" r="r" b="b"/>
            <a:pathLst>
              <a:path w="3948883" h="860948">
                <a:moveTo>
                  <a:pt x="0" y="0"/>
                </a:moveTo>
                <a:lnTo>
                  <a:pt x="3948883" y="0"/>
                </a:lnTo>
                <a:lnTo>
                  <a:pt x="3948883" y="860949"/>
                </a:lnTo>
                <a:lnTo>
                  <a:pt x="0" y="860949"/>
                </a:lnTo>
                <a:lnTo>
                  <a:pt x="0" y="0"/>
                </a:lnTo>
                <a:close/>
              </a:path>
            </a:pathLst>
          </a:custGeom>
          <a:blipFill>
            <a:blip r:embed="rId4"/>
            <a:stretch>
              <a:fillRect/>
            </a:stretch>
          </a:blipFill>
        </p:spPr>
        <p:txBody>
          <a:bodyPr/>
          <a:lstStyle/>
          <a:p>
            <a:endParaRPr lang="en-US"/>
          </a:p>
        </p:txBody>
      </p:sp>
      <p:sp>
        <p:nvSpPr>
          <p:cNvPr id="5" name="Freeform 5"/>
          <p:cNvSpPr/>
          <p:nvPr/>
        </p:nvSpPr>
        <p:spPr>
          <a:xfrm>
            <a:off x="3471034" y="0"/>
            <a:ext cx="14816966" cy="10287000"/>
          </a:xfrm>
          <a:custGeom>
            <a:avLst/>
            <a:gdLst/>
            <a:ahLst/>
            <a:cxnLst/>
            <a:rect l="l" t="t" r="r" b="b"/>
            <a:pathLst>
              <a:path w="14816966" h="10287000">
                <a:moveTo>
                  <a:pt x="0" y="0"/>
                </a:moveTo>
                <a:lnTo>
                  <a:pt x="14816966" y="0"/>
                </a:lnTo>
                <a:lnTo>
                  <a:pt x="14816966" y="10287000"/>
                </a:lnTo>
                <a:lnTo>
                  <a:pt x="0" y="10287000"/>
                </a:lnTo>
                <a:lnTo>
                  <a:pt x="0" y="0"/>
                </a:lnTo>
                <a:close/>
              </a:path>
            </a:pathLst>
          </a:custGeom>
          <a:blipFill>
            <a:blip r:embed="rId5">
              <a:alphaModFix amt="17000"/>
            </a:blip>
            <a:stretch>
              <a:fillRect l="-49549" r="-24018"/>
            </a:stretch>
          </a:blipFill>
        </p:spPr>
        <p:txBody>
          <a:bodyPr/>
          <a:lstStyle/>
          <a:p>
            <a:endParaRPr lang="en-US"/>
          </a:p>
        </p:txBody>
      </p:sp>
      <p:sp>
        <p:nvSpPr>
          <p:cNvPr id="6" name="Freeform 6"/>
          <p:cNvSpPr/>
          <p:nvPr/>
        </p:nvSpPr>
        <p:spPr>
          <a:xfrm>
            <a:off x="3688564" y="7030648"/>
            <a:ext cx="405358" cy="405358"/>
          </a:xfrm>
          <a:custGeom>
            <a:avLst/>
            <a:gdLst/>
            <a:ahLst/>
            <a:cxnLst/>
            <a:rect l="l" t="t" r="r" b="b"/>
            <a:pathLst>
              <a:path w="405358" h="405358">
                <a:moveTo>
                  <a:pt x="0" y="0"/>
                </a:moveTo>
                <a:lnTo>
                  <a:pt x="405358" y="0"/>
                </a:lnTo>
                <a:lnTo>
                  <a:pt x="405358" y="405358"/>
                </a:lnTo>
                <a:lnTo>
                  <a:pt x="0" y="40535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7" name="TextBox 7"/>
          <p:cNvSpPr txBox="1"/>
          <p:nvPr/>
        </p:nvSpPr>
        <p:spPr>
          <a:xfrm>
            <a:off x="4222176" y="6353334"/>
            <a:ext cx="4130380" cy="1702836"/>
          </a:xfrm>
          <a:prstGeom prst="rect">
            <a:avLst/>
          </a:prstGeom>
        </p:spPr>
        <p:txBody>
          <a:bodyPr lIns="0" tIns="0" rIns="0" bIns="0" rtlCol="0" anchor="t">
            <a:spAutoFit/>
          </a:bodyPr>
          <a:lstStyle/>
          <a:p>
            <a:pPr>
              <a:lnSpc>
                <a:spcPts val="2771"/>
              </a:lnSpc>
            </a:pPr>
            <a:endParaRPr/>
          </a:p>
          <a:p>
            <a:pPr>
              <a:lnSpc>
                <a:spcPts val="2771"/>
              </a:lnSpc>
            </a:pPr>
            <a:r>
              <a:rPr lang="en-US" sz="1847" spc="121">
                <a:solidFill>
                  <a:srgbClr val="A7CD4C"/>
                </a:solidFill>
                <a:latin typeface="Montserrat Light"/>
              </a:rPr>
              <a:t>Prof. Dr. Vesna Ferk Savec</a:t>
            </a:r>
          </a:p>
          <a:p>
            <a:pPr>
              <a:lnSpc>
                <a:spcPts val="2771"/>
              </a:lnSpc>
            </a:pPr>
            <a:r>
              <a:rPr lang="en-US" sz="1847" spc="121">
                <a:solidFill>
                  <a:srgbClr val="FFFFFF"/>
                </a:solidFill>
                <a:latin typeface="Montserrat Light"/>
              </a:rPr>
              <a:t>vesna.ferk@pef.uni-lj.si</a:t>
            </a:r>
          </a:p>
          <a:p>
            <a:pPr>
              <a:lnSpc>
                <a:spcPts val="2771"/>
              </a:lnSpc>
            </a:pPr>
            <a:endParaRPr lang="en-US" sz="1847" spc="121">
              <a:solidFill>
                <a:srgbClr val="FFFFFF"/>
              </a:solidFill>
              <a:latin typeface="Montserrat Light"/>
            </a:endParaRPr>
          </a:p>
          <a:p>
            <a:pPr>
              <a:lnSpc>
                <a:spcPts val="2771"/>
              </a:lnSpc>
            </a:pPr>
            <a:endParaRPr lang="en-US" sz="1847" spc="121">
              <a:solidFill>
                <a:srgbClr val="FFFFFF"/>
              </a:solidFill>
              <a:latin typeface="Montserrat Light"/>
            </a:endParaRPr>
          </a:p>
        </p:txBody>
      </p:sp>
      <p:sp>
        <p:nvSpPr>
          <p:cNvPr id="8" name="TextBox 8"/>
          <p:cNvSpPr txBox="1"/>
          <p:nvPr/>
        </p:nvSpPr>
        <p:spPr>
          <a:xfrm>
            <a:off x="8627460" y="6353334"/>
            <a:ext cx="4171392" cy="1405065"/>
          </a:xfrm>
          <a:prstGeom prst="rect">
            <a:avLst/>
          </a:prstGeom>
        </p:spPr>
        <p:txBody>
          <a:bodyPr lIns="0" tIns="0" rIns="0" bIns="0" rtlCol="0" anchor="t">
            <a:spAutoFit/>
          </a:bodyPr>
          <a:lstStyle/>
          <a:p>
            <a:pPr>
              <a:lnSpc>
                <a:spcPts val="2771"/>
              </a:lnSpc>
            </a:pPr>
            <a:endParaRPr dirty="0"/>
          </a:p>
          <a:p>
            <a:pPr>
              <a:lnSpc>
                <a:spcPts val="2771"/>
              </a:lnSpc>
            </a:pPr>
            <a:r>
              <a:rPr lang="en-US" sz="1847" spc="121" dirty="0">
                <a:solidFill>
                  <a:srgbClr val="AACF46"/>
                </a:solidFill>
                <a:latin typeface="Montserrat Light"/>
              </a:rPr>
              <a:t>Assoc. Prof. Dr. </a:t>
            </a:r>
            <a:r>
              <a:rPr lang="en-US" sz="1847" spc="121" dirty="0" err="1">
                <a:solidFill>
                  <a:srgbClr val="AACF46"/>
                </a:solidFill>
                <a:latin typeface="Montserrat Light"/>
              </a:rPr>
              <a:t>Boštjan Genorio</a:t>
            </a:r>
            <a:endParaRPr lang="en-US" sz="1847" spc="121" dirty="0">
              <a:solidFill>
                <a:srgbClr val="AACF46"/>
              </a:solidFill>
              <a:latin typeface="Montserrat Light"/>
            </a:endParaRPr>
          </a:p>
          <a:p>
            <a:pPr>
              <a:lnSpc>
                <a:spcPts val="2771"/>
              </a:lnSpc>
            </a:pPr>
            <a:r>
              <a:rPr lang="en-US" sz="1847" spc="121" dirty="0">
                <a:solidFill>
                  <a:srgbClr val="FFFFFF"/>
                </a:solidFill>
                <a:latin typeface="Montserrat Light"/>
              </a:rPr>
              <a:t>bostjan.genorio@fkkt.uni-lj.si</a:t>
            </a:r>
          </a:p>
          <a:p>
            <a:pPr>
              <a:lnSpc>
                <a:spcPts val="2771"/>
              </a:lnSpc>
            </a:pPr>
            <a:endParaRPr lang="en-US" sz="1847" spc="121" dirty="0">
              <a:solidFill>
                <a:srgbClr val="FFFFFF"/>
              </a:solidFill>
              <a:latin typeface="Montserrat Light"/>
            </a:endParaRPr>
          </a:p>
        </p:txBody>
      </p:sp>
      <p:sp>
        <p:nvSpPr>
          <p:cNvPr id="9" name="TextBox 9"/>
          <p:cNvSpPr txBox="1"/>
          <p:nvPr/>
        </p:nvSpPr>
        <p:spPr>
          <a:xfrm>
            <a:off x="13799792" y="6353334"/>
            <a:ext cx="4130380" cy="1405065"/>
          </a:xfrm>
          <a:prstGeom prst="rect">
            <a:avLst/>
          </a:prstGeom>
        </p:spPr>
        <p:txBody>
          <a:bodyPr lIns="0" tIns="0" rIns="0" bIns="0" rtlCol="0" anchor="t">
            <a:spAutoFit/>
          </a:bodyPr>
          <a:lstStyle/>
          <a:p>
            <a:pPr>
              <a:lnSpc>
                <a:spcPts val="2771"/>
              </a:lnSpc>
            </a:pPr>
            <a:endParaRPr dirty="0"/>
          </a:p>
          <a:p>
            <a:pPr>
              <a:lnSpc>
                <a:spcPts val="2771"/>
              </a:lnSpc>
            </a:pPr>
            <a:r>
              <a:rPr lang="en-US" sz="1847" spc="121" dirty="0">
                <a:solidFill>
                  <a:srgbClr val="AACF46"/>
                </a:solidFill>
                <a:latin typeface="Montserrat Light"/>
              </a:rPr>
              <a:t>Assist. Katarina </a:t>
            </a:r>
            <a:r>
              <a:rPr lang="en-US" sz="1847" spc="121" dirty="0" err="1">
                <a:solidFill>
                  <a:srgbClr val="AACF46"/>
                </a:solidFill>
                <a:latin typeface="Montserrat Light"/>
              </a:rPr>
              <a:t>Mlinarec</a:t>
            </a:r>
            <a:endParaRPr lang="en-US" sz="1847" spc="121" dirty="0">
              <a:solidFill>
                <a:srgbClr val="AACF46"/>
              </a:solidFill>
              <a:latin typeface="Montserrat Light"/>
            </a:endParaRPr>
          </a:p>
          <a:p>
            <a:pPr>
              <a:lnSpc>
                <a:spcPts val="2771"/>
              </a:lnSpc>
            </a:pPr>
            <a:r>
              <a:rPr lang="en-US" sz="1847" spc="121" dirty="0">
                <a:solidFill>
                  <a:srgbClr val="FFFFFF"/>
                </a:solidFill>
                <a:latin typeface="Montserrat Light"/>
              </a:rPr>
              <a:t>katarina.mlinarec@pef.uni-lj.si</a:t>
            </a:r>
          </a:p>
          <a:p>
            <a:pPr>
              <a:lnSpc>
                <a:spcPts val="2771"/>
              </a:lnSpc>
            </a:pPr>
            <a:endParaRPr lang="en-US" sz="1847" spc="121" dirty="0">
              <a:solidFill>
                <a:srgbClr val="FFFFFF"/>
              </a:solidFill>
              <a:latin typeface="Montserrat Light"/>
            </a:endParaRPr>
          </a:p>
        </p:txBody>
      </p:sp>
      <p:sp>
        <p:nvSpPr>
          <p:cNvPr id="10" name="Freeform 10"/>
          <p:cNvSpPr/>
          <p:nvPr/>
        </p:nvSpPr>
        <p:spPr>
          <a:xfrm>
            <a:off x="8045167" y="6999409"/>
            <a:ext cx="405358" cy="405358"/>
          </a:xfrm>
          <a:custGeom>
            <a:avLst/>
            <a:gdLst/>
            <a:ahLst/>
            <a:cxnLst/>
            <a:rect l="l" t="t" r="r" b="b"/>
            <a:pathLst>
              <a:path w="405358" h="405358">
                <a:moveTo>
                  <a:pt x="0" y="0"/>
                </a:moveTo>
                <a:lnTo>
                  <a:pt x="405358" y="0"/>
                </a:lnTo>
                <a:lnTo>
                  <a:pt x="405358" y="405359"/>
                </a:lnTo>
                <a:lnTo>
                  <a:pt x="0" y="40535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1" name="Freeform 11"/>
          <p:cNvSpPr/>
          <p:nvPr/>
        </p:nvSpPr>
        <p:spPr>
          <a:xfrm>
            <a:off x="13263204" y="6999409"/>
            <a:ext cx="405358" cy="405358"/>
          </a:xfrm>
          <a:custGeom>
            <a:avLst/>
            <a:gdLst/>
            <a:ahLst/>
            <a:cxnLst/>
            <a:rect l="l" t="t" r="r" b="b"/>
            <a:pathLst>
              <a:path w="405358" h="405358">
                <a:moveTo>
                  <a:pt x="0" y="0"/>
                </a:moveTo>
                <a:lnTo>
                  <a:pt x="405358" y="0"/>
                </a:lnTo>
                <a:lnTo>
                  <a:pt x="405358" y="405359"/>
                </a:lnTo>
                <a:lnTo>
                  <a:pt x="0" y="40535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2" name="TextBox 12"/>
          <p:cNvSpPr txBox="1"/>
          <p:nvPr/>
        </p:nvSpPr>
        <p:spPr>
          <a:xfrm>
            <a:off x="3688564" y="3171984"/>
            <a:ext cx="12948358" cy="1590675"/>
          </a:xfrm>
          <a:prstGeom prst="rect">
            <a:avLst/>
          </a:prstGeom>
        </p:spPr>
        <p:txBody>
          <a:bodyPr lIns="0" tIns="0" rIns="0" bIns="0" rtlCol="0" anchor="t">
            <a:spAutoFit/>
          </a:bodyPr>
          <a:lstStyle/>
          <a:p>
            <a:pPr>
              <a:lnSpc>
                <a:spcPts val="4200"/>
              </a:lnSpc>
            </a:pPr>
            <a:endParaRPr dirty="0">
              <a:latin typeface="Aptos" panose="020B0004020202020204" pitchFamily="34" charset="0"/>
            </a:endParaRPr>
          </a:p>
          <a:p>
            <a:pPr>
              <a:lnSpc>
                <a:spcPts val="4200"/>
              </a:lnSpc>
            </a:pPr>
            <a:r>
              <a:rPr lang="en-US" sz="3000" spc="381" dirty="0">
                <a:solidFill>
                  <a:srgbClr val="5EAAAE"/>
                </a:solidFill>
                <a:latin typeface="Aptos" panose="020B0004020202020204" pitchFamily="34" charset="0"/>
              </a:rPr>
              <a:t>ΣΑΣ ΕΥΧΑΡΙΣΤ</a:t>
            </a:r>
            <a:r>
              <a:rPr lang="el-GR" sz="3000" spc="381" dirty="0">
                <a:solidFill>
                  <a:srgbClr val="5EAAAE"/>
                </a:solidFill>
                <a:latin typeface="Aptos" panose="020B0004020202020204" pitchFamily="34" charset="0"/>
              </a:rPr>
              <a:t>Ω</a:t>
            </a:r>
            <a:r>
              <a:rPr lang="en-US" sz="3000" spc="381" dirty="0">
                <a:solidFill>
                  <a:srgbClr val="5EAAAE"/>
                </a:solidFill>
                <a:latin typeface="Aptos" panose="020B0004020202020204" pitchFamily="34" charset="0"/>
              </a:rPr>
              <a:t> ΓΙΑ ΤΗΝ ΠΡΟΣΟΧ</a:t>
            </a:r>
            <a:r>
              <a:rPr lang="el-GR" sz="3000" spc="381" dirty="0">
                <a:solidFill>
                  <a:srgbClr val="5EAAAE"/>
                </a:solidFill>
                <a:latin typeface="Aptos" panose="020B0004020202020204" pitchFamily="34" charset="0"/>
              </a:rPr>
              <a:t>Η</a:t>
            </a:r>
            <a:r>
              <a:rPr lang="en-US" sz="3000" spc="381" dirty="0">
                <a:solidFill>
                  <a:srgbClr val="5EAAAE"/>
                </a:solidFill>
                <a:latin typeface="Aptos" panose="020B0004020202020204" pitchFamily="34" charset="0"/>
              </a:rPr>
              <a:t> ΣΑΣ</a:t>
            </a:r>
          </a:p>
          <a:p>
            <a:pPr>
              <a:lnSpc>
                <a:spcPts val="4200"/>
              </a:lnSpc>
            </a:pPr>
            <a:endParaRPr lang="en-US" sz="3000" spc="381" dirty="0">
              <a:solidFill>
                <a:srgbClr val="5EAAAE"/>
              </a:solidFill>
              <a:latin typeface="Aptos" panose="020B00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AutoShape 2"/>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3" name="AutoShape 3"/>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4" name="Freeform 4"/>
          <p:cNvSpPr/>
          <p:nvPr/>
        </p:nvSpPr>
        <p:spPr>
          <a:xfrm>
            <a:off x="1887164" y="9071940"/>
            <a:ext cx="1423978" cy="1287119"/>
          </a:xfrm>
          <a:custGeom>
            <a:avLst/>
            <a:gdLst/>
            <a:ahLst/>
            <a:cxnLst/>
            <a:rect l="l" t="t" r="r" b="b"/>
            <a:pathLst>
              <a:path w="1423978" h="1287119">
                <a:moveTo>
                  <a:pt x="0" y="0"/>
                </a:moveTo>
                <a:lnTo>
                  <a:pt x="1423978" y="0"/>
                </a:lnTo>
                <a:lnTo>
                  <a:pt x="1423978" y="1287120"/>
                </a:lnTo>
                <a:lnTo>
                  <a:pt x="0" y="1287120"/>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5" name="Freeform 5"/>
          <p:cNvSpPr/>
          <p:nvPr/>
        </p:nvSpPr>
        <p:spPr>
          <a:xfrm>
            <a:off x="3311142"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6" name="Freeform 6"/>
          <p:cNvSpPr/>
          <p:nvPr/>
        </p:nvSpPr>
        <p:spPr>
          <a:xfrm>
            <a:off x="6422235" y="9394976"/>
            <a:ext cx="2869575" cy="625634"/>
          </a:xfrm>
          <a:custGeom>
            <a:avLst/>
            <a:gdLst/>
            <a:ahLst/>
            <a:cxnLst/>
            <a:rect l="l" t="t" r="r" b="b"/>
            <a:pathLst>
              <a:path w="2869575" h="625634">
                <a:moveTo>
                  <a:pt x="0" y="0"/>
                </a:moveTo>
                <a:lnTo>
                  <a:pt x="2869575" y="0"/>
                </a:lnTo>
                <a:lnTo>
                  <a:pt x="2869575" y="625634"/>
                </a:lnTo>
                <a:lnTo>
                  <a:pt x="0" y="625634"/>
                </a:lnTo>
                <a:lnTo>
                  <a:pt x="0" y="0"/>
                </a:lnTo>
                <a:close/>
              </a:path>
            </a:pathLst>
          </a:custGeom>
          <a:blipFill>
            <a:blip r:embed="rId4"/>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5">
              <a:alphaModFix amt="26000"/>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11600191" y="1561121"/>
            <a:ext cx="4788957" cy="6810961"/>
          </a:xfrm>
          <a:custGeom>
            <a:avLst/>
            <a:gdLst/>
            <a:ahLst/>
            <a:cxnLst/>
            <a:rect l="l" t="t" r="r" b="b"/>
            <a:pathLst>
              <a:path w="4788957" h="6810961">
                <a:moveTo>
                  <a:pt x="0" y="0"/>
                </a:moveTo>
                <a:lnTo>
                  <a:pt x="4788957" y="0"/>
                </a:lnTo>
                <a:lnTo>
                  <a:pt x="4788957" y="6810961"/>
                </a:lnTo>
                <a:lnTo>
                  <a:pt x="0" y="6810961"/>
                </a:lnTo>
                <a:lnTo>
                  <a:pt x="0" y="0"/>
                </a:lnTo>
                <a:close/>
              </a:path>
            </a:pathLst>
          </a:custGeom>
          <a:blipFill>
            <a:blip r:embed="rId6"/>
            <a:stretch>
              <a:fillRect/>
            </a:stretch>
          </a:blipFill>
        </p:spPr>
        <p:txBody>
          <a:bodyPr/>
          <a:lstStyle/>
          <a:p>
            <a:endParaRPr lang="en-US">
              <a:latin typeface="Aptos" panose="020B0004020202020204" pitchFamily="34" charset="0"/>
            </a:endParaRPr>
          </a:p>
        </p:txBody>
      </p:sp>
      <p:sp>
        <p:nvSpPr>
          <p:cNvPr id="9" name="Freeform 9"/>
          <p:cNvSpPr/>
          <p:nvPr/>
        </p:nvSpPr>
        <p:spPr>
          <a:xfrm>
            <a:off x="11361487" y="1398320"/>
            <a:ext cx="4773754" cy="6810961"/>
          </a:xfrm>
          <a:custGeom>
            <a:avLst/>
            <a:gdLst/>
            <a:ahLst/>
            <a:cxnLst/>
            <a:rect l="l" t="t" r="r" b="b"/>
            <a:pathLst>
              <a:path w="4773754" h="6810961">
                <a:moveTo>
                  <a:pt x="0" y="0"/>
                </a:moveTo>
                <a:lnTo>
                  <a:pt x="4773754" y="0"/>
                </a:lnTo>
                <a:lnTo>
                  <a:pt x="4773754" y="6810961"/>
                </a:lnTo>
                <a:lnTo>
                  <a:pt x="0" y="6810961"/>
                </a:lnTo>
                <a:lnTo>
                  <a:pt x="0" y="0"/>
                </a:lnTo>
                <a:close/>
              </a:path>
            </a:pathLst>
          </a:custGeom>
          <a:blipFill>
            <a:blip r:embed="rId7"/>
            <a:stretch>
              <a:fillRect/>
            </a:stretch>
          </a:blipFill>
        </p:spPr>
        <p:txBody>
          <a:bodyPr/>
          <a:lstStyle/>
          <a:p>
            <a:endParaRPr lang="en-US">
              <a:latin typeface="Aptos" panose="020B0004020202020204" pitchFamily="34" charset="0"/>
            </a:endParaRPr>
          </a:p>
        </p:txBody>
      </p:sp>
      <p:sp>
        <p:nvSpPr>
          <p:cNvPr id="10" name="Freeform 10"/>
          <p:cNvSpPr/>
          <p:nvPr/>
        </p:nvSpPr>
        <p:spPr>
          <a:xfrm>
            <a:off x="11069038" y="1227529"/>
            <a:ext cx="4788957" cy="6810961"/>
          </a:xfrm>
          <a:custGeom>
            <a:avLst/>
            <a:gdLst/>
            <a:ahLst/>
            <a:cxnLst/>
            <a:rect l="l" t="t" r="r" b="b"/>
            <a:pathLst>
              <a:path w="4788957" h="6810961">
                <a:moveTo>
                  <a:pt x="0" y="0"/>
                </a:moveTo>
                <a:lnTo>
                  <a:pt x="4788957" y="0"/>
                </a:lnTo>
                <a:lnTo>
                  <a:pt x="4788957" y="6810961"/>
                </a:lnTo>
                <a:lnTo>
                  <a:pt x="0" y="6810961"/>
                </a:lnTo>
                <a:lnTo>
                  <a:pt x="0" y="0"/>
                </a:lnTo>
                <a:close/>
              </a:path>
            </a:pathLst>
          </a:custGeom>
          <a:blipFill>
            <a:blip r:embed="rId8"/>
            <a:stretch>
              <a:fillRect/>
            </a:stretch>
          </a:blipFill>
        </p:spPr>
        <p:txBody>
          <a:bodyPr/>
          <a:lstStyle/>
          <a:p>
            <a:endParaRPr lang="en-US">
              <a:latin typeface="Aptos" panose="020B0004020202020204" pitchFamily="34" charset="0"/>
            </a:endParaRPr>
          </a:p>
        </p:txBody>
      </p:sp>
      <p:sp>
        <p:nvSpPr>
          <p:cNvPr id="11" name="Freeform 11"/>
          <p:cNvSpPr/>
          <p:nvPr/>
        </p:nvSpPr>
        <p:spPr>
          <a:xfrm>
            <a:off x="10780969" y="1024203"/>
            <a:ext cx="4797418" cy="6810961"/>
          </a:xfrm>
          <a:custGeom>
            <a:avLst/>
            <a:gdLst/>
            <a:ahLst/>
            <a:cxnLst/>
            <a:rect l="l" t="t" r="r" b="b"/>
            <a:pathLst>
              <a:path w="4797418" h="6810961">
                <a:moveTo>
                  <a:pt x="0" y="0"/>
                </a:moveTo>
                <a:lnTo>
                  <a:pt x="4797418" y="0"/>
                </a:lnTo>
                <a:lnTo>
                  <a:pt x="4797418" y="6810961"/>
                </a:lnTo>
                <a:lnTo>
                  <a:pt x="0" y="6810961"/>
                </a:lnTo>
                <a:lnTo>
                  <a:pt x="0" y="0"/>
                </a:lnTo>
                <a:close/>
              </a:path>
            </a:pathLst>
          </a:custGeom>
          <a:blipFill>
            <a:blip r:embed="rId9"/>
            <a:stretch>
              <a:fillRect/>
            </a:stretch>
          </a:blipFill>
        </p:spPr>
        <p:txBody>
          <a:bodyPr/>
          <a:lstStyle/>
          <a:p>
            <a:endParaRPr lang="en-US">
              <a:latin typeface="Aptos" panose="020B0004020202020204" pitchFamily="34" charset="0"/>
            </a:endParaRPr>
          </a:p>
        </p:txBody>
      </p:sp>
      <p:sp>
        <p:nvSpPr>
          <p:cNvPr id="12" name="Freeform 12"/>
          <p:cNvSpPr/>
          <p:nvPr/>
        </p:nvSpPr>
        <p:spPr>
          <a:xfrm>
            <a:off x="10486074" y="752868"/>
            <a:ext cx="4804160" cy="6810961"/>
          </a:xfrm>
          <a:custGeom>
            <a:avLst/>
            <a:gdLst/>
            <a:ahLst/>
            <a:cxnLst/>
            <a:rect l="l" t="t" r="r" b="b"/>
            <a:pathLst>
              <a:path w="4804160" h="6810961">
                <a:moveTo>
                  <a:pt x="0" y="0"/>
                </a:moveTo>
                <a:lnTo>
                  <a:pt x="4804160" y="0"/>
                </a:lnTo>
                <a:lnTo>
                  <a:pt x="4804160" y="6810961"/>
                </a:lnTo>
                <a:lnTo>
                  <a:pt x="0" y="6810961"/>
                </a:lnTo>
                <a:lnTo>
                  <a:pt x="0" y="0"/>
                </a:lnTo>
                <a:close/>
              </a:path>
            </a:pathLst>
          </a:custGeom>
          <a:blipFill>
            <a:blip r:embed="rId10"/>
            <a:stretch>
              <a:fillRect/>
            </a:stretch>
          </a:blipFill>
        </p:spPr>
        <p:txBody>
          <a:bodyPr/>
          <a:lstStyle/>
          <a:p>
            <a:endParaRPr lang="en-US">
              <a:latin typeface="Aptos" panose="020B0004020202020204" pitchFamily="34" charset="0"/>
            </a:endParaRPr>
          </a:p>
        </p:txBody>
      </p:sp>
      <p:sp>
        <p:nvSpPr>
          <p:cNvPr id="13" name="TextBox 13"/>
          <p:cNvSpPr txBox="1"/>
          <p:nvPr/>
        </p:nvSpPr>
        <p:spPr>
          <a:xfrm>
            <a:off x="1028700" y="3289328"/>
            <a:ext cx="10571491" cy="1077539"/>
          </a:xfrm>
          <a:prstGeom prst="rect">
            <a:avLst/>
          </a:prstGeom>
        </p:spPr>
        <p:txBody>
          <a:bodyPr lIns="0" tIns="0" rIns="0" bIns="0" rtlCol="0" anchor="t">
            <a:spAutoFit/>
          </a:bodyPr>
          <a:lstStyle/>
          <a:p>
            <a:pPr>
              <a:lnSpc>
                <a:spcPts val="4180"/>
              </a:lnSpc>
            </a:pPr>
            <a:r>
              <a:rPr lang="el-GR" sz="3800" spc="19" dirty="0">
                <a:solidFill>
                  <a:srgbClr val="FFFFFF"/>
                </a:solidFill>
                <a:latin typeface="Aptos" panose="020B0004020202020204" pitchFamily="34" charset="0"/>
              </a:rPr>
              <a:t>Π</a:t>
            </a:r>
            <a:r>
              <a:rPr lang="en-US" sz="3800" spc="19" dirty="0" err="1">
                <a:solidFill>
                  <a:srgbClr val="FFFFFF"/>
                </a:solidFill>
                <a:latin typeface="Aptos" panose="020B0004020202020204" pitchFamily="34" charset="0"/>
              </a:rPr>
              <a:t>ρόγρ</a:t>
            </a:r>
            <a:r>
              <a:rPr lang="en-US" sz="3800" spc="19" dirty="0">
                <a:solidFill>
                  <a:srgbClr val="FFFFFF"/>
                </a:solidFill>
                <a:latin typeface="Aptos" panose="020B0004020202020204" pitchFamily="34" charset="0"/>
              </a:rPr>
              <a:t>αμμα κατάρτισης </a:t>
            </a:r>
            <a:r>
              <a:rPr lang="el-GR" sz="3800" spc="19" dirty="0">
                <a:solidFill>
                  <a:srgbClr val="FFFFFF"/>
                </a:solidFill>
                <a:latin typeface="Aptos" panose="020B0004020202020204" pitchFamily="34" charset="0"/>
              </a:rPr>
              <a:t>Πράσινου </a:t>
            </a:r>
            <a:r>
              <a:rPr lang="en-US" sz="3800" spc="19" dirty="0">
                <a:solidFill>
                  <a:srgbClr val="FFFFFF"/>
                </a:solidFill>
                <a:latin typeface="Aptos" panose="020B0004020202020204" pitchFamily="34" charset="0"/>
              </a:rPr>
              <a:t>STEM </a:t>
            </a:r>
            <a:r>
              <a:rPr lang="en-US" sz="3800" spc="19" dirty="0" err="1">
                <a:solidFill>
                  <a:srgbClr val="FFFFFF"/>
                </a:solidFill>
                <a:latin typeface="Aptos" panose="020B0004020202020204" pitchFamily="34" charset="0"/>
              </a:rPr>
              <a:t>γι</a:t>
            </a:r>
            <a:r>
              <a:rPr lang="en-US" sz="3800" spc="19" dirty="0">
                <a:solidFill>
                  <a:srgbClr val="FFFFFF"/>
                </a:solidFill>
                <a:latin typeface="Aptos" panose="020B0004020202020204" pitchFamily="34" charset="0"/>
              </a:rPr>
              <a:t>α </a:t>
            </a:r>
            <a:r>
              <a:rPr lang="el-GR" sz="3800" spc="19" dirty="0">
                <a:solidFill>
                  <a:srgbClr val="FFFFFF"/>
                </a:solidFill>
                <a:latin typeface="Aptos" panose="020B0004020202020204" pitchFamily="34" charset="0"/>
              </a:rPr>
              <a:t>ε</a:t>
            </a:r>
            <a:r>
              <a:rPr lang="en-US" sz="3800" spc="19" dirty="0">
                <a:solidFill>
                  <a:srgbClr val="FFFFFF"/>
                </a:solidFill>
                <a:latin typeface="Aptos" panose="020B0004020202020204" pitchFamily="34" charset="0"/>
              </a:rPr>
              <a:t>κπα</a:t>
            </a:r>
            <a:r>
              <a:rPr lang="en-US" sz="3800" spc="19" dirty="0" err="1">
                <a:solidFill>
                  <a:srgbClr val="FFFFFF"/>
                </a:solidFill>
                <a:latin typeface="Aptos" panose="020B0004020202020204" pitchFamily="34" charset="0"/>
              </a:rPr>
              <a:t>ιδευτικ</a:t>
            </a:r>
            <a:r>
              <a:rPr lang="el-GR" sz="3800" spc="19" dirty="0" err="1">
                <a:solidFill>
                  <a:srgbClr val="FFFFFF"/>
                </a:solidFill>
                <a:latin typeface="Aptos" panose="020B0004020202020204" pitchFamily="34" charset="0"/>
              </a:rPr>
              <a:t>ούς</a:t>
            </a:r>
            <a:r>
              <a:rPr lang="el-GR" sz="3800" spc="19" dirty="0">
                <a:solidFill>
                  <a:srgbClr val="FFFFFF"/>
                </a:solidFill>
                <a:latin typeface="Aptos" panose="020B0004020202020204" pitchFamily="34" charset="0"/>
              </a:rPr>
              <a:t> φοιτητών</a:t>
            </a:r>
            <a:endParaRPr lang="en-US" sz="3800" spc="19" dirty="0">
              <a:solidFill>
                <a:srgbClr val="FFFFFF"/>
              </a:solidFill>
              <a:latin typeface="Aptos" panose="020B0004020202020204" pitchFamily="34" charset="0"/>
            </a:endParaRPr>
          </a:p>
        </p:txBody>
      </p:sp>
      <p:sp>
        <p:nvSpPr>
          <p:cNvPr id="14" name="TextBox 14"/>
          <p:cNvSpPr txBox="1"/>
          <p:nvPr/>
        </p:nvSpPr>
        <p:spPr>
          <a:xfrm>
            <a:off x="1028700" y="4533430"/>
            <a:ext cx="9694756" cy="1301959"/>
          </a:xfrm>
          <a:prstGeom prst="rect">
            <a:avLst/>
          </a:prstGeom>
        </p:spPr>
        <p:txBody>
          <a:bodyPr lIns="0" tIns="0" rIns="0" bIns="0" rtlCol="0" anchor="t">
            <a:spAutoFit/>
          </a:bodyPr>
          <a:lstStyle/>
          <a:p>
            <a:pPr>
              <a:lnSpc>
                <a:spcPts val="5167"/>
              </a:lnSpc>
            </a:pPr>
            <a:r>
              <a:rPr lang="en-US" sz="3799" spc="140" dirty="0" err="1">
                <a:solidFill>
                  <a:srgbClr val="A7CD4C"/>
                </a:solidFill>
                <a:latin typeface="Aptos" panose="020B0004020202020204" pitchFamily="34" charset="0"/>
              </a:rPr>
              <a:t>Τίτλος</a:t>
            </a:r>
            <a:r>
              <a:rPr lang="en-US" sz="3799" spc="140" dirty="0">
                <a:solidFill>
                  <a:srgbClr val="A7CD4C"/>
                </a:solidFill>
                <a:latin typeface="Aptos" panose="020B0004020202020204" pitchFamily="34" charset="0"/>
              </a:rPr>
              <a:t> μα</a:t>
            </a:r>
            <a:r>
              <a:rPr lang="en-US" sz="3799" spc="140" dirty="0" err="1">
                <a:solidFill>
                  <a:srgbClr val="A7CD4C"/>
                </a:solidFill>
                <a:latin typeface="Aptos" panose="020B0004020202020204" pitchFamily="34" charset="0"/>
              </a:rPr>
              <a:t>θήμ</a:t>
            </a:r>
            <a:r>
              <a:rPr lang="en-US" sz="3799" spc="140" dirty="0">
                <a:solidFill>
                  <a:srgbClr val="A7CD4C"/>
                </a:solidFill>
                <a:latin typeface="Aptos" panose="020B0004020202020204" pitchFamily="34" charset="0"/>
              </a:rPr>
              <a:t>ατος: Αειφόρες Τεχνολογίες στην Εκπαίδευση των Φυσικών Επιστημών</a:t>
            </a:r>
          </a:p>
        </p:txBody>
      </p:sp>
      <p:sp>
        <p:nvSpPr>
          <p:cNvPr id="15" name="TextBox 15"/>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en-US" sz="6000" spc="30">
                <a:solidFill>
                  <a:srgbClr val="FEFEFE"/>
                </a:solidFill>
                <a:latin typeface="Aptos" panose="020B0004020202020204" pitchFamily="34" charset="0"/>
              </a:rPr>
              <a:t>1</a:t>
            </a:r>
          </a:p>
        </p:txBody>
      </p:sp>
      <p:sp>
        <p:nvSpPr>
          <p:cNvPr id="16" name="TextBox 16"/>
          <p:cNvSpPr txBox="1"/>
          <p:nvPr/>
        </p:nvSpPr>
        <p:spPr>
          <a:xfrm>
            <a:off x="1028700" y="6168263"/>
            <a:ext cx="12948358" cy="412229"/>
          </a:xfrm>
          <a:prstGeom prst="rect">
            <a:avLst/>
          </a:prstGeom>
        </p:spPr>
        <p:txBody>
          <a:bodyPr lIns="0" tIns="0" rIns="0" bIns="0" rtlCol="0" anchor="t">
            <a:spAutoFit/>
          </a:bodyPr>
          <a:lstStyle/>
          <a:p>
            <a:pPr>
              <a:lnSpc>
                <a:spcPts val="3360"/>
              </a:lnSpc>
            </a:pPr>
            <a:r>
              <a:rPr lang="en-US" sz="2400" spc="304" dirty="0">
                <a:solidFill>
                  <a:srgbClr val="5EAAAE"/>
                </a:solidFill>
                <a:latin typeface="Aptos" panose="020B0004020202020204" pitchFamily="34" charset="0"/>
              </a:rPr>
              <a:t>ΠΡ</a:t>
            </a:r>
            <a:r>
              <a:rPr lang="el-GR" sz="2400" spc="304" dirty="0">
                <a:solidFill>
                  <a:srgbClr val="5EAAAE"/>
                </a:solidFill>
                <a:latin typeface="Aptos" panose="020B0004020202020204" pitchFamily="34" charset="0"/>
              </a:rPr>
              <a:t>Ο</a:t>
            </a:r>
            <a:r>
              <a:rPr lang="en-US" sz="2400" spc="304" dirty="0">
                <a:solidFill>
                  <a:srgbClr val="5EAAAE"/>
                </a:solidFill>
                <a:latin typeface="Aptos" panose="020B0004020202020204" pitchFamily="34" charset="0"/>
              </a:rPr>
              <a:t>ΓΡΑΜΜΑ ΣΠΟΥΔ</a:t>
            </a:r>
            <a:r>
              <a:rPr lang="el-GR" sz="2400" spc="304" dirty="0">
                <a:solidFill>
                  <a:srgbClr val="5EAAAE"/>
                </a:solidFill>
                <a:latin typeface="Aptos" panose="020B0004020202020204" pitchFamily="34" charset="0"/>
              </a:rPr>
              <a:t>Ω</a:t>
            </a:r>
            <a:r>
              <a:rPr lang="en-US" sz="2400" spc="304" dirty="0">
                <a:solidFill>
                  <a:srgbClr val="5EAAAE"/>
                </a:solidFill>
                <a:latin typeface="Aptos" panose="020B0004020202020204" pitchFamily="34" charset="0"/>
              </a:rPr>
              <a:t>Ν ΚΑΙ ΕΠ</a:t>
            </a:r>
            <a:r>
              <a:rPr lang="el-GR" sz="2400" spc="304" dirty="0">
                <a:solidFill>
                  <a:srgbClr val="5EAAAE"/>
                </a:solidFill>
                <a:latin typeface="Aptos" panose="020B0004020202020204" pitchFamily="34" charset="0"/>
              </a:rPr>
              <a:t>Ι</a:t>
            </a:r>
            <a:r>
              <a:rPr lang="en-US" sz="2400" spc="304" dirty="0">
                <a:solidFill>
                  <a:srgbClr val="5EAAAE"/>
                </a:solidFill>
                <a:latin typeface="Aptos" panose="020B0004020202020204" pitchFamily="34" charset="0"/>
              </a:rPr>
              <a:t>ΠΕΔΟ</a:t>
            </a:r>
          </a:p>
        </p:txBody>
      </p:sp>
      <p:sp>
        <p:nvSpPr>
          <p:cNvPr id="17" name="TextBox 17"/>
          <p:cNvSpPr txBox="1"/>
          <p:nvPr/>
        </p:nvSpPr>
        <p:spPr>
          <a:xfrm>
            <a:off x="1028700" y="6534636"/>
            <a:ext cx="12948358" cy="401955"/>
          </a:xfrm>
          <a:prstGeom prst="rect">
            <a:avLst/>
          </a:prstGeom>
        </p:spPr>
        <p:txBody>
          <a:bodyPr lIns="0" tIns="0" rIns="0" bIns="0" rtlCol="0" anchor="t">
            <a:spAutoFit/>
          </a:bodyPr>
          <a:lstStyle/>
          <a:p>
            <a:pPr>
              <a:lnSpc>
                <a:spcPts val="3300"/>
              </a:lnSpc>
            </a:pPr>
            <a:r>
              <a:rPr lang="en-US" sz="2200" spc="70">
                <a:solidFill>
                  <a:srgbClr val="FFFFFF"/>
                </a:solidFill>
                <a:latin typeface="Aptos" panose="020B0004020202020204" pitchFamily="34" charset="0"/>
              </a:rPr>
              <a:t>Επίπεδο Master 2ος κύκλος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2050066" y="2322546"/>
            <a:ext cx="1914937" cy="909452"/>
            <a:chOff x="0" y="0"/>
            <a:chExt cx="504345" cy="239526"/>
          </a:xfrm>
        </p:grpSpPr>
        <p:sp>
          <p:nvSpPr>
            <p:cNvPr id="8" name="Freeform 8"/>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9" name="TextBox 9"/>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ΔΙΑΛΕΞΕΙΣ</a:t>
              </a:r>
            </a:p>
          </p:txBody>
        </p:sp>
      </p:grpSp>
      <p:grpSp>
        <p:nvGrpSpPr>
          <p:cNvPr id="10" name="Group 10"/>
          <p:cNvGrpSpPr/>
          <p:nvPr/>
        </p:nvGrpSpPr>
        <p:grpSpPr>
          <a:xfrm>
            <a:off x="4145978" y="2322546"/>
            <a:ext cx="1914937" cy="909452"/>
            <a:chOff x="0" y="0"/>
            <a:chExt cx="504345" cy="239526"/>
          </a:xfrm>
        </p:grpSpPr>
        <p:sp>
          <p:nvSpPr>
            <p:cNvPr id="11" name="Freeform 11"/>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2" name="TextBox 12"/>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dirty="0">
                  <a:solidFill>
                    <a:srgbClr val="FFFFFF"/>
                  </a:solidFill>
                  <a:latin typeface="Aptos" panose="020B0004020202020204" pitchFamily="34" charset="0"/>
                </a:rPr>
                <a:t>ΣΕΜΙΝΑΡΙΟ</a:t>
              </a:r>
            </a:p>
          </p:txBody>
        </p:sp>
      </p:grpSp>
      <p:grpSp>
        <p:nvGrpSpPr>
          <p:cNvPr id="13" name="Group 13"/>
          <p:cNvGrpSpPr/>
          <p:nvPr/>
        </p:nvGrpSpPr>
        <p:grpSpPr>
          <a:xfrm>
            <a:off x="6241890" y="2322546"/>
            <a:ext cx="1914937" cy="909452"/>
            <a:chOff x="0" y="0"/>
            <a:chExt cx="504345" cy="239526"/>
          </a:xfrm>
        </p:grpSpPr>
        <p:sp>
          <p:nvSpPr>
            <p:cNvPr id="14" name="Freeform 14"/>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5" name="TextBox 15"/>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ΕΡΓΑΣΤ</a:t>
              </a:r>
              <a:r>
                <a:rPr lang="en-US" sz="2300" spc="135" dirty="0">
                  <a:solidFill>
                    <a:srgbClr val="FFFFFF"/>
                  </a:solidFill>
                  <a:latin typeface="Aptos" panose="020B0004020202020204" pitchFamily="34" charset="0"/>
                </a:rPr>
                <a:t>. ΕΡΓΑΣΙΑ</a:t>
              </a:r>
            </a:p>
          </p:txBody>
        </p:sp>
      </p:grpSp>
      <p:grpSp>
        <p:nvGrpSpPr>
          <p:cNvPr id="16" name="Group 16"/>
          <p:cNvGrpSpPr/>
          <p:nvPr/>
        </p:nvGrpSpPr>
        <p:grpSpPr>
          <a:xfrm>
            <a:off x="2050066" y="3231997"/>
            <a:ext cx="1914937" cy="569102"/>
            <a:chOff x="0" y="0"/>
            <a:chExt cx="504345" cy="149887"/>
          </a:xfrm>
        </p:grpSpPr>
        <p:sp>
          <p:nvSpPr>
            <p:cNvPr id="17" name="Freeform 1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18" name="TextBox 18"/>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30 H</a:t>
              </a:r>
            </a:p>
          </p:txBody>
        </p:sp>
      </p:grpSp>
      <p:grpSp>
        <p:nvGrpSpPr>
          <p:cNvPr id="19" name="Group 19"/>
          <p:cNvGrpSpPr/>
          <p:nvPr/>
        </p:nvGrpSpPr>
        <p:grpSpPr>
          <a:xfrm>
            <a:off x="4145978" y="3231997"/>
            <a:ext cx="1914937" cy="569102"/>
            <a:chOff x="0" y="0"/>
            <a:chExt cx="504345" cy="149887"/>
          </a:xfrm>
        </p:grpSpPr>
        <p:sp>
          <p:nvSpPr>
            <p:cNvPr id="20" name="Freeform 2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21" name="TextBox 21"/>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15 H</a:t>
              </a:r>
            </a:p>
          </p:txBody>
        </p:sp>
      </p:grpSp>
      <p:grpSp>
        <p:nvGrpSpPr>
          <p:cNvPr id="22" name="Group 22"/>
          <p:cNvGrpSpPr/>
          <p:nvPr/>
        </p:nvGrpSpPr>
        <p:grpSpPr>
          <a:xfrm>
            <a:off x="6241890" y="3231997"/>
            <a:ext cx="957468" cy="569102"/>
            <a:chOff x="0" y="0"/>
            <a:chExt cx="252173" cy="149887"/>
          </a:xfrm>
        </p:grpSpPr>
        <p:sp>
          <p:nvSpPr>
            <p:cNvPr id="23" name="Freeform 2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24" name="TextBox 24"/>
            <p:cNvSpPr txBox="1"/>
            <p:nvPr/>
          </p:nvSpPr>
          <p:spPr>
            <a:xfrm>
              <a:off x="0" y="19050"/>
              <a:ext cx="252173" cy="130837"/>
            </a:xfrm>
            <a:prstGeom prst="rect">
              <a:avLst/>
            </a:prstGeom>
          </p:spPr>
          <p:txBody>
            <a:bodyPr lIns="50800" tIns="50800" rIns="50800" bIns="50800" rtlCol="0" anchor="ctr"/>
            <a:lstStyle/>
            <a:p>
              <a:pPr algn="r">
                <a:lnSpc>
                  <a:spcPts val="2596"/>
                </a:lnSpc>
              </a:pPr>
              <a:r>
                <a:rPr lang="en-US" sz="2300" spc="135">
                  <a:solidFill>
                    <a:srgbClr val="1C2529">
                      <a:alpha val="31765"/>
                    </a:srgbClr>
                  </a:solidFill>
                  <a:latin typeface="Aptos" panose="020B0004020202020204" pitchFamily="34" charset="0"/>
                </a:rPr>
                <a:t>15 H </a:t>
              </a:r>
            </a:p>
          </p:txBody>
        </p:sp>
      </p:grpSp>
      <p:grpSp>
        <p:nvGrpSpPr>
          <p:cNvPr id="25" name="Group 25"/>
          <p:cNvGrpSpPr/>
          <p:nvPr/>
        </p:nvGrpSpPr>
        <p:grpSpPr>
          <a:xfrm>
            <a:off x="-1584019" y="533485"/>
            <a:ext cx="15338807" cy="1028531"/>
            <a:chOff x="0" y="0"/>
            <a:chExt cx="4039851" cy="270889"/>
          </a:xfrm>
        </p:grpSpPr>
        <p:sp>
          <p:nvSpPr>
            <p:cNvPr id="26" name="Freeform 26"/>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27" name="TextBox 27"/>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28" name="TextBox 28"/>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29" name="Freeform 29"/>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30" name="Group 30"/>
          <p:cNvGrpSpPr/>
          <p:nvPr/>
        </p:nvGrpSpPr>
        <p:grpSpPr>
          <a:xfrm>
            <a:off x="7199358" y="3231997"/>
            <a:ext cx="957468" cy="569102"/>
            <a:chOff x="0" y="0"/>
            <a:chExt cx="252173" cy="149887"/>
          </a:xfrm>
        </p:grpSpPr>
        <p:sp>
          <p:nvSpPr>
            <p:cNvPr id="31" name="Freeform 31"/>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2" name="TextBox 32"/>
            <p:cNvSpPr txBox="1"/>
            <p:nvPr/>
          </p:nvSpPr>
          <p:spPr>
            <a:xfrm>
              <a:off x="0" y="19050"/>
              <a:ext cx="252173"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15 H </a:t>
              </a:r>
            </a:p>
          </p:txBody>
        </p:sp>
      </p:grpSp>
      <p:sp>
        <p:nvSpPr>
          <p:cNvPr id="33" name="TextBox 33"/>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sp>
        <p:nvSpPr>
          <p:cNvPr id="34" name="TextBox 34"/>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2</a:t>
            </a:r>
            <a:endParaRPr lang="en-US" sz="6000" spc="30" dirty="0">
              <a:solidFill>
                <a:srgbClr val="FEFEFE"/>
              </a:solidFill>
              <a:latin typeface="Aptos" panose="020B0004020202020204" pitchFamily="34" charset="0"/>
            </a:endParaRPr>
          </a:p>
        </p:txBody>
      </p:sp>
      <p:sp>
        <p:nvSpPr>
          <p:cNvPr id="35" name="TextBox 35"/>
          <p:cNvSpPr txBox="1"/>
          <p:nvPr/>
        </p:nvSpPr>
        <p:spPr>
          <a:xfrm>
            <a:off x="2050066" y="4308964"/>
            <a:ext cx="15710748" cy="508922"/>
          </a:xfrm>
          <a:prstGeom prst="rect">
            <a:avLst/>
          </a:prstGeom>
        </p:spPr>
        <p:txBody>
          <a:bodyPr lIns="0" tIns="0" rIns="0" bIns="0" rtlCol="0" anchor="t">
            <a:spAutoFit/>
          </a:bodyPr>
          <a:lstStyle/>
          <a:p>
            <a:pPr marL="0" lvl="0" indent="0" algn="l">
              <a:lnSpc>
                <a:spcPts val="4199"/>
              </a:lnSpc>
              <a:spcBef>
                <a:spcPct val="0"/>
              </a:spcBef>
            </a:pPr>
            <a:r>
              <a:rPr lang="en-US" sz="2999" u="none" strike="noStrike" spc="380" dirty="0">
                <a:solidFill>
                  <a:srgbClr val="5EAAAE"/>
                </a:solidFill>
                <a:latin typeface="Aptos" panose="020B0004020202020204" pitchFamily="34" charset="0"/>
              </a:rPr>
              <a:t>ΕΠΙΔΙΩΚ</a:t>
            </a:r>
            <a:r>
              <a:rPr lang="el-GR" sz="2999" spc="380" dirty="0">
                <a:solidFill>
                  <a:srgbClr val="5EAAAE"/>
                </a:solidFill>
                <a:latin typeface="Aptos" panose="020B0004020202020204" pitchFamily="34" charset="0"/>
              </a:rPr>
              <a:t>Ο</a:t>
            </a:r>
            <a:r>
              <a:rPr lang="en-US" sz="2999" u="none" strike="noStrike" spc="380" dirty="0">
                <a:solidFill>
                  <a:srgbClr val="5EAAAE"/>
                </a:solidFill>
                <a:latin typeface="Aptos" panose="020B0004020202020204" pitchFamily="34" charset="0"/>
              </a:rPr>
              <a:t>ΜΕΝΑ ΜΑΘΗΣΙΑΚ</a:t>
            </a:r>
            <a:r>
              <a:rPr lang="el-GR" sz="2999" u="none" strike="noStrike" spc="380" dirty="0">
                <a:solidFill>
                  <a:srgbClr val="5EAAAE"/>
                </a:solidFill>
                <a:latin typeface="Aptos" panose="020B0004020202020204" pitchFamily="34" charset="0"/>
              </a:rPr>
              <a:t>Α</a:t>
            </a:r>
            <a:r>
              <a:rPr lang="en-US" sz="2999" u="none" strike="noStrike" spc="380" dirty="0">
                <a:solidFill>
                  <a:srgbClr val="5EAAAE"/>
                </a:solidFill>
                <a:latin typeface="Aptos" panose="020B0004020202020204" pitchFamily="34" charset="0"/>
              </a:rPr>
              <a:t> ΑΠΟΤΕΛ</a:t>
            </a:r>
            <a:r>
              <a:rPr lang="el-GR" sz="2999" u="none" strike="noStrike" spc="380" dirty="0">
                <a:solidFill>
                  <a:srgbClr val="5EAAAE"/>
                </a:solidFill>
                <a:latin typeface="Aptos" panose="020B0004020202020204" pitchFamily="34" charset="0"/>
              </a:rPr>
              <a:t>Ε</a:t>
            </a:r>
            <a:r>
              <a:rPr lang="en-US" sz="2999" u="none" strike="noStrike" spc="380" dirty="0">
                <a:solidFill>
                  <a:srgbClr val="5EAAAE"/>
                </a:solidFill>
                <a:latin typeface="Aptos" panose="020B0004020202020204" pitchFamily="34" charset="0"/>
              </a:rPr>
              <a:t>ΣΜΑΤΑ</a:t>
            </a:r>
          </a:p>
        </p:txBody>
      </p:sp>
      <p:sp>
        <p:nvSpPr>
          <p:cNvPr id="36" name="TextBox 36"/>
          <p:cNvSpPr txBox="1"/>
          <p:nvPr/>
        </p:nvSpPr>
        <p:spPr>
          <a:xfrm>
            <a:off x="2050066" y="5129450"/>
            <a:ext cx="15906072" cy="3693319"/>
          </a:xfrm>
          <a:prstGeom prst="rect">
            <a:avLst/>
          </a:prstGeom>
        </p:spPr>
        <p:txBody>
          <a:bodyPr lIns="0" tIns="0" rIns="0" bIns="0" rtlCol="0" anchor="t">
            <a:spAutoFit/>
          </a:bodyPr>
          <a:lstStyle/>
          <a:p>
            <a:pPr>
              <a:lnSpc>
                <a:spcPts val="1811"/>
              </a:lnSpc>
            </a:pPr>
            <a:r>
              <a:rPr lang="en-US" sz="1603" spc="51" dirty="0" err="1">
                <a:solidFill>
                  <a:srgbClr val="FFFFFF"/>
                </a:solidFill>
                <a:latin typeface="Aptos" panose="020B0004020202020204" pitchFamily="34" charset="0"/>
              </a:rPr>
              <a:t>Οι</a:t>
            </a:r>
            <a:r>
              <a:rPr lang="en-US" sz="1603" spc="51" dirty="0">
                <a:solidFill>
                  <a:srgbClr val="FFFFFF"/>
                </a:solidFill>
                <a:latin typeface="Aptos" panose="020B0004020202020204" pitchFamily="34" charset="0"/>
              </a:rPr>
              <a:t> </a:t>
            </a:r>
            <a:r>
              <a:rPr lang="el-GR" sz="1603" spc="51" dirty="0">
                <a:solidFill>
                  <a:srgbClr val="FFFFFF"/>
                </a:solidFill>
                <a:latin typeface="Aptos" panose="020B0004020202020204" pitchFamily="34" charset="0"/>
              </a:rPr>
              <a:t>φοιτητές</a:t>
            </a:r>
            <a:r>
              <a:rPr lang="en-US" sz="1603" spc="51" dirty="0">
                <a:solidFill>
                  <a:srgbClr val="FFFFFF"/>
                </a:solidFill>
                <a:latin typeface="Aptos" panose="020B0004020202020204" pitchFamily="34" charset="0"/>
              </a:rPr>
              <a:t> </a:t>
            </a:r>
            <a:r>
              <a:rPr lang="el-GR" sz="1603" spc="51" dirty="0">
                <a:solidFill>
                  <a:srgbClr val="FFFFFF"/>
                </a:solidFill>
                <a:latin typeface="Aptos" panose="020B0004020202020204" pitchFamily="34" charset="0"/>
              </a:rPr>
              <a:t>θα </a:t>
            </a:r>
            <a:r>
              <a:rPr lang="en-US" sz="1603" spc="51" dirty="0">
                <a:solidFill>
                  <a:srgbClr val="FFFFFF"/>
                </a:solidFill>
                <a:latin typeface="Aptos" panose="020B0004020202020204" pitchFamily="34" charset="0"/>
              </a:rPr>
              <a:t>μπ</a:t>
            </a:r>
            <a:r>
              <a:rPr lang="en-US" sz="1603" spc="51" dirty="0" err="1">
                <a:solidFill>
                  <a:srgbClr val="FFFFFF"/>
                </a:solidFill>
                <a:latin typeface="Aptos" panose="020B0004020202020204" pitchFamily="34" charset="0"/>
              </a:rPr>
              <a:t>ορούν</a:t>
            </a:r>
            <a:r>
              <a:rPr lang="en-US" sz="1603" spc="51" dirty="0">
                <a:solidFill>
                  <a:srgbClr val="FFFFFF"/>
                </a:solidFill>
                <a:latin typeface="Aptos" panose="020B0004020202020204" pitchFamily="34" charset="0"/>
              </a:rPr>
              <a:t>:</a:t>
            </a:r>
          </a:p>
          <a:p>
            <a:pPr marL="346139" lvl="1" indent="-173069">
              <a:lnSpc>
                <a:spcPts val="1811"/>
              </a:lnSpc>
              <a:buFont typeface="Arial"/>
              <a:buChar char="•"/>
            </a:pPr>
            <a:r>
              <a:rPr lang="el-GR" sz="1603" spc="51" dirty="0">
                <a:solidFill>
                  <a:srgbClr val="FFFFFF"/>
                </a:solidFill>
                <a:latin typeface="Aptos" panose="020B0004020202020204" pitchFamily="34" charset="0"/>
              </a:rPr>
              <a:t>να </a:t>
            </a:r>
            <a:r>
              <a:rPr lang="en-US" sz="1603" spc="51" dirty="0">
                <a:solidFill>
                  <a:srgbClr val="FFFFFF"/>
                </a:solidFill>
                <a:latin typeface="Aptos" panose="020B0004020202020204" pitchFamily="34" charset="0"/>
              </a:rPr>
              <a:t>επ</a:t>
            </a:r>
            <a:r>
              <a:rPr lang="en-US" sz="1603" spc="51" dirty="0" err="1">
                <a:solidFill>
                  <a:srgbClr val="FFFFFF"/>
                </a:solidFill>
                <a:latin typeface="Aptos" panose="020B0004020202020204" pitchFamily="34" charset="0"/>
              </a:rPr>
              <a:t>ιδεικνύουν</a:t>
            </a:r>
            <a:r>
              <a:rPr lang="en-US" sz="1603" spc="51" dirty="0">
                <a:solidFill>
                  <a:srgbClr val="FFFFFF"/>
                </a:solidFill>
                <a:latin typeface="Aptos" panose="020B0004020202020204" pitchFamily="34" charset="0"/>
              </a:rPr>
              <a:t> βαθιά κατανόηση των αρχών και των εννοιών που διέπουν τις βιώσιμες τεχνολογίες στους τομείς των κυψελών καυσίμου υδρογόνου, των ηλεκτρολυτών, των μπαταριών (συμπεριλαμβανομένων των τεχνολογιών λιθίου και των τεχνολογιών πέραν του λιθίου), των ηλεκτροχημικών μικροαντιδραστήρων, των φωτοβολταϊκών και των ανεμογεννητριών</a:t>
            </a:r>
          </a:p>
          <a:p>
            <a:pPr marL="346139" lvl="1" indent="-173069">
              <a:lnSpc>
                <a:spcPts val="1811"/>
              </a:lnSpc>
              <a:buFont typeface="Arial"/>
              <a:buChar char="•"/>
            </a:pPr>
            <a:r>
              <a:rPr lang="en-US" sz="1603" spc="51" dirty="0">
                <a:solidFill>
                  <a:srgbClr val="FFFFFF"/>
                </a:solidFill>
                <a:latin typeface="Aptos" panose="020B0004020202020204" pitchFamily="34" charset="0"/>
              </a:rPr>
              <a:t>να π</a:t>
            </a:r>
            <a:r>
              <a:rPr lang="en-US" sz="1603" spc="51" dirty="0" err="1">
                <a:solidFill>
                  <a:srgbClr val="FFFFFF"/>
                </a:solidFill>
                <a:latin typeface="Aptos" panose="020B0004020202020204" pitchFamily="34" charset="0"/>
              </a:rPr>
              <a:t>ροσδιορίζ</a:t>
            </a:r>
            <a:r>
              <a:rPr lang="el-GR" sz="1603" spc="51" dirty="0" err="1">
                <a:solidFill>
                  <a:srgbClr val="FFFFFF"/>
                </a:solidFill>
                <a:latin typeface="Aptos" panose="020B0004020202020204" pitchFamily="34" charset="0"/>
              </a:rPr>
              <a:t>ουν</a:t>
            </a:r>
            <a:r>
              <a:rPr lang="en-US" sz="1603" spc="51" dirty="0">
                <a:solidFill>
                  <a:srgbClr val="FFFFFF"/>
                </a:solidFill>
                <a:latin typeface="Aptos" panose="020B0004020202020204" pitchFamily="34" charset="0"/>
              </a:rPr>
              <a:t> και να </a:t>
            </a:r>
            <a:r>
              <a:rPr lang="en-US" sz="1603" spc="51" dirty="0" err="1">
                <a:solidFill>
                  <a:srgbClr val="FFFFFF"/>
                </a:solidFill>
                <a:latin typeface="Aptos" panose="020B0004020202020204" pitchFamily="34" charset="0"/>
              </a:rPr>
              <a:t>εξηγ</a:t>
            </a:r>
            <a:r>
              <a:rPr lang="el-GR" sz="1603" spc="51" dirty="0" err="1">
                <a:solidFill>
                  <a:srgbClr val="FFFFFF"/>
                </a:solidFill>
                <a:latin typeface="Aptos" panose="020B0004020202020204" pitchFamily="34" charset="0"/>
              </a:rPr>
              <a:t>ούν</a:t>
            </a:r>
            <a:r>
              <a:rPr lang="en-US" sz="1603" spc="51" dirty="0">
                <a:solidFill>
                  <a:srgbClr val="FFFFFF"/>
                </a:solidFill>
                <a:latin typeface="Aptos" panose="020B0004020202020204" pitchFamily="34" charset="0"/>
              </a:rPr>
              <a:t> τα βασικά συστατικά, υλικά και διαδικασίες που εμπλέκονται σε κάθε τεχνολογία</a:t>
            </a:r>
          </a:p>
          <a:p>
            <a:pPr marL="346139" lvl="1" indent="-173069">
              <a:lnSpc>
                <a:spcPts val="1811"/>
              </a:lnSpc>
              <a:buFont typeface="Arial"/>
              <a:buChar char="•"/>
            </a:pPr>
            <a:r>
              <a:rPr lang="en-US" sz="1603" spc="51" dirty="0">
                <a:solidFill>
                  <a:srgbClr val="FFFFFF"/>
                </a:solidFill>
                <a:latin typeface="Aptos" panose="020B0004020202020204" pitchFamily="34" charset="0"/>
              </a:rPr>
              <a:t>να αξιολογούν την αποδοτικότητα και την αποτελεσματικότητα των διαφόρων βιώσιμων τεχνολογιών σε σύγκριση με τις συμβατικές πηγές ενέργειας</a:t>
            </a:r>
          </a:p>
          <a:p>
            <a:pPr marL="346139" lvl="1" indent="-173069">
              <a:lnSpc>
                <a:spcPts val="1811"/>
              </a:lnSpc>
              <a:buFont typeface="Arial"/>
              <a:buChar char="•"/>
            </a:pPr>
            <a:r>
              <a:rPr lang="el-GR" sz="1603" spc="51" dirty="0">
                <a:solidFill>
                  <a:srgbClr val="FFFFFF"/>
                </a:solidFill>
                <a:latin typeface="Aptos" panose="020B0004020202020204" pitchFamily="34" charset="0"/>
              </a:rPr>
              <a:t>να </a:t>
            </a:r>
            <a:r>
              <a:rPr lang="en-US" sz="1603" spc="51" dirty="0">
                <a:solidFill>
                  <a:srgbClr val="FFFFFF"/>
                </a:solidFill>
                <a:latin typeface="Aptos" panose="020B0004020202020204" pitchFamily="34" charset="0"/>
              </a:rPr>
              <a:t>επ</a:t>
            </a:r>
            <a:r>
              <a:rPr lang="en-US" sz="1603" spc="51" dirty="0" err="1">
                <a:solidFill>
                  <a:srgbClr val="FFFFFF"/>
                </a:solidFill>
                <a:latin typeface="Aptos" panose="020B0004020202020204" pitchFamily="34" charset="0"/>
              </a:rPr>
              <a:t>ιδεικνύουν</a:t>
            </a:r>
            <a:r>
              <a:rPr lang="en-US" sz="1603" spc="51" dirty="0">
                <a:solidFill>
                  <a:srgbClr val="FFFFFF"/>
                </a:solidFill>
                <a:latin typeface="Aptos" panose="020B0004020202020204" pitchFamily="34" charset="0"/>
              </a:rPr>
              <a:t> πρακτικές δεξιότητες στη λειτουργία και συναρμολόγηση κυψελών καυσίμου υδρογόνου, ηλεκτρολυτών, μπαταριών, ηλεκτροχημικών μικροαντιδραστήρων, φωτοβολταϊκών συστημάτων και ανεμογεννητριών</a:t>
            </a:r>
          </a:p>
          <a:p>
            <a:pPr marL="346139" lvl="1" indent="-173069">
              <a:lnSpc>
                <a:spcPts val="1811"/>
              </a:lnSpc>
              <a:buFont typeface="Arial"/>
              <a:buChar char="•"/>
            </a:pPr>
            <a:r>
              <a:rPr lang="en-US" sz="1603" spc="51" dirty="0">
                <a:solidFill>
                  <a:srgbClr val="FFFFFF"/>
                </a:solidFill>
                <a:latin typeface="Aptos" panose="020B0004020202020204" pitchFamily="34" charset="0"/>
              </a:rPr>
              <a:t>να σχεδιάζουν και να διεξάγουν πειράματα για τη διερεύνηση της απόδοσης και της αποδοτικότητας των βιώσιμων τεχνολογιών</a:t>
            </a:r>
          </a:p>
          <a:p>
            <a:pPr marL="346139" lvl="1" indent="-173069">
              <a:lnSpc>
                <a:spcPts val="1811"/>
              </a:lnSpc>
              <a:buFont typeface="Arial"/>
              <a:buChar char="•"/>
            </a:pPr>
            <a:r>
              <a:rPr lang="en-US" sz="1603" spc="51" dirty="0">
                <a:solidFill>
                  <a:srgbClr val="FFFFFF"/>
                </a:solidFill>
                <a:latin typeface="Aptos" panose="020B0004020202020204" pitchFamily="34" charset="0"/>
              </a:rPr>
              <a:t>να αξιολογούν και να αντιμετωπίζουν τις προκλήσεις και τους περιορισμούς που συνδέονται με την εφαρμογή βιώσιμων τεχνολογιών</a:t>
            </a:r>
          </a:p>
          <a:p>
            <a:pPr marL="346139" lvl="1" indent="-173069">
              <a:lnSpc>
                <a:spcPts val="1811"/>
              </a:lnSpc>
              <a:buFont typeface="Arial"/>
              <a:buChar char="•"/>
            </a:pPr>
            <a:r>
              <a:rPr lang="el-GR" sz="1603" spc="51" dirty="0">
                <a:solidFill>
                  <a:srgbClr val="FFFFFF"/>
                </a:solidFill>
                <a:latin typeface="Aptos" panose="020B0004020202020204" pitchFamily="34" charset="0"/>
              </a:rPr>
              <a:t>να </a:t>
            </a:r>
            <a:r>
              <a:rPr lang="en-US" sz="1603" spc="51" dirty="0">
                <a:solidFill>
                  <a:srgbClr val="FFFFFF"/>
                </a:solidFill>
                <a:latin typeface="Aptos" panose="020B0004020202020204" pitchFamily="34" charset="0"/>
              </a:rPr>
              <a:t>ανα</a:t>
            </a:r>
            <a:r>
              <a:rPr lang="en-US" sz="1603" spc="51" dirty="0" err="1">
                <a:solidFill>
                  <a:srgbClr val="FFFFFF"/>
                </a:solidFill>
                <a:latin typeface="Aptos" panose="020B0004020202020204" pitchFamily="34" charset="0"/>
              </a:rPr>
              <a:t>γνωρίζουν</a:t>
            </a:r>
            <a:r>
              <a:rPr lang="en-US" sz="1603" spc="51" dirty="0">
                <a:solidFill>
                  <a:srgbClr val="FFFFFF"/>
                </a:solidFill>
                <a:latin typeface="Aptos" panose="020B0004020202020204" pitchFamily="34" charset="0"/>
              </a:rPr>
              <a:t> τη διεπιστημονική φύση των βιώσιμων τεχνολογιών, ενσωματώνοντας γνώσεις από χημεία, φυσική, μηχανική και περιβαλλοντική επιστήμη</a:t>
            </a:r>
          </a:p>
          <a:p>
            <a:pPr marL="346139" lvl="1" indent="-173069">
              <a:lnSpc>
                <a:spcPts val="1811"/>
              </a:lnSpc>
              <a:buFont typeface="Arial"/>
              <a:buChar char="•"/>
            </a:pPr>
            <a:r>
              <a:rPr lang="en-US" sz="1603" spc="51" dirty="0">
                <a:solidFill>
                  <a:srgbClr val="FFFFFF"/>
                </a:solidFill>
                <a:latin typeface="Aptos" panose="020B0004020202020204" pitchFamily="34" charset="0"/>
              </a:rPr>
              <a:t>να επικοινωνούν αποτελεσματικά επιστημονικές έννοιες και ευρήματα σχετικά με τις βιώσιμες τεχνολογίες μέσω γραπτών εκθέσεων, προφορικών παρουσιάσεων και οπτικών μέσων</a:t>
            </a:r>
          </a:p>
          <a:p>
            <a:pPr marL="346139" lvl="1" indent="-173069">
              <a:lnSpc>
                <a:spcPts val="1811"/>
              </a:lnSpc>
              <a:buFont typeface="Arial"/>
              <a:buChar char="•"/>
            </a:pPr>
            <a:r>
              <a:rPr lang="en-US" sz="1603" spc="51" dirty="0">
                <a:solidFill>
                  <a:srgbClr val="FFFFFF"/>
                </a:solidFill>
                <a:latin typeface="Aptos" panose="020B0004020202020204" pitchFamily="34" charset="0"/>
              </a:rPr>
              <a:t>να συνεργάζονται με συνομηλίκους τους σε ομαδικά έργα, προωθώντας την ομαδική εργασία και την αποτελεσματική επικοινωνία</a:t>
            </a:r>
          </a:p>
          <a:p>
            <a:pPr marL="346139" lvl="1" indent="-173069">
              <a:lnSpc>
                <a:spcPts val="1811"/>
              </a:lnSpc>
              <a:buFont typeface="Arial"/>
              <a:buChar char="•"/>
            </a:pPr>
            <a:r>
              <a:rPr lang="en-US" sz="1603" spc="51" dirty="0">
                <a:solidFill>
                  <a:srgbClr val="FFFFFF"/>
                </a:solidFill>
                <a:latin typeface="Aptos" panose="020B0004020202020204" pitchFamily="34" charset="0"/>
              </a:rPr>
              <a:t>να </a:t>
            </a:r>
            <a:r>
              <a:rPr lang="en-US" sz="1603" spc="51" dirty="0" err="1">
                <a:solidFill>
                  <a:srgbClr val="FFFFFF"/>
                </a:solidFill>
                <a:latin typeface="Aptos" panose="020B0004020202020204" pitchFamily="34" charset="0"/>
              </a:rPr>
              <a:t>ενημερών</a:t>
            </a:r>
            <a:r>
              <a:rPr lang="el-GR" sz="1603" spc="51" dirty="0" err="1">
                <a:solidFill>
                  <a:srgbClr val="FFFFFF"/>
                </a:solidFill>
                <a:latin typeface="Aptos" panose="020B0004020202020204" pitchFamily="34" charset="0"/>
              </a:rPr>
              <a:t>ονται</a:t>
            </a:r>
            <a:r>
              <a:rPr lang="en-US" sz="1603" spc="51" dirty="0">
                <a:solidFill>
                  <a:srgbClr val="FFFFFF"/>
                </a:solidFill>
                <a:latin typeface="Aptos" panose="020B0004020202020204" pitchFamily="34" charset="0"/>
              </a:rPr>
              <a:t> για τις τελευταίες εξελίξεις στις βιώσιμες τεχνολογίες πέραν του περιεχομένου των μαθημάτων, συμπεριλαμβανομένων των αναδυόμενων τάσεων και της έρευνας αιχμής</a:t>
            </a:r>
          </a:p>
        </p:txBody>
      </p:sp>
      <p:grpSp>
        <p:nvGrpSpPr>
          <p:cNvPr id="37" name="Group 37"/>
          <p:cNvGrpSpPr/>
          <p:nvPr/>
        </p:nvGrpSpPr>
        <p:grpSpPr>
          <a:xfrm>
            <a:off x="9144000" y="2322546"/>
            <a:ext cx="1914937" cy="909452"/>
            <a:chOff x="0" y="0"/>
            <a:chExt cx="504345" cy="239526"/>
          </a:xfrm>
        </p:grpSpPr>
        <p:sp>
          <p:nvSpPr>
            <p:cNvPr id="38" name="Freeform 38"/>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39" name="TextBox 39"/>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ΑΤΟΜΙΚΗ</a:t>
              </a:r>
              <a:r>
                <a:rPr lang="en-US" sz="2300" spc="135" dirty="0">
                  <a:solidFill>
                    <a:srgbClr val="FFFFFF"/>
                  </a:solidFill>
                  <a:latin typeface="Aptos" panose="020B0004020202020204" pitchFamily="34" charset="0"/>
                </a:rPr>
                <a:t> ΕΡΓΑΣΙΑ</a:t>
              </a:r>
            </a:p>
          </p:txBody>
        </p:sp>
      </p:grpSp>
      <p:grpSp>
        <p:nvGrpSpPr>
          <p:cNvPr id="40" name="Group 40"/>
          <p:cNvGrpSpPr/>
          <p:nvPr/>
        </p:nvGrpSpPr>
        <p:grpSpPr>
          <a:xfrm>
            <a:off x="11239912" y="2322546"/>
            <a:ext cx="1914937" cy="909452"/>
            <a:chOff x="0" y="0"/>
            <a:chExt cx="504345" cy="239526"/>
          </a:xfrm>
        </p:grpSpPr>
        <p:sp>
          <p:nvSpPr>
            <p:cNvPr id="41" name="Freeform 41"/>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42" name="TextBox 42"/>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ECTS</a:t>
              </a:r>
            </a:p>
          </p:txBody>
        </p:sp>
      </p:grpSp>
      <p:grpSp>
        <p:nvGrpSpPr>
          <p:cNvPr id="43" name="Group 43"/>
          <p:cNvGrpSpPr/>
          <p:nvPr/>
        </p:nvGrpSpPr>
        <p:grpSpPr>
          <a:xfrm>
            <a:off x="9144000" y="3231997"/>
            <a:ext cx="1914937" cy="569102"/>
            <a:chOff x="0" y="0"/>
            <a:chExt cx="504345" cy="149887"/>
          </a:xfrm>
        </p:grpSpPr>
        <p:sp>
          <p:nvSpPr>
            <p:cNvPr id="44" name="Freeform 44"/>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5" name="TextBox 45"/>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75 H</a:t>
              </a:r>
            </a:p>
          </p:txBody>
        </p:sp>
      </p:grpSp>
      <p:grpSp>
        <p:nvGrpSpPr>
          <p:cNvPr id="46" name="Group 46"/>
          <p:cNvGrpSpPr/>
          <p:nvPr/>
        </p:nvGrpSpPr>
        <p:grpSpPr>
          <a:xfrm>
            <a:off x="11239912" y="3231997"/>
            <a:ext cx="1914937" cy="569102"/>
            <a:chOff x="0" y="0"/>
            <a:chExt cx="504345" cy="149887"/>
          </a:xfrm>
        </p:grpSpPr>
        <p:sp>
          <p:nvSpPr>
            <p:cNvPr id="47" name="Freeform 4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8" name="TextBox 48"/>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5</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2050066" y="2322546"/>
            <a:ext cx="1914937" cy="909452"/>
            <a:chOff x="0" y="0"/>
            <a:chExt cx="504345" cy="239526"/>
          </a:xfrm>
        </p:grpSpPr>
        <p:sp>
          <p:nvSpPr>
            <p:cNvPr id="8" name="Freeform 8"/>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9" name="TextBox 9"/>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ΔΙΑΛΕΞΕΙΣ</a:t>
              </a:r>
            </a:p>
          </p:txBody>
        </p:sp>
      </p:grpSp>
      <p:grpSp>
        <p:nvGrpSpPr>
          <p:cNvPr id="16" name="Group 16"/>
          <p:cNvGrpSpPr/>
          <p:nvPr/>
        </p:nvGrpSpPr>
        <p:grpSpPr>
          <a:xfrm>
            <a:off x="2050066" y="3231997"/>
            <a:ext cx="1914937" cy="569102"/>
            <a:chOff x="0" y="0"/>
            <a:chExt cx="504345" cy="149887"/>
          </a:xfrm>
        </p:grpSpPr>
        <p:sp>
          <p:nvSpPr>
            <p:cNvPr id="17" name="Freeform 1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18" name="TextBox 18"/>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30 H</a:t>
              </a:r>
            </a:p>
          </p:txBody>
        </p:sp>
      </p:grpSp>
      <p:grpSp>
        <p:nvGrpSpPr>
          <p:cNvPr id="19" name="Group 19"/>
          <p:cNvGrpSpPr/>
          <p:nvPr/>
        </p:nvGrpSpPr>
        <p:grpSpPr>
          <a:xfrm>
            <a:off x="4145978" y="3231997"/>
            <a:ext cx="1914937" cy="569102"/>
            <a:chOff x="0" y="0"/>
            <a:chExt cx="504345" cy="149887"/>
          </a:xfrm>
        </p:grpSpPr>
        <p:sp>
          <p:nvSpPr>
            <p:cNvPr id="20" name="Freeform 2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21" name="TextBox 21"/>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15 H</a:t>
              </a:r>
            </a:p>
          </p:txBody>
        </p:sp>
      </p:grpSp>
      <p:grpSp>
        <p:nvGrpSpPr>
          <p:cNvPr id="22" name="Group 22"/>
          <p:cNvGrpSpPr/>
          <p:nvPr/>
        </p:nvGrpSpPr>
        <p:grpSpPr>
          <a:xfrm>
            <a:off x="6241890" y="3231997"/>
            <a:ext cx="957468" cy="569102"/>
            <a:chOff x="0" y="0"/>
            <a:chExt cx="252173" cy="149887"/>
          </a:xfrm>
        </p:grpSpPr>
        <p:sp>
          <p:nvSpPr>
            <p:cNvPr id="23" name="Freeform 2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24" name="TextBox 24"/>
            <p:cNvSpPr txBox="1"/>
            <p:nvPr/>
          </p:nvSpPr>
          <p:spPr>
            <a:xfrm>
              <a:off x="0" y="19050"/>
              <a:ext cx="252173" cy="130837"/>
            </a:xfrm>
            <a:prstGeom prst="rect">
              <a:avLst/>
            </a:prstGeom>
          </p:spPr>
          <p:txBody>
            <a:bodyPr lIns="50800" tIns="50800" rIns="50800" bIns="50800" rtlCol="0" anchor="ctr"/>
            <a:lstStyle/>
            <a:p>
              <a:pPr algn="r">
                <a:lnSpc>
                  <a:spcPts val="2596"/>
                </a:lnSpc>
              </a:pPr>
              <a:r>
                <a:rPr lang="en-US" sz="2300" spc="135">
                  <a:solidFill>
                    <a:srgbClr val="1C2529">
                      <a:alpha val="31765"/>
                    </a:srgbClr>
                  </a:solidFill>
                  <a:latin typeface="Aptos" panose="020B0004020202020204" pitchFamily="34" charset="0"/>
                </a:rPr>
                <a:t>15 H </a:t>
              </a:r>
            </a:p>
          </p:txBody>
        </p:sp>
      </p:grpSp>
      <p:grpSp>
        <p:nvGrpSpPr>
          <p:cNvPr id="25" name="Group 25"/>
          <p:cNvGrpSpPr/>
          <p:nvPr/>
        </p:nvGrpSpPr>
        <p:grpSpPr>
          <a:xfrm>
            <a:off x="-1584019" y="533485"/>
            <a:ext cx="15338807" cy="1028531"/>
            <a:chOff x="0" y="0"/>
            <a:chExt cx="4039851" cy="270889"/>
          </a:xfrm>
        </p:grpSpPr>
        <p:sp>
          <p:nvSpPr>
            <p:cNvPr id="26" name="Freeform 26"/>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27" name="TextBox 27"/>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29" name="Freeform 29"/>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30" name="Group 30"/>
          <p:cNvGrpSpPr/>
          <p:nvPr/>
        </p:nvGrpSpPr>
        <p:grpSpPr>
          <a:xfrm>
            <a:off x="7199358" y="3231997"/>
            <a:ext cx="957468" cy="569102"/>
            <a:chOff x="0" y="0"/>
            <a:chExt cx="252173" cy="149887"/>
          </a:xfrm>
        </p:grpSpPr>
        <p:sp>
          <p:nvSpPr>
            <p:cNvPr id="31" name="Freeform 31"/>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2" name="TextBox 32"/>
            <p:cNvSpPr txBox="1"/>
            <p:nvPr/>
          </p:nvSpPr>
          <p:spPr>
            <a:xfrm>
              <a:off x="0" y="19050"/>
              <a:ext cx="252173"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15 H </a:t>
              </a:r>
            </a:p>
          </p:txBody>
        </p:sp>
      </p:grpSp>
      <p:sp>
        <p:nvSpPr>
          <p:cNvPr id="34" name="TextBox 34"/>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3</a:t>
            </a:r>
            <a:endParaRPr lang="en-US" sz="6000" spc="30" dirty="0">
              <a:solidFill>
                <a:srgbClr val="FEFEFE"/>
              </a:solidFill>
              <a:latin typeface="Aptos" panose="020B0004020202020204" pitchFamily="34" charset="0"/>
            </a:endParaRPr>
          </a:p>
        </p:txBody>
      </p:sp>
      <p:sp>
        <p:nvSpPr>
          <p:cNvPr id="35" name="TextBox 35"/>
          <p:cNvSpPr txBox="1"/>
          <p:nvPr/>
        </p:nvSpPr>
        <p:spPr>
          <a:xfrm>
            <a:off x="2050066" y="4505949"/>
            <a:ext cx="15710748" cy="508922"/>
          </a:xfrm>
          <a:prstGeom prst="rect">
            <a:avLst/>
          </a:prstGeom>
        </p:spPr>
        <p:txBody>
          <a:bodyPr lIns="0" tIns="0" rIns="0" bIns="0" rtlCol="0" anchor="t">
            <a:spAutoFit/>
          </a:bodyPr>
          <a:lstStyle/>
          <a:p>
            <a:pPr marL="0" lvl="0" indent="0" algn="l">
              <a:lnSpc>
                <a:spcPts val="4199"/>
              </a:lnSpc>
              <a:spcBef>
                <a:spcPct val="0"/>
              </a:spcBef>
            </a:pPr>
            <a:r>
              <a:rPr lang="en-US" sz="2999" spc="380">
                <a:solidFill>
                  <a:srgbClr val="5EAAAE"/>
                </a:solidFill>
                <a:latin typeface="Aptos" panose="020B0004020202020204" pitchFamily="34" charset="0"/>
              </a:rPr>
              <a:t>ΑΞΙΟΛΟΓΗΣΗ</a:t>
            </a:r>
          </a:p>
        </p:txBody>
      </p:sp>
      <p:sp>
        <p:nvSpPr>
          <p:cNvPr id="36" name="TextBox 36"/>
          <p:cNvSpPr txBox="1"/>
          <p:nvPr/>
        </p:nvSpPr>
        <p:spPr>
          <a:xfrm>
            <a:off x="2050066" y="5384709"/>
            <a:ext cx="1317111" cy="689500"/>
          </a:xfrm>
          <a:prstGeom prst="rect">
            <a:avLst/>
          </a:prstGeom>
        </p:spPr>
        <p:txBody>
          <a:bodyPr lIns="0" tIns="0" rIns="0" bIns="0" rtlCol="0" anchor="t">
            <a:spAutoFit/>
          </a:bodyPr>
          <a:lstStyle/>
          <a:p>
            <a:pPr>
              <a:lnSpc>
                <a:spcPts val="2721"/>
              </a:lnSpc>
            </a:pPr>
            <a:r>
              <a:rPr lang="en-US" sz="2408" spc="77">
                <a:solidFill>
                  <a:srgbClr val="FFFFFF"/>
                </a:solidFill>
                <a:latin typeface="Aptos" panose="020B0004020202020204" pitchFamily="34" charset="0"/>
              </a:rPr>
              <a:t>Βάρος (σε %)</a:t>
            </a:r>
          </a:p>
        </p:txBody>
      </p:sp>
      <p:sp>
        <p:nvSpPr>
          <p:cNvPr id="37" name="TextBox 37"/>
          <p:cNvSpPr txBox="1"/>
          <p:nvPr/>
        </p:nvSpPr>
        <p:spPr>
          <a:xfrm>
            <a:off x="2050066" y="6317100"/>
            <a:ext cx="2634222" cy="1033070"/>
          </a:xfrm>
          <a:prstGeom prst="rect">
            <a:avLst/>
          </a:prstGeom>
        </p:spPr>
        <p:txBody>
          <a:bodyPr lIns="0" tIns="0" rIns="0" bIns="0" rtlCol="0" anchor="t">
            <a:spAutoFit/>
          </a:bodyPr>
          <a:lstStyle/>
          <a:p>
            <a:pPr>
              <a:lnSpc>
                <a:spcPts val="2721"/>
              </a:lnSpc>
            </a:pPr>
            <a:r>
              <a:rPr lang="en-US" sz="2408" spc="77">
                <a:solidFill>
                  <a:srgbClr val="FFFFFF"/>
                </a:solidFill>
                <a:latin typeface="Aptos" panose="020B0004020202020204" pitchFamily="34" charset="0"/>
              </a:rPr>
              <a:t>50 %</a:t>
            </a:r>
          </a:p>
          <a:p>
            <a:pPr>
              <a:lnSpc>
                <a:spcPts val="2721"/>
              </a:lnSpc>
            </a:pPr>
            <a:r>
              <a:rPr lang="en-US" sz="2408" spc="77">
                <a:solidFill>
                  <a:srgbClr val="FFFFFF"/>
                </a:solidFill>
                <a:latin typeface="Aptos" panose="020B0004020202020204" pitchFamily="34" charset="0"/>
              </a:rPr>
              <a:t>40 %</a:t>
            </a:r>
          </a:p>
          <a:p>
            <a:pPr>
              <a:lnSpc>
                <a:spcPts val="2721"/>
              </a:lnSpc>
            </a:pPr>
            <a:r>
              <a:rPr lang="en-US" sz="2408" spc="77">
                <a:solidFill>
                  <a:srgbClr val="FFFFFF"/>
                </a:solidFill>
                <a:latin typeface="Aptos" panose="020B0004020202020204" pitchFamily="34" charset="0"/>
              </a:rPr>
              <a:t>10 %</a:t>
            </a:r>
          </a:p>
        </p:txBody>
      </p:sp>
      <p:sp>
        <p:nvSpPr>
          <p:cNvPr id="38" name="TextBox 38"/>
          <p:cNvSpPr txBox="1"/>
          <p:nvPr/>
        </p:nvSpPr>
        <p:spPr>
          <a:xfrm>
            <a:off x="3367177" y="6317100"/>
            <a:ext cx="5225590" cy="1376641"/>
          </a:xfrm>
          <a:prstGeom prst="rect">
            <a:avLst/>
          </a:prstGeom>
        </p:spPr>
        <p:txBody>
          <a:bodyPr lIns="0" tIns="0" rIns="0" bIns="0" rtlCol="0" anchor="t">
            <a:spAutoFit/>
          </a:bodyPr>
          <a:lstStyle/>
          <a:p>
            <a:pPr>
              <a:lnSpc>
                <a:spcPts val="2721"/>
              </a:lnSpc>
            </a:pPr>
            <a:r>
              <a:rPr lang="en-US" sz="2408" spc="77">
                <a:solidFill>
                  <a:srgbClr val="FFFFFF"/>
                </a:solidFill>
                <a:latin typeface="Aptos" panose="020B0004020202020204" pitchFamily="34" charset="0"/>
              </a:rPr>
              <a:t> Γραπτή εξέταση</a:t>
            </a:r>
          </a:p>
          <a:p>
            <a:pPr>
              <a:lnSpc>
                <a:spcPts val="2721"/>
              </a:lnSpc>
            </a:pPr>
            <a:r>
              <a:rPr lang="en-US" sz="2408" spc="77">
                <a:solidFill>
                  <a:srgbClr val="FFFFFF"/>
                </a:solidFill>
                <a:latin typeface="Aptos" panose="020B0004020202020204" pitchFamily="34" charset="0"/>
              </a:rPr>
              <a:t> Χαρτοφυλάκιο έργων</a:t>
            </a:r>
          </a:p>
          <a:p>
            <a:pPr>
              <a:lnSpc>
                <a:spcPts val="2721"/>
              </a:lnSpc>
            </a:pPr>
            <a:r>
              <a:rPr lang="en-US" sz="2408" spc="77">
                <a:solidFill>
                  <a:srgbClr val="FFFFFF"/>
                </a:solidFill>
                <a:latin typeface="Aptos" panose="020B0004020202020204" pitchFamily="34" charset="0"/>
              </a:rPr>
              <a:t> Παρουσίαση του έργου</a:t>
            </a:r>
          </a:p>
          <a:p>
            <a:pPr>
              <a:lnSpc>
                <a:spcPts val="2721"/>
              </a:lnSpc>
            </a:pPr>
            <a:endParaRPr lang="en-US" sz="2408" spc="77">
              <a:solidFill>
                <a:srgbClr val="FFFFFF"/>
              </a:solidFill>
              <a:latin typeface="Aptos" panose="020B0004020202020204" pitchFamily="34" charset="0"/>
            </a:endParaRPr>
          </a:p>
        </p:txBody>
      </p:sp>
      <p:grpSp>
        <p:nvGrpSpPr>
          <p:cNvPr id="45" name="Group 45"/>
          <p:cNvGrpSpPr/>
          <p:nvPr/>
        </p:nvGrpSpPr>
        <p:grpSpPr>
          <a:xfrm>
            <a:off x="9144000" y="3231997"/>
            <a:ext cx="1914937" cy="569102"/>
            <a:chOff x="0" y="0"/>
            <a:chExt cx="504345" cy="149887"/>
          </a:xfrm>
        </p:grpSpPr>
        <p:sp>
          <p:nvSpPr>
            <p:cNvPr id="46" name="Freeform 46"/>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47" name="TextBox 47"/>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75 H</a:t>
              </a:r>
            </a:p>
          </p:txBody>
        </p:sp>
      </p:grpSp>
      <p:grpSp>
        <p:nvGrpSpPr>
          <p:cNvPr id="48" name="Group 48"/>
          <p:cNvGrpSpPr/>
          <p:nvPr/>
        </p:nvGrpSpPr>
        <p:grpSpPr>
          <a:xfrm>
            <a:off x="11239912" y="3231997"/>
            <a:ext cx="1914937" cy="569102"/>
            <a:chOff x="0" y="0"/>
            <a:chExt cx="504345" cy="149887"/>
          </a:xfrm>
        </p:grpSpPr>
        <p:sp>
          <p:nvSpPr>
            <p:cNvPr id="49" name="Freeform 49"/>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50" name="TextBox 50"/>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5</a:t>
              </a:r>
            </a:p>
          </p:txBody>
        </p:sp>
      </p:grpSp>
      <p:sp>
        <p:nvSpPr>
          <p:cNvPr id="53" name="TextBox 28">
            <a:extLst>
              <a:ext uri="{FF2B5EF4-FFF2-40B4-BE49-F238E27FC236}">
                <a16:creationId xmlns:a16="http://schemas.microsoft.com/office/drawing/2014/main" id="{BA3AD7A5-F861-C80F-0260-1007504704F7}"/>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4" name="TextBox 33">
            <a:extLst>
              <a:ext uri="{FF2B5EF4-FFF2-40B4-BE49-F238E27FC236}">
                <a16:creationId xmlns:a16="http://schemas.microsoft.com/office/drawing/2014/main" id="{5573E595-B118-8889-155F-5B45A5B464DC}"/>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5" name="Group 10">
            <a:extLst>
              <a:ext uri="{FF2B5EF4-FFF2-40B4-BE49-F238E27FC236}">
                <a16:creationId xmlns:a16="http://schemas.microsoft.com/office/drawing/2014/main" id="{531E6B06-C264-7F86-F43F-7F3DE5810766}"/>
              </a:ext>
            </a:extLst>
          </p:cNvPr>
          <p:cNvGrpSpPr/>
          <p:nvPr/>
        </p:nvGrpSpPr>
        <p:grpSpPr>
          <a:xfrm>
            <a:off x="4145978" y="2322546"/>
            <a:ext cx="1914937" cy="909452"/>
            <a:chOff x="0" y="0"/>
            <a:chExt cx="504345" cy="239526"/>
          </a:xfrm>
        </p:grpSpPr>
        <p:sp>
          <p:nvSpPr>
            <p:cNvPr id="56" name="Freeform 11">
              <a:extLst>
                <a:ext uri="{FF2B5EF4-FFF2-40B4-BE49-F238E27FC236}">
                  <a16:creationId xmlns:a16="http://schemas.microsoft.com/office/drawing/2014/main" id="{845B5413-575E-5A72-55CF-463F2B2F6AD1}"/>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7" name="TextBox 12">
              <a:extLst>
                <a:ext uri="{FF2B5EF4-FFF2-40B4-BE49-F238E27FC236}">
                  <a16:creationId xmlns:a16="http://schemas.microsoft.com/office/drawing/2014/main" id="{FF0EA0E7-AB2F-962C-FC5C-D388BA1E80A6}"/>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dirty="0">
                  <a:solidFill>
                    <a:srgbClr val="FFFFFF"/>
                  </a:solidFill>
                  <a:latin typeface="Aptos" panose="020B0004020202020204" pitchFamily="34" charset="0"/>
                </a:rPr>
                <a:t>ΣΕΜΙΝΑΡΙΟ</a:t>
              </a:r>
            </a:p>
          </p:txBody>
        </p:sp>
      </p:grpSp>
      <p:grpSp>
        <p:nvGrpSpPr>
          <p:cNvPr id="58" name="Group 13">
            <a:extLst>
              <a:ext uri="{FF2B5EF4-FFF2-40B4-BE49-F238E27FC236}">
                <a16:creationId xmlns:a16="http://schemas.microsoft.com/office/drawing/2014/main" id="{D70A22F8-C710-7710-0801-0F52E6220E40}"/>
              </a:ext>
            </a:extLst>
          </p:cNvPr>
          <p:cNvGrpSpPr/>
          <p:nvPr/>
        </p:nvGrpSpPr>
        <p:grpSpPr>
          <a:xfrm>
            <a:off x="6241890" y="2322546"/>
            <a:ext cx="1914937" cy="909452"/>
            <a:chOff x="0" y="0"/>
            <a:chExt cx="504345" cy="239526"/>
          </a:xfrm>
        </p:grpSpPr>
        <p:sp>
          <p:nvSpPr>
            <p:cNvPr id="59" name="Freeform 14">
              <a:extLst>
                <a:ext uri="{FF2B5EF4-FFF2-40B4-BE49-F238E27FC236}">
                  <a16:creationId xmlns:a16="http://schemas.microsoft.com/office/drawing/2014/main" id="{5D94FA66-05AD-C622-C28F-78CCDD0C9E98}"/>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0" name="TextBox 15">
              <a:extLst>
                <a:ext uri="{FF2B5EF4-FFF2-40B4-BE49-F238E27FC236}">
                  <a16:creationId xmlns:a16="http://schemas.microsoft.com/office/drawing/2014/main" id="{5D8394C8-4774-5FF2-E7A1-0BCEF1FBD157}"/>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ΕΡΓΑΣΤ</a:t>
              </a:r>
              <a:r>
                <a:rPr lang="en-US" sz="2300" spc="135" dirty="0">
                  <a:solidFill>
                    <a:srgbClr val="FFFFFF"/>
                  </a:solidFill>
                  <a:latin typeface="Aptos" panose="020B0004020202020204" pitchFamily="34" charset="0"/>
                </a:rPr>
                <a:t>. ΕΡΓΑΣΙΑ</a:t>
              </a:r>
            </a:p>
          </p:txBody>
        </p:sp>
      </p:grpSp>
      <p:grpSp>
        <p:nvGrpSpPr>
          <p:cNvPr id="61" name="Group 37">
            <a:extLst>
              <a:ext uri="{FF2B5EF4-FFF2-40B4-BE49-F238E27FC236}">
                <a16:creationId xmlns:a16="http://schemas.microsoft.com/office/drawing/2014/main" id="{626455CE-632B-8819-3422-F0102E56A508}"/>
              </a:ext>
            </a:extLst>
          </p:cNvPr>
          <p:cNvGrpSpPr/>
          <p:nvPr/>
        </p:nvGrpSpPr>
        <p:grpSpPr>
          <a:xfrm>
            <a:off x="9144000" y="2322546"/>
            <a:ext cx="1914937" cy="909452"/>
            <a:chOff x="0" y="0"/>
            <a:chExt cx="504345" cy="239526"/>
          </a:xfrm>
        </p:grpSpPr>
        <p:sp>
          <p:nvSpPr>
            <p:cNvPr id="62" name="Freeform 38">
              <a:extLst>
                <a:ext uri="{FF2B5EF4-FFF2-40B4-BE49-F238E27FC236}">
                  <a16:creationId xmlns:a16="http://schemas.microsoft.com/office/drawing/2014/main" id="{6C5D3811-99E0-A068-61E5-9A43DC431DD7}"/>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3" name="TextBox 39">
              <a:extLst>
                <a:ext uri="{FF2B5EF4-FFF2-40B4-BE49-F238E27FC236}">
                  <a16:creationId xmlns:a16="http://schemas.microsoft.com/office/drawing/2014/main" id="{A5FFAE87-DC46-464A-369C-589707EFF956}"/>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ΑΤΟΜΙΚΗ</a:t>
              </a:r>
              <a:r>
                <a:rPr lang="en-US" sz="2300" spc="135" dirty="0">
                  <a:solidFill>
                    <a:srgbClr val="FFFFFF"/>
                  </a:solidFill>
                  <a:latin typeface="Aptos" panose="020B0004020202020204" pitchFamily="34" charset="0"/>
                </a:rPr>
                <a:t> ΕΡΓΑΣΙΑ</a:t>
              </a:r>
            </a:p>
          </p:txBody>
        </p:sp>
      </p:grpSp>
      <p:grpSp>
        <p:nvGrpSpPr>
          <p:cNvPr id="64" name="Group 40">
            <a:extLst>
              <a:ext uri="{FF2B5EF4-FFF2-40B4-BE49-F238E27FC236}">
                <a16:creationId xmlns:a16="http://schemas.microsoft.com/office/drawing/2014/main" id="{EC2C7BF7-97C6-A695-FC69-C719F01FAAE2}"/>
              </a:ext>
            </a:extLst>
          </p:cNvPr>
          <p:cNvGrpSpPr/>
          <p:nvPr/>
        </p:nvGrpSpPr>
        <p:grpSpPr>
          <a:xfrm>
            <a:off x="11239912" y="2322546"/>
            <a:ext cx="1914937" cy="909452"/>
            <a:chOff x="0" y="0"/>
            <a:chExt cx="504345" cy="239526"/>
          </a:xfrm>
        </p:grpSpPr>
        <p:sp>
          <p:nvSpPr>
            <p:cNvPr id="65" name="Freeform 41">
              <a:extLst>
                <a:ext uri="{FF2B5EF4-FFF2-40B4-BE49-F238E27FC236}">
                  <a16:creationId xmlns:a16="http://schemas.microsoft.com/office/drawing/2014/main" id="{5A78D5D6-74F7-7392-DA54-9604D0DCA961}"/>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6" name="TextBox 42">
              <a:extLst>
                <a:ext uri="{FF2B5EF4-FFF2-40B4-BE49-F238E27FC236}">
                  <a16:creationId xmlns:a16="http://schemas.microsoft.com/office/drawing/2014/main" id="{41138D75-CC76-61F1-2561-9E5EBB657231}"/>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ECTS</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2050066" y="2322546"/>
            <a:ext cx="1914937" cy="909452"/>
            <a:chOff x="0" y="0"/>
            <a:chExt cx="504345" cy="239526"/>
          </a:xfrm>
        </p:grpSpPr>
        <p:sp>
          <p:nvSpPr>
            <p:cNvPr id="8" name="Freeform 8"/>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9" name="TextBox 9"/>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ΔΙΑΛΕΞΕΙΣ</a:t>
              </a:r>
            </a:p>
          </p:txBody>
        </p:sp>
      </p:grpSp>
      <p:grpSp>
        <p:nvGrpSpPr>
          <p:cNvPr id="10" name="Group 10"/>
          <p:cNvGrpSpPr/>
          <p:nvPr/>
        </p:nvGrpSpPr>
        <p:grpSpPr>
          <a:xfrm>
            <a:off x="4145978" y="2322546"/>
            <a:ext cx="1914937" cy="909452"/>
            <a:chOff x="0" y="0"/>
            <a:chExt cx="504345" cy="239526"/>
          </a:xfrm>
        </p:grpSpPr>
        <p:sp>
          <p:nvSpPr>
            <p:cNvPr id="11" name="Freeform 11"/>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12" name="TextBox 12"/>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alpha val="9804"/>
                    </a:srgbClr>
                  </a:solidFill>
                  <a:latin typeface="Aptos" panose="020B0004020202020204" pitchFamily="34" charset="0"/>
                </a:rPr>
                <a:t>ΣΕΜΙΝΑΡΙΟ</a:t>
              </a:r>
            </a:p>
          </p:txBody>
        </p:sp>
      </p:grpSp>
      <p:grpSp>
        <p:nvGrpSpPr>
          <p:cNvPr id="16" name="Group 16"/>
          <p:cNvGrpSpPr/>
          <p:nvPr/>
        </p:nvGrpSpPr>
        <p:grpSpPr>
          <a:xfrm>
            <a:off x="2050066" y="3231997"/>
            <a:ext cx="1914937" cy="569102"/>
            <a:chOff x="0" y="0"/>
            <a:chExt cx="504345" cy="149887"/>
          </a:xfrm>
        </p:grpSpPr>
        <p:sp>
          <p:nvSpPr>
            <p:cNvPr id="17" name="Freeform 17"/>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18" name="TextBox 18"/>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30 H</a:t>
              </a:r>
            </a:p>
          </p:txBody>
        </p:sp>
      </p:grpSp>
      <p:grpSp>
        <p:nvGrpSpPr>
          <p:cNvPr id="19" name="Group 19"/>
          <p:cNvGrpSpPr/>
          <p:nvPr/>
        </p:nvGrpSpPr>
        <p:grpSpPr>
          <a:xfrm>
            <a:off x="4145978" y="3231997"/>
            <a:ext cx="1914937" cy="569102"/>
            <a:chOff x="0" y="0"/>
            <a:chExt cx="504345" cy="149887"/>
          </a:xfrm>
        </p:grpSpPr>
        <p:sp>
          <p:nvSpPr>
            <p:cNvPr id="20" name="Freeform 2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21" name="TextBox 21"/>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9804"/>
                    </a:srgbClr>
                  </a:solidFill>
                  <a:latin typeface="Aptos" panose="020B0004020202020204" pitchFamily="34" charset="0"/>
                </a:rPr>
                <a:t>15 H</a:t>
              </a:r>
            </a:p>
          </p:txBody>
        </p:sp>
      </p:grpSp>
      <p:grpSp>
        <p:nvGrpSpPr>
          <p:cNvPr id="22" name="Group 22"/>
          <p:cNvGrpSpPr/>
          <p:nvPr/>
        </p:nvGrpSpPr>
        <p:grpSpPr>
          <a:xfrm>
            <a:off x="6241890" y="3231997"/>
            <a:ext cx="957468" cy="569102"/>
            <a:chOff x="0" y="0"/>
            <a:chExt cx="252173" cy="149887"/>
          </a:xfrm>
        </p:grpSpPr>
        <p:sp>
          <p:nvSpPr>
            <p:cNvPr id="23" name="Freeform 2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24" name="TextBox 24"/>
            <p:cNvSpPr txBox="1"/>
            <p:nvPr/>
          </p:nvSpPr>
          <p:spPr>
            <a:xfrm>
              <a:off x="0" y="19050"/>
              <a:ext cx="252173" cy="130837"/>
            </a:xfrm>
            <a:prstGeom prst="rect">
              <a:avLst/>
            </a:prstGeom>
          </p:spPr>
          <p:txBody>
            <a:bodyPr lIns="50800" tIns="50800" rIns="50800" bIns="50800" rtlCol="0" anchor="ctr"/>
            <a:lstStyle/>
            <a:p>
              <a:pPr algn="r">
                <a:lnSpc>
                  <a:spcPts val="2596"/>
                </a:lnSpc>
              </a:pPr>
              <a:r>
                <a:rPr lang="en-US" sz="2300" spc="135">
                  <a:solidFill>
                    <a:srgbClr val="1C2529">
                      <a:alpha val="31765"/>
                    </a:srgbClr>
                  </a:solidFill>
                  <a:latin typeface="Aptos" panose="020B0004020202020204" pitchFamily="34" charset="0"/>
                </a:rPr>
                <a:t>15 H </a:t>
              </a:r>
            </a:p>
          </p:txBody>
        </p:sp>
      </p:grpSp>
      <p:grpSp>
        <p:nvGrpSpPr>
          <p:cNvPr id="25" name="Group 25"/>
          <p:cNvGrpSpPr/>
          <p:nvPr/>
        </p:nvGrpSpPr>
        <p:grpSpPr>
          <a:xfrm>
            <a:off x="-1584019" y="533485"/>
            <a:ext cx="15338807" cy="1028531"/>
            <a:chOff x="0" y="0"/>
            <a:chExt cx="4039851" cy="270889"/>
          </a:xfrm>
        </p:grpSpPr>
        <p:sp>
          <p:nvSpPr>
            <p:cNvPr id="26" name="Freeform 26"/>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27" name="TextBox 27"/>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29" name="Freeform 29"/>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30" name="Group 30"/>
          <p:cNvGrpSpPr/>
          <p:nvPr/>
        </p:nvGrpSpPr>
        <p:grpSpPr>
          <a:xfrm>
            <a:off x="7199358" y="3231997"/>
            <a:ext cx="957468" cy="569102"/>
            <a:chOff x="0" y="0"/>
            <a:chExt cx="252173" cy="149887"/>
          </a:xfrm>
        </p:grpSpPr>
        <p:sp>
          <p:nvSpPr>
            <p:cNvPr id="31" name="Freeform 31"/>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2" name="TextBox 32"/>
            <p:cNvSpPr txBox="1"/>
            <p:nvPr/>
          </p:nvSpPr>
          <p:spPr>
            <a:xfrm>
              <a:off x="0" y="19050"/>
              <a:ext cx="252173" cy="130837"/>
            </a:xfrm>
            <a:prstGeom prst="rect">
              <a:avLst/>
            </a:prstGeom>
          </p:spPr>
          <p:txBody>
            <a:bodyPr lIns="50800" tIns="50800" rIns="50800" bIns="50800" rtlCol="0" anchor="ctr"/>
            <a:lstStyle/>
            <a:p>
              <a:pPr algn="ctr">
                <a:lnSpc>
                  <a:spcPts val="2596"/>
                </a:lnSpc>
              </a:pPr>
              <a:r>
                <a:rPr lang="en-US" sz="2300" spc="135">
                  <a:solidFill>
                    <a:srgbClr val="1C2529">
                      <a:alpha val="9804"/>
                    </a:srgbClr>
                  </a:solidFill>
                  <a:latin typeface="Aptos" panose="020B0004020202020204" pitchFamily="34" charset="0"/>
                </a:rPr>
                <a:t>15 H </a:t>
              </a:r>
            </a:p>
          </p:txBody>
        </p:sp>
      </p:grpSp>
      <p:sp>
        <p:nvSpPr>
          <p:cNvPr id="33" name="Freeform 33"/>
          <p:cNvSpPr/>
          <p:nvPr/>
        </p:nvSpPr>
        <p:spPr>
          <a:xfrm flipH="1">
            <a:off x="14186255" y="1562015"/>
            <a:ext cx="4101745" cy="4101745"/>
          </a:xfrm>
          <a:custGeom>
            <a:avLst/>
            <a:gdLst/>
            <a:ahLst/>
            <a:cxnLst/>
            <a:rect l="l" t="t" r="r" b="b"/>
            <a:pathLst>
              <a:path w="4101745" h="4101745">
                <a:moveTo>
                  <a:pt x="4101745" y="0"/>
                </a:moveTo>
                <a:lnTo>
                  <a:pt x="0" y="0"/>
                </a:lnTo>
                <a:lnTo>
                  <a:pt x="0" y="4101746"/>
                </a:lnTo>
                <a:lnTo>
                  <a:pt x="4101745" y="4101746"/>
                </a:lnTo>
                <a:lnTo>
                  <a:pt x="4101745" y="0"/>
                </a:lnTo>
                <a:close/>
              </a:path>
            </a:pathLst>
          </a:custGeom>
          <a:blipFill>
            <a:blip r:embed="rId5">
              <a:alphaModFix amt="19999"/>
              <a:extLst>
                <a:ext uri="{96DAC541-7B7A-43D3-8B79-37D633B846F1}">
                  <asvg:svgBlip xmlns:asvg="http://schemas.microsoft.com/office/drawing/2016/SVG/main" r:embed="rId6"/>
                </a:ext>
              </a:extLst>
            </a:blip>
            <a:stretch>
              <a:fillRect/>
            </a:stretch>
          </a:blipFill>
        </p:spPr>
        <p:txBody>
          <a:bodyPr/>
          <a:lstStyle/>
          <a:p>
            <a:endParaRPr lang="en-US">
              <a:latin typeface="Aptos" panose="020B0004020202020204" pitchFamily="34" charset="0"/>
            </a:endParaRPr>
          </a:p>
        </p:txBody>
      </p:sp>
      <p:sp>
        <p:nvSpPr>
          <p:cNvPr id="34" name="Freeform 34"/>
          <p:cNvSpPr/>
          <p:nvPr/>
        </p:nvSpPr>
        <p:spPr>
          <a:xfrm>
            <a:off x="14647195" y="4206159"/>
            <a:ext cx="2716975" cy="1528299"/>
          </a:xfrm>
          <a:custGeom>
            <a:avLst/>
            <a:gdLst/>
            <a:ahLst/>
            <a:cxnLst/>
            <a:rect l="l" t="t" r="r" b="b"/>
            <a:pathLst>
              <a:path w="2716975" h="1528299">
                <a:moveTo>
                  <a:pt x="0" y="0"/>
                </a:moveTo>
                <a:lnTo>
                  <a:pt x="2716975" y="0"/>
                </a:lnTo>
                <a:lnTo>
                  <a:pt x="2716975" y="1528298"/>
                </a:lnTo>
                <a:lnTo>
                  <a:pt x="0" y="1528298"/>
                </a:lnTo>
                <a:lnTo>
                  <a:pt x="0" y="0"/>
                </a:lnTo>
                <a:close/>
              </a:path>
            </a:pathLst>
          </a:custGeom>
          <a:blipFill>
            <a:blip r:embed="rId7"/>
            <a:stretch>
              <a:fillRect/>
            </a:stretch>
          </a:blipFill>
        </p:spPr>
        <p:txBody>
          <a:bodyPr/>
          <a:lstStyle/>
          <a:p>
            <a:endParaRPr lang="en-US">
              <a:latin typeface="Aptos" panose="020B0004020202020204" pitchFamily="34" charset="0"/>
            </a:endParaRPr>
          </a:p>
        </p:txBody>
      </p:sp>
      <p:sp>
        <p:nvSpPr>
          <p:cNvPr id="35" name="Freeform 35"/>
          <p:cNvSpPr/>
          <p:nvPr/>
        </p:nvSpPr>
        <p:spPr>
          <a:xfrm>
            <a:off x="15000713" y="3582933"/>
            <a:ext cx="2258587" cy="1505725"/>
          </a:xfrm>
          <a:custGeom>
            <a:avLst/>
            <a:gdLst/>
            <a:ahLst/>
            <a:cxnLst/>
            <a:rect l="l" t="t" r="r" b="b"/>
            <a:pathLst>
              <a:path w="2258587" h="1505725">
                <a:moveTo>
                  <a:pt x="0" y="0"/>
                </a:moveTo>
                <a:lnTo>
                  <a:pt x="2258587" y="0"/>
                </a:lnTo>
                <a:lnTo>
                  <a:pt x="2258587" y="1505725"/>
                </a:lnTo>
                <a:lnTo>
                  <a:pt x="0" y="1505725"/>
                </a:lnTo>
                <a:lnTo>
                  <a:pt x="0" y="0"/>
                </a:lnTo>
                <a:close/>
              </a:path>
            </a:pathLst>
          </a:custGeom>
          <a:blipFill>
            <a:blip r:embed="rId8"/>
            <a:stretch>
              <a:fillRect/>
            </a:stretch>
          </a:blipFill>
        </p:spPr>
        <p:txBody>
          <a:bodyPr/>
          <a:lstStyle/>
          <a:p>
            <a:endParaRPr lang="en-US">
              <a:latin typeface="Aptos" panose="020B0004020202020204" pitchFamily="34" charset="0"/>
            </a:endParaRPr>
          </a:p>
        </p:txBody>
      </p:sp>
      <p:sp>
        <p:nvSpPr>
          <p:cNvPr id="37" name="TextBox 37"/>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4</a:t>
            </a:r>
            <a:endParaRPr lang="en-US" sz="6000" spc="30" dirty="0">
              <a:solidFill>
                <a:srgbClr val="FEFEFE"/>
              </a:solidFill>
              <a:latin typeface="Aptos" panose="020B0004020202020204" pitchFamily="34" charset="0"/>
            </a:endParaRPr>
          </a:p>
        </p:txBody>
      </p:sp>
      <p:sp>
        <p:nvSpPr>
          <p:cNvPr id="38" name="TextBox 38"/>
          <p:cNvSpPr txBox="1"/>
          <p:nvPr/>
        </p:nvSpPr>
        <p:spPr>
          <a:xfrm>
            <a:off x="1744090" y="4364371"/>
            <a:ext cx="10295151" cy="1031059"/>
          </a:xfrm>
          <a:prstGeom prst="rect">
            <a:avLst/>
          </a:prstGeom>
        </p:spPr>
        <p:txBody>
          <a:bodyPr lIns="0" tIns="0" rIns="0" bIns="0" rtlCol="0" anchor="t">
            <a:spAutoFit/>
          </a:bodyPr>
          <a:lstStyle/>
          <a:p>
            <a:pPr marL="519933" lvl="1" indent="-259967" algn="just">
              <a:lnSpc>
                <a:spcPts val="2721"/>
              </a:lnSpc>
              <a:buFont typeface="Arial"/>
              <a:buChar char="•"/>
            </a:pPr>
            <a:r>
              <a:rPr lang="en-US" sz="2408" spc="77">
                <a:solidFill>
                  <a:srgbClr val="FFFFFF"/>
                </a:solidFill>
                <a:latin typeface="Aptos" panose="020B0004020202020204" pitchFamily="34" charset="0"/>
              </a:rPr>
              <a:t>30 ώρες </a:t>
            </a:r>
            <a:r>
              <a:rPr lang="en-US" sz="2408" u="none" strike="noStrike" spc="77">
                <a:solidFill>
                  <a:srgbClr val="FFFFFF"/>
                </a:solidFill>
                <a:latin typeface="Aptos" panose="020B0004020202020204" pitchFamily="34" charset="0"/>
              </a:rPr>
              <a:t>διαλέξεων υποστηριζόμενες από υλικό πολυμέσων</a:t>
            </a:r>
          </a:p>
          <a:p>
            <a:pPr marL="519933" lvl="1" indent="-259967" algn="just">
              <a:lnSpc>
                <a:spcPts val="2721"/>
              </a:lnSpc>
              <a:buFont typeface="Arial"/>
              <a:buChar char="•"/>
            </a:pPr>
            <a:r>
              <a:rPr lang="en-US" sz="2408" u="none" strike="noStrike" spc="77">
                <a:solidFill>
                  <a:srgbClr val="FFFFFF"/>
                </a:solidFill>
                <a:latin typeface="Aptos" panose="020B0004020202020204" pitchFamily="34" charset="0"/>
              </a:rPr>
              <a:t>15 ώρες εργαστηριακής εργασίας (οδηγίες βήμα προς βήμα με δραστηριότητες πριν και μετά το εργαστήριο)</a:t>
            </a:r>
          </a:p>
        </p:txBody>
      </p:sp>
      <p:sp>
        <p:nvSpPr>
          <p:cNvPr id="39" name="TextBox 39"/>
          <p:cNvSpPr txBox="1"/>
          <p:nvPr/>
        </p:nvSpPr>
        <p:spPr>
          <a:xfrm>
            <a:off x="14297848" y="1991732"/>
            <a:ext cx="3701506" cy="1769715"/>
          </a:xfrm>
          <a:prstGeom prst="rect">
            <a:avLst/>
          </a:prstGeom>
        </p:spPr>
        <p:txBody>
          <a:bodyPr lIns="0" tIns="0" rIns="0" bIns="0" rtlCol="0" anchor="t">
            <a:spAutoFit/>
          </a:bodyPr>
          <a:lstStyle/>
          <a:p>
            <a:pPr algn="ctr">
              <a:lnSpc>
                <a:spcPts val="2317"/>
              </a:lnSpc>
              <a:spcBef>
                <a:spcPct val="0"/>
              </a:spcBef>
            </a:pPr>
            <a:r>
              <a:rPr lang="en-US" sz="2052" spc="121">
                <a:solidFill>
                  <a:srgbClr val="FFFFFF"/>
                </a:solidFill>
                <a:latin typeface="Aptos" panose="020B0004020202020204" pitchFamily="34" charset="0"/>
              </a:rPr>
              <a:t>Η υλοποίηση του μαθήματος υποστηρίζεται από το σύστημα διαχείρισης μάθησης Moodle και το περιβάλλον συνεργατικής μάθησης MS Teams.</a:t>
            </a:r>
          </a:p>
        </p:txBody>
      </p:sp>
      <p:sp>
        <p:nvSpPr>
          <p:cNvPr id="40" name="TextBox 40"/>
          <p:cNvSpPr txBox="1"/>
          <p:nvPr/>
        </p:nvSpPr>
        <p:spPr>
          <a:xfrm>
            <a:off x="2050066" y="5872976"/>
            <a:ext cx="12948358" cy="523875"/>
          </a:xfrm>
          <a:prstGeom prst="rect">
            <a:avLst/>
          </a:prstGeom>
        </p:spPr>
        <p:txBody>
          <a:bodyPr lIns="0" tIns="0" rIns="0" bIns="0" rtlCol="0" anchor="t">
            <a:spAutoFit/>
          </a:bodyPr>
          <a:lstStyle/>
          <a:p>
            <a:pPr>
              <a:lnSpc>
                <a:spcPts val="4200"/>
              </a:lnSpc>
            </a:pPr>
            <a:r>
              <a:rPr lang="en-US" sz="3000" spc="381">
                <a:solidFill>
                  <a:srgbClr val="5EAAAE"/>
                </a:solidFill>
                <a:latin typeface="Aptos" panose="020B0004020202020204" pitchFamily="34" charset="0"/>
              </a:rPr>
              <a:t>ΠΕΡΙΕΧΟΜΕΝΟ</a:t>
            </a:r>
          </a:p>
        </p:txBody>
      </p:sp>
      <p:sp>
        <p:nvSpPr>
          <p:cNvPr id="41" name="TextBox 41"/>
          <p:cNvSpPr txBox="1"/>
          <p:nvPr/>
        </p:nvSpPr>
        <p:spPr>
          <a:xfrm>
            <a:off x="2471201" y="7837485"/>
            <a:ext cx="13910033" cy="1231106"/>
          </a:xfrm>
          <a:prstGeom prst="rect">
            <a:avLst/>
          </a:prstGeom>
        </p:spPr>
        <p:txBody>
          <a:bodyPr lIns="0" tIns="0" rIns="0" bIns="0" rtlCol="0" anchor="t">
            <a:spAutoFit/>
          </a:bodyPr>
          <a:lstStyle/>
          <a:p>
            <a:pPr algn="ctr">
              <a:lnSpc>
                <a:spcPts val="3161"/>
              </a:lnSpc>
              <a:spcBef>
                <a:spcPct val="0"/>
              </a:spcBef>
            </a:pPr>
            <a:r>
              <a:rPr lang="en-US" sz="2800" spc="165">
                <a:solidFill>
                  <a:srgbClr val="5EAAAE"/>
                </a:solidFill>
                <a:latin typeface="Aptos" panose="020B0004020202020204" pitchFamily="34" charset="0"/>
              </a:rPr>
              <a:t>Κυψέλες καυσίμου υδρογόνου, ηλεκτρολύτες, μπαταρίες ιόντων λιθίου (Li-ion), μπαταρίες ιόντων νατρίου (Na-ion), μπαταρίες πέρα από τις μπαταρίες ιόντων λιθίου, ηλεκτροχημικοί (μικρο)αντιδραστήρες, φωτοβολταϊκά, ανεμογεννήτριες</a:t>
            </a:r>
          </a:p>
        </p:txBody>
      </p:sp>
      <p:sp>
        <p:nvSpPr>
          <p:cNvPr id="42" name="TextBox 42"/>
          <p:cNvSpPr txBox="1"/>
          <p:nvPr/>
        </p:nvSpPr>
        <p:spPr>
          <a:xfrm>
            <a:off x="2053499" y="6692126"/>
            <a:ext cx="15837474" cy="1038746"/>
          </a:xfrm>
          <a:prstGeom prst="rect">
            <a:avLst/>
          </a:prstGeom>
        </p:spPr>
        <p:txBody>
          <a:bodyPr lIns="0" tIns="0" rIns="0" bIns="0" rtlCol="0" anchor="t">
            <a:spAutoFit/>
          </a:bodyPr>
          <a:lstStyle/>
          <a:p>
            <a:pPr algn="l">
              <a:lnSpc>
                <a:spcPts val="2721"/>
              </a:lnSpc>
              <a:spcBef>
                <a:spcPct val="0"/>
              </a:spcBef>
            </a:pPr>
            <a:r>
              <a:rPr lang="en-US" sz="2408" u="none" strike="noStrike" spc="77">
                <a:solidFill>
                  <a:srgbClr val="FFFFFF"/>
                </a:solidFill>
                <a:latin typeface="Aptos" panose="020B0004020202020204" pitchFamily="34" charset="0"/>
              </a:rPr>
              <a:t>Βιώσιμες τεχνολογίες που αξιοποιούν τις εξελίξεις στην επιστήμη, τη μηχανική και το σχεδιασμό για την αντιμετώπιση επειγουσών περιβαλλοντικών προκλήσεων, όπως η κλιματική αλλαγή, η εξάντληση των πόρων και η ρύπανση. </a:t>
            </a:r>
          </a:p>
        </p:txBody>
      </p:sp>
      <p:grpSp>
        <p:nvGrpSpPr>
          <p:cNvPr id="46" name="Group 46"/>
          <p:cNvGrpSpPr/>
          <p:nvPr/>
        </p:nvGrpSpPr>
        <p:grpSpPr>
          <a:xfrm>
            <a:off x="11239912" y="2322546"/>
            <a:ext cx="1914937" cy="909452"/>
            <a:chOff x="0" y="0"/>
            <a:chExt cx="504345" cy="239526"/>
          </a:xfrm>
        </p:grpSpPr>
        <p:sp>
          <p:nvSpPr>
            <p:cNvPr id="47" name="Freeform 47"/>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48" name="TextBox 48"/>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ECTS</a:t>
              </a:r>
            </a:p>
          </p:txBody>
        </p:sp>
      </p:grpSp>
      <p:grpSp>
        <p:nvGrpSpPr>
          <p:cNvPr id="49" name="Group 49"/>
          <p:cNvGrpSpPr/>
          <p:nvPr/>
        </p:nvGrpSpPr>
        <p:grpSpPr>
          <a:xfrm>
            <a:off x="9144000" y="3231997"/>
            <a:ext cx="1914937" cy="569102"/>
            <a:chOff x="0" y="0"/>
            <a:chExt cx="504345" cy="149887"/>
          </a:xfrm>
        </p:grpSpPr>
        <p:sp>
          <p:nvSpPr>
            <p:cNvPr id="50" name="Freeform 50"/>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51" name="TextBox 51"/>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75 H</a:t>
              </a:r>
            </a:p>
          </p:txBody>
        </p:sp>
      </p:grpSp>
      <p:grpSp>
        <p:nvGrpSpPr>
          <p:cNvPr id="52" name="Group 52"/>
          <p:cNvGrpSpPr/>
          <p:nvPr/>
        </p:nvGrpSpPr>
        <p:grpSpPr>
          <a:xfrm>
            <a:off x="11239912" y="3231997"/>
            <a:ext cx="1914937" cy="569102"/>
            <a:chOff x="0" y="0"/>
            <a:chExt cx="504345" cy="149887"/>
          </a:xfrm>
        </p:grpSpPr>
        <p:sp>
          <p:nvSpPr>
            <p:cNvPr id="53" name="Freeform 53"/>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54" name="TextBox 54"/>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5</a:t>
              </a:r>
            </a:p>
          </p:txBody>
        </p:sp>
      </p:grpSp>
      <p:sp>
        <p:nvSpPr>
          <p:cNvPr id="55" name="TextBox 28">
            <a:extLst>
              <a:ext uri="{FF2B5EF4-FFF2-40B4-BE49-F238E27FC236}">
                <a16:creationId xmlns:a16="http://schemas.microsoft.com/office/drawing/2014/main" id="{3B3202B7-DA6A-A3C2-4BB8-942E9AC90A14}"/>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6" name="TextBox 33">
            <a:extLst>
              <a:ext uri="{FF2B5EF4-FFF2-40B4-BE49-F238E27FC236}">
                <a16:creationId xmlns:a16="http://schemas.microsoft.com/office/drawing/2014/main" id="{FE9D51A8-42A8-2522-F577-D2AEE01FB362}"/>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7" name="Group 13">
            <a:extLst>
              <a:ext uri="{FF2B5EF4-FFF2-40B4-BE49-F238E27FC236}">
                <a16:creationId xmlns:a16="http://schemas.microsoft.com/office/drawing/2014/main" id="{E83EC199-F7D2-9A6D-8C5E-CD4F2EC3AB03}"/>
              </a:ext>
            </a:extLst>
          </p:cNvPr>
          <p:cNvGrpSpPr/>
          <p:nvPr/>
        </p:nvGrpSpPr>
        <p:grpSpPr>
          <a:xfrm>
            <a:off x="6241890" y="2322546"/>
            <a:ext cx="1914937" cy="909452"/>
            <a:chOff x="0" y="0"/>
            <a:chExt cx="504345" cy="239526"/>
          </a:xfrm>
        </p:grpSpPr>
        <p:sp>
          <p:nvSpPr>
            <p:cNvPr id="58" name="Freeform 14">
              <a:extLst>
                <a:ext uri="{FF2B5EF4-FFF2-40B4-BE49-F238E27FC236}">
                  <a16:creationId xmlns:a16="http://schemas.microsoft.com/office/drawing/2014/main" id="{FFE76042-E0AF-FF50-420B-510EC1B340D5}"/>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9" name="TextBox 15">
              <a:extLst>
                <a:ext uri="{FF2B5EF4-FFF2-40B4-BE49-F238E27FC236}">
                  <a16:creationId xmlns:a16="http://schemas.microsoft.com/office/drawing/2014/main" id="{806DE1F2-5164-80CE-CCD0-3A623F7C8C09}"/>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ΕΡΓΑΣΤ</a:t>
              </a:r>
              <a:r>
                <a:rPr lang="en-US" sz="2300" spc="135" dirty="0">
                  <a:solidFill>
                    <a:srgbClr val="FFFFFF"/>
                  </a:solidFill>
                  <a:latin typeface="Aptos" panose="020B0004020202020204" pitchFamily="34" charset="0"/>
                </a:rPr>
                <a:t>. ΕΡΓΑΣΙΑ</a:t>
              </a:r>
            </a:p>
          </p:txBody>
        </p:sp>
      </p:grpSp>
      <p:grpSp>
        <p:nvGrpSpPr>
          <p:cNvPr id="60" name="Group 37">
            <a:extLst>
              <a:ext uri="{FF2B5EF4-FFF2-40B4-BE49-F238E27FC236}">
                <a16:creationId xmlns:a16="http://schemas.microsoft.com/office/drawing/2014/main" id="{17B14825-DE37-17CB-4006-CF16F09DBD24}"/>
              </a:ext>
            </a:extLst>
          </p:cNvPr>
          <p:cNvGrpSpPr/>
          <p:nvPr/>
        </p:nvGrpSpPr>
        <p:grpSpPr>
          <a:xfrm>
            <a:off x="9144000" y="2322546"/>
            <a:ext cx="1914937" cy="909452"/>
            <a:chOff x="0" y="0"/>
            <a:chExt cx="504345" cy="239526"/>
          </a:xfrm>
        </p:grpSpPr>
        <p:sp>
          <p:nvSpPr>
            <p:cNvPr id="61" name="Freeform 38">
              <a:extLst>
                <a:ext uri="{FF2B5EF4-FFF2-40B4-BE49-F238E27FC236}">
                  <a16:creationId xmlns:a16="http://schemas.microsoft.com/office/drawing/2014/main" id="{AA4361DB-8851-2839-265C-6F76F8C6FBF5}"/>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2" name="TextBox 39">
              <a:extLst>
                <a:ext uri="{FF2B5EF4-FFF2-40B4-BE49-F238E27FC236}">
                  <a16:creationId xmlns:a16="http://schemas.microsoft.com/office/drawing/2014/main" id="{D011A69F-20B9-D5DD-2F49-202C0FEE3A7C}"/>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ΑΤΟΜΙΚΗ</a:t>
              </a:r>
              <a:r>
                <a:rPr lang="en-US" sz="2300" spc="135" dirty="0">
                  <a:solidFill>
                    <a:srgbClr val="FFFFFF"/>
                  </a:solidFill>
                  <a:latin typeface="Aptos" panose="020B0004020202020204" pitchFamily="34" charset="0"/>
                </a:rPr>
                <a:t> ΕΡΓΑΣΙΑ</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grpSp>
        <p:nvGrpSpPr>
          <p:cNvPr id="7" name="Group 7"/>
          <p:cNvGrpSpPr/>
          <p:nvPr/>
        </p:nvGrpSpPr>
        <p:grpSpPr>
          <a:xfrm>
            <a:off x="2050066" y="2322546"/>
            <a:ext cx="1914937" cy="909452"/>
            <a:chOff x="0" y="0"/>
            <a:chExt cx="504345" cy="239526"/>
          </a:xfrm>
        </p:grpSpPr>
        <p:sp>
          <p:nvSpPr>
            <p:cNvPr id="8" name="Freeform 8"/>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alpha val="9804"/>
              </a:srgbClr>
            </a:solidFill>
          </p:spPr>
          <p:txBody>
            <a:bodyPr/>
            <a:lstStyle/>
            <a:p>
              <a:endParaRPr lang="en-US">
                <a:latin typeface="Aptos" panose="020B0004020202020204" pitchFamily="34" charset="0"/>
              </a:endParaRPr>
            </a:p>
          </p:txBody>
        </p:sp>
        <p:sp>
          <p:nvSpPr>
            <p:cNvPr id="9" name="TextBox 9"/>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alpha val="9804"/>
                    </a:srgbClr>
                  </a:solidFill>
                  <a:latin typeface="Aptos" panose="020B0004020202020204" pitchFamily="34" charset="0"/>
                </a:rPr>
                <a:t>ΔΙΑΛΕΞΕΙΣ</a:t>
              </a:r>
            </a:p>
          </p:txBody>
        </p:sp>
      </p:grpSp>
      <p:grpSp>
        <p:nvGrpSpPr>
          <p:cNvPr id="10" name="Group 10"/>
          <p:cNvGrpSpPr/>
          <p:nvPr/>
        </p:nvGrpSpPr>
        <p:grpSpPr>
          <a:xfrm>
            <a:off x="4145978" y="2322546"/>
            <a:ext cx="1914937" cy="909452"/>
            <a:chOff x="0" y="0"/>
            <a:chExt cx="504345" cy="239526"/>
          </a:xfrm>
        </p:grpSpPr>
        <p:sp>
          <p:nvSpPr>
            <p:cNvPr id="11" name="Freeform 11"/>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12" name="TextBox 12"/>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ΣΕΜΙΝΑΡΙΟ</a:t>
              </a:r>
            </a:p>
          </p:txBody>
        </p:sp>
      </p:grpSp>
      <p:grpSp>
        <p:nvGrpSpPr>
          <p:cNvPr id="19" name="Group 19"/>
          <p:cNvGrpSpPr/>
          <p:nvPr/>
        </p:nvGrpSpPr>
        <p:grpSpPr>
          <a:xfrm>
            <a:off x="11239912" y="2322546"/>
            <a:ext cx="1914937" cy="909452"/>
            <a:chOff x="0" y="0"/>
            <a:chExt cx="504345" cy="239526"/>
          </a:xfrm>
        </p:grpSpPr>
        <p:sp>
          <p:nvSpPr>
            <p:cNvPr id="20" name="Freeform 20"/>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21" name="TextBox 21"/>
            <p:cNvSpPr txBox="1"/>
            <p:nvPr/>
          </p:nvSpPr>
          <p:spPr>
            <a:xfrm>
              <a:off x="0" y="19050"/>
              <a:ext cx="504345" cy="220476"/>
            </a:xfrm>
            <a:prstGeom prst="rect">
              <a:avLst/>
            </a:prstGeom>
          </p:spPr>
          <p:txBody>
            <a:bodyPr lIns="50800" tIns="50800" rIns="50800" bIns="50800" rtlCol="0" anchor="ctr"/>
            <a:lstStyle/>
            <a:p>
              <a:pPr algn="ctr">
                <a:lnSpc>
                  <a:spcPts val="2596"/>
                </a:lnSpc>
              </a:pPr>
              <a:r>
                <a:rPr lang="en-US" sz="2300" spc="135">
                  <a:solidFill>
                    <a:srgbClr val="FFFFFF"/>
                  </a:solidFill>
                  <a:latin typeface="Aptos" panose="020B0004020202020204" pitchFamily="34" charset="0"/>
                </a:rPr>
                <a:t>ECTS</a:t>
              </a:r>
            </a:p>
          </p:txBody>
        </p:sp>
      </p:grpSp>
      <p:grpSp>
        <p:nvGrpSpPr>
          <p:cNvPr id="22" name="Group 22"/>
          <p:cNvGrpSpPr/>
          <p:nvPr/>
        </p:nvGrpSpPr>
        <p:grpSpPr>
          <a:xfrm>
            <a:off x="2050066" y="3231997"/>
            <a:ext cx="1914937" cy="569102"/>
            <a:chOff x="0" y="0"/>
            <a:chExt cx="504345" cy="149887"/>
          </a:xfrm>
        </p:grpSpPr>
        <p:sp>
          <p:nvSpPr>
            <p:cNvPr id="23" name="Freeform 23"/>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24" name="TextBox 24"/>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9804"/>
                    </a:srgbClr>
                  </a:solidFill>
                  <a:latin typeface="Aptos" panose="020B0004020202020204" pitchFamily="34" charset="0"/>
                </a:rPr>
                <a:t>30 H</a:t>
              </a:r>
            </a:p>
          </p:txBody>
        </p:sp>
      </p:grpSp>
      <p:grpSp>
        <p:nvGrpSpPr>
          <p:cNvPr id="25" name="Group 25"/>
          <p:cNvGrpSpPr/>
          <p:nvPr/>
        </p:nvGrpSpPr>
        <p:grpSpPr>
          <a:xfrm>
            <a:off x="4145978" y="3231997"/>
            <a:ext cx="1914937" cy="569102"/>
            <a:chOff x="0" y="0"/>
            <a:chExt cx="504345" cy="149887"/>
          </a:xfrm>
        </p:grpSpPr>
        <p:sp>
          <p:nvSpPr>
            <p:cNvPr id="26" name="Freeform 26"/>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27" name="TextBox 27"/>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19608"/>
                    </a:srgbClr>
                  </a:solidFill>
                  <a:latin typeface="Aptos" panose="020B0004020202020204" pitchFamily="34" charset="0"/>
                </a:rPr>
                <a:t>15 H</a:t>
              </a:r>
            </a:p>
          </p:txBody>
        </p:sp>
      </p:grpSp>
      <p:grpSp>
        <p:nvGrpSpPr>
          <p:cNvPr id="28" name="Group 28"/>
          <p:cNvGrpSpPr/>
          <p:nvPr/>
        </p:nvGrpSpPr>
        <p:grpSpPr>
          <a:xfrm>
            <a:off x="6241890" y="3231997"/>
            <a:ext cx="957468" cy="569102"/>
            <a:chOff x="0" y="0"/>
            <a:chExt cx="252173" cy="149887"/>
          </a:xfrm>
        </p:grpSpPr>
        <p:sp>
          <p:nvSpPr>
            <p:cNvPr id="29" name="Freeform 29"/>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9804"/>
              </a:srgbClr>
            </a:solidFill>
          </p:spPr>
          <p:txBody>
            <a:bodyPr/>
            <a:lstStyle/>
            <a:p>
              <a:endParaRPr lang="en-US">
                <a:latin typeface="Aptos" panose="020B0004020202020204" pitchFamily="34" charset="0"/>
              </a:endParaRPr>
            </a:p>
          </p:txBody>
        </p:sp>
        <p:sp>
          <p:nvSpPr>
            <p:cNvPr id="30" name="TextBox 30"/>
            <p:cNvSpPr txBox="1"/>
            <p:nvPr/>
          </p:nvSpPr>
          <p:spPr>
            <a:xfrm>
              <a:off x="0" y="19050"/>
              <a:ext cx="252173" cy="130837"/>
            </a:xfrm>
            <a:prstGeom prst="rect">
              <a:avLst/>
            </a:prstGeom>
          </p:spPr>
          <p:txBody>
            <a:bodyPr lIns="50800" tIns="50800" rIns="50800" bIns="50800" rtlCol="0" anchor="ctr"/>
            <a:lstStyle/>
            <a:p>
              <a:pPr algn="r">
                <a:lnSpc>
                  <a:spcPts val="2596"/>
                </a:lnSpc>
              </a:pPr>
              <a:r>
                <a:rPr lang="en-US" sz="2300" spc="135">
                  <a:solidFill>
                    <a:srgbClr val="1C2529">
                      <a:alpha val="9804"/>
                    </a:srgbClr>
                  </a:solidFill>
                  <a:latin typeface="Aptos" panose="020B0004020202020204" pitchFamily="34" charset="0"/>
                </a:rPr>
                <a:t>15 H </a:t>
              </a:r>
            </a:p>
          </p:txBody>
        </p:sp>
      </p:grpSp>
      <p:grpSp>
        <p:nvGrpSpPr>
          <p:cNvPr id="31" name="Group 31"/>
          <p:cNvGrpSpPr/>
          <p:nvPr/>
        </p:nvGrpSpPr>
        <p:grpSpPr>
          <a:xfrm>
            <a:off x="9144000" y="3231997"/>
            <a:ext cx="1914937" cy="569102"/>
            <a:chOff x="0" y="0"/>
            <a:chExt cx="504345" cy="149887"/>
          </a:xfrm>
        </p:grpSpPr>
        <p:sp>
          <p:nvSpPr>
            <p:cNvPr id="32" name="Freeform 32"/>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3" name="TextBox 33"/>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75 H</a:t>
              </a:r>
            </a:p>
          </p:txBody>
        </p:sp>
      </p:grpSp>
      <p:grpSp>
        <p:nvGrpSpPr>
          <p:cNvPr id="34" name="Group 34"/>
          <p:cNvGrpSpPr/>
          <p:nvPr/>
        </p:nvGrpSpPr>
        <p:grpSpPr>
          <a:xfrm>
            <a:off x="11239912" y="3231997"/>
            <a:ext cx="1914937" cy="569102"/>
            <a:chOff x="0" y="0"/>
            <a:chExt cx="504345" cy="149887"/>
          </a:xfrm>
        </p:grpSpPr>
        <p:sp>
          <p:nvSpPr>
            <p:cNvPr id="35" name="Freeform 35"/>
            <p:cNvSpPr/>
            <p:nvPr/>
          </p:nvSpPr>
          <p:spPr>
            <a:xfrm>
              <a:off x="0" y="0"/>
              <a:ext cx="504345" cy="149887"/>
            </a:xfrm>
            <a:custGeom>
              <a:avLst/>
              <a:gdLst/>
              <a:ahLst/>
              <a:cxnLst/>
              <a:rect l="l" t="t" r="r" b="b"/>
              <a:pathLst>
                <a:path w="504345" h="149887">
                  <a:moveTo>
                    <a:pt x="0" y="0"/>
                  </a:moveTo>
                  <a:lnTo>
                    <a:pt x="504345" y="0"/>
                  </a:lnTo>
                  <a:lnTo>
                    <a:pt x="504345" y="149887"/>
                  </a:lnTo>
                  <a:lnTo>
                    <a:pt x="0" y="149887"/>
                  </a:lnTo>
                  <a:close/>
                </a:path>
              </a:pathLst>
            </a:custGeom>
            <a:solidFill>
              <a:srgbClr val="FFFFFF">
                <a:alpha val="31765"/>
              </a:srgbClr>
            </a:solidFill>
          </p:spPr>
          <p:txBody>
            <a:bodyPr/>
            <a:lstStyle/>
            <a:p>
              <a:endParaRPr lang="en-US">
                <a:latin typeface="Aptos" panose="020B0004020202020204" pitchFamily="34" charset="0"/>
              </a:endParaRPr>
            </a:p>
          </p:txBody>
        </p:sp>
        <p:sp>
          <p:nvSpPr>
            <p:cNvPr id="36" name="TextBox 36"/>
            <p:cNvSpPr txBox="1"/>
            <p:nvPr/>
          </p:nvSpPr>
          <p:spPr>
            <a:xfrm>
              <a:off x="0" y="19050"/>
              <a:ext cx="504345" cy="130837"/>
            </a:xfrm>
            <a:prstGeom prst="rect">
              <a:avLst/>
            </a:prstGeom>
          </p:spPr>
          <p:txBody>
            <a:bodyPr lIns="50800" tIns="50800" rIns="50800" bIns="50800" rtlCol="0" anchor="ctr"/>
            <a:lstStyle/>
            <a:p>
              <a:pPr algn="ctr">
                <a:lnSpc>
                  <a:spcPts val="2596"/>
                </a:lnSpc>
              </a:pPr>
              <a:r>
                <a:rPr lang="en-US" sz="2300" spc="135">
                  <a:solidFill>
                    <a:srgbClr val="1C2529">
                      <a:alpha val="31765"/>
                    </a:srgbClr>
                  </a:solidFill>
                  <a:latin typeface="Aptos" panose="020B0004020202020204" pitchFamily="34" charset="0"/>
                </a:rPr>
                <a:t>5</a:t>
              </a:r>
            </a:p>
          </p:txBody>
        </p:sp>
      </p:grpSp>
      <p:grpSp>
        <p:nvGrpSpPr>
          <p:cNvPr id="37" name="Group 37"/>
          <p:cNvGrpSpPr/>
          <p:nvPr/>
        </p:nvGrpSpPr>
        <p:grpSpPr>
          <a:xfrm>
            <a:off x="-1584019" y="533485"/>
            <a:ext cx="15338807" cy="1028531"/>
            <a:chOff x="0" y="0"/>
            <a:chExt cx="4039851" cy="270889"/>
          </a:xfrm>
        </p:grpSpPr>
        <p:sp>
          <p:nvSpPr>
            <p:cNvPr id="38" name="Freeform 38"/>
            <p:cNvSpPr/>
            <p:nvPr/>
          </p:nvSpPr>
          <p:spPr>
            <a:xfrm>
              <a:off x="0" y="0"/>
              <a:ext cx="4039851" cy="270889"/>
            </a:xfrm>
            <a:custGeom>
              <a:avLst/>
              <a:gdLst/>
              <a:ahLst/>
              <a:cxnLst/>
              <a:rect l="l" t="t" r="r" b="b"/>
              <a:pathLst>
                <a:path w="4039851" h="270889">
                  <a:moveTo>
                    <a:pt x="25741" y="0"/>
                  </a:moveTo>
                  <a:lnTo>
                    <a:pt x="4014110" y="0"/>
                  </a:lnTo>
                  <a:cubicBezTo>
                    <a:pt x="4020937" y="0"/>
                    <a:pt x="4027484" y="2712"/>
                    <a:pt x="4032311" y="7539"/>
                  </a:cubicBezTo>
                  <a:cubicBezTo>
                    <a:pt x="4037139" y="12367"/>
                    <a:pt x="4039851" y="18914"/>
                    <a:pt x="4039851" y="25741"/>
                  </a:cubicBezTo>
                  <a:lnTo>
                    <a:pt x="4039851" y="245148"/>
                  </a:lnTo>
                  <a:cubicBezTo>
                    <a:pt x="4039851" y="251975"/>
                    <a:pt x="4037139" y="258522"/>
                    <a:pt x="4032311" y="263349"/>
                  </a:cubicBezTo>
                  <a:cubicBezTo>
                    <a:pt x="4027484" y="268177"/>
                    <a:pt x="4020937" y="270889"/>
                    <a:pt x="4014110" y="270889"/>
                  </a:cubicBezTo>
                  <a:lnTo>
                    <a:pt x="25741" y="270889"/>
                  </a:lnTo>
                  <a:cubicBezTo>
                    <a:pt x="18914" y="270889"/>
                    <a:pt x="12367" y="268177"/>
                    <a:pt x="7539" y="263349"/>
                  </a:cubicBezTo>
                  <a:cubicBezTo>
                    <a:pt x="2712" y="258522"/>
                    <a:pt x="0" y="251975"/>
                    <a:pt x="0" y="245148"/>
                  </a:cubicBezTo>
                  <a:lnTo>
                    <a:pt x="0" y="25741"/>
                  </a:lnTo>
                  <a:cubicBezTo>
                    <a:pt x="0" y="18914"/>
                    <a:pt x="2712" y="12367"/>
                    <a:pt x="7539" y="7539"/>
                  </a:cubicBezTo>
                  <a:cubicBezTo>
                    <a:pt x="12367" y="2712"/>
                    <a:pt x="18914" y="0"/>
                    <a:pt x="25741" y="0"/>
                  </a:cubicBezTo>
                  <a:close/>
                </a:path>
              </a:pathLst>
            </a:custGeom>
            <a:solidFill>
              <a:srgbClr val="A7CD4C">
                <a:alpha val="19608"/>
              </a:srgbClr>
            </a:solidFill>
          </p:spPr>
          <p:txBody>
            <a:bodyPr/>
            <a:lstStyle/>
            <a:p>
              <a:endParaRPr lang="en-US">
                <a:latin typeface="Aptos" panose="020B0004020202020204" pitchFamily="34" charset="0"/>
              </a:endParaRPr>
            </a:p>
          </p:txBody>
        </p:sp>
        <p:sp>
          <p:nvSpPr>
            <p:cNvPr id="39" name="TextBox 39"/>
            <p:cNvSpPr txBox="1"/>
            <p:nvPr/>
          </p:nvSpPr>
          <p:spPr>
            <a:xfrm>
              <a:off x="0" y="9525"/>
              <a:ext cx="4039851" cy="261364"/>
            </a:xfrm>
            <a:prstGeom prst="rect">
              <a:avLst/>
            </a:prstGeom>
          </p:spPr>
          <p:txBody>
            <a:bodyPr lIns="50800" tIns="50800" rIns="50800" bIns="50800" rtlCol="0" anchor="ctr"/>
            <a:lstStyle/>
            <a:p>
              <a:pPr algn="ctr">
                <a:lnSpc>
                  <a:spcPts val="2258"/>
                </a:lnSpc>
              </a:pPr>
              <a:endParaRPr>
                <a:latin typeface="Aptos" panose="020B0004020202020204" pitchFamily="34" charset="0"/>
              </a:endParaRPr>
            </a:p>
          </p:txBody>
        </p:sp>
      </p:grpSp>
      <p:sp>
        <p:nvSpPr>
          <p:cNvPr id="41" name="Freeform 41"/>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4"/>
            <a:stretch>
              <a:fillRect t="-6903" r="-479"/>
            </a:stretch>
          </a:blipFill>
        </p:spPr>
        <p:txBody>
          <a:bodyPr/>
          <a:lstStyle/>
          <a:p>
            <a:endParaRPr lang="en-US">
              <a:latin typeface="Aptos" panose="020B0004020202020204" pitchFamily="34" charset="0"/>
            </a:endParaRPr>
          </a:p>
        </p:txBody>
      </p:sp>
      <p:grpSp>
        <p:nvGrpSpPr>
          <p:cNvPr id="42" name="Group 42"/>
          <p:cNvGrpSpPr/>
          <p:nvPr/>
        </p:nvGrpSpPr>
        <p:grpSpPr>
          <a:xfrm>
            <a:off x="7199358" y="3231997"/>
            <a:ext cx="957468" cy="569102"/>
            <a:chOff x="0" y="0"/>
            <a:chExt cx="252173" cy="149887"/>
          </a:xfrm>
        </p:grpSpPr>
        <p:sp>
          <p:nvSpPr>
            <p:cNvPr id="43" name="Freeform 43"/>
            <p:cNvSpPr/>
            <p:nvPr/>
          </p:nvSpPr>
          <p:spPr>
            <a:xfrm>
              <a:off x="0" y="0"/>
              <a:ext cx="252173" cy="149887"/>
            </a:xfrm>
            <a:custGeom>
              <a:avLst/>
              <a:gdLst/>
              <a:ahLst/>
              <a:cxnLst/>
              <a:rect l="l" t="t" r="r" b="b"/>
              <a:pathLst>
                <a:path w="252173" h="149887">
                  <a:moveTo>
                    <a:pt x="0" y="0"/>
                  </a:moveTo>
                  <a:lnTo>
                    <a:pt x="252173" y="0"/>
                  </a:lnTo>
                  <a:lnTo>
                    <a:pt x="252173" y="149887"/>
                  </a:lnTo>
                  <a:lnTo>
                    <a:pt x="0" y="149887"/>
                  </a:lnTo>
                  <a:close/>
                </a:path>
              </a:pathLst>
            </a:custGeom>
            <a:solidFill>
              <a:srgbClr val="FFFFFF">
                <a:alpha val="19608"/>
              </a:srgbClr>
            </a:solidFill>
          </p:spPr>
          <p:txBody>
            <a:bodyPr/>
            <a:lstStyle/>
            <a:p>
              <a:endParaRPr lang="en-US">
                <a:latin typeface="Aptos" panose="020B0004020202020204" pitchFamily="34" charset="0"/>
              </a:endParaRPr>
            </a:p>
          </p:txBody>
        </p:sp>
        <p:sp>
          <p:nvSpPr>
            <p:cNvPr id="44" name="TextBox 44"/>
            <p:cNvSpPr txBox="1"/>
            <p:nvPr/>
          </p:nvSpPr>
          <p:spPr>
            <a:xfrm>
              <a:off x="0" y="19050"/>
              <a:ext cx="252173" cy="130837"/>
            </a:xfrm>
            <a:prstGeom prst="rect">
              <a:avLst/>
            </a:prstGeom>
          </p:spPr>
          <p:txBody>
            <a:bodyPr lIns="50800" tIns="50800" rIns="50800" bIns="50800" rtlCol="0" anchor="ctr"/>
            <a:lstStyle/>
            <a:p>
              <a:pPr algn="ctr">
                <a:lnSpc>
                  <a:spcPts val="2596"/>
                </a:lnSpc>
              </a:pPr>
              <a:r>
                <a:rPr lang="en-US" sz="2300" spc="135">
                  <a:solidFill>
                    <a:srgbClr val="1C2529">
                      <a:alpha val="19608"/>
                    </a:srgbClr>
                  </a:solidFill>
                  <a:latin typeface="Aptos" panose="020B0004020202020204" pitchFamily="34" charset="0"/>
                </a:rPr>
                <a:t>15 H </a:t>
              </a:r>
            </a:p>
          </p:txBody>
        </p:sp>
      </p:grpSp>
      <p:sp>
        <p:nvSpPr>
          <p:cNvPr id="46" name="TextBox 46"/>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5</a:t>
            </a:r>
            <a:endParaRPr lang="en-US" sz="6000" spc="30" dirty="0">
              <a:solidFill>
                <a:srgbClr val="FEFEFE"/>
              </a:solidFill>
              <a:latin typeface="Aptos" panose="020B0004020202020204" pitchFamily="34" charset="0"/>
            </a:endParaRPr>
          </a:p>
        </p:txBody>
      </p:sp>
      <p:sp>
        <p:nvSpPr>
          <p:cNvPr id="47" name="TextBox 47"/>
          <p:cNvSpPr txBox="1"/>
          <p:nvPr/>
        </p:nvSpPr>
        <p:spPr>
          <a:xfrm>
            <a:off x="1744090" y="4364371"/>
            <a:ext cx="11103195" cy="692497"/>
          </a:xfrm>
          <a:prstGeom prst="rect">
            <a:avLst/>
          </a:prstGeom>
        </p:spPr>
        <p:txBody>
          <a:bodyPr lIns="0" tIns="0" rIns="0" bIns="0" rtlCol="0" anchor="t">
            <a:spAutoFit/>
          </a:bodyPr>
          <a:lstStyle/>
          <a:p>
            <a:pPr marL="519933" lvl="1" indent="-259967" algn="just">
              <a:lnSpc>
                <a:spcPts val="2721"/>
              </a:lnSpc>
              <a:spcBef>
                <a:spcPct val="0"/>
              </a:spcBef>
              <a:buFont typeface="Arial"/>
              <a:buChar char="•"/>
            </a:pPr>
            <a:r>
              <a:rPr lang="en-US" sz="2408" spc="77">
                <a:solidFill>
                  <a:srgbClr val="FFFFFF"/>
                </a:solidFill>
                <a:latin typeface="Aptos" panose="020B0004020202020204" pitchFamily="34" charset="0"/>
              </a:rPr>
              <a:t>15 ώρες σεμιναρίου + 15 ώρες εργαστηριακής εργασίας (μάθηση βάσει σχεδίου)</a:t>
            </a:r>
          </a:p>
        </p:txBody>
      </p:sp>
      <p:sp>
        <p:nvSpPr>
          <p:cNvPr id="48" name="TextBox 48"/>
          <p:cNvSpPr txBox="1"/>
          <p:nvPr/>
        </p:nvSpPr>
        <p:spPr>
          <a:xfrm>
            <a:off x="2050066" y="5872976"/>
            <a:ext cx="12948358" cy="523875"/>
          </a:xfrm>
          <a:prstGeom prst="rect">
            <a:avLst/>
          </a:prstGeom>
        </p:spPr>
        <p:txBody>
          <a:bodyPr lIns="0" tIns="0" rIns="0" bIns="0" rtlCol="0" anchor="t">
            <a:spAutoFit/>
          </a:bodyPr>
          <a:lstStyle/>
          <a:p>
            <a:pPr>
              <a:lnSpc>
                <a:spcPts val="4200"/>
              </a:lnSpc>
            </a:pPr>
            <a:r>
              <a:rPr lang="en-US" sz="3000" spc="381">
                <a:solidFill>
                  <a:srgbClr val="5EAAAE"/>
                </a:solidFill>
                <a:latin typeface="Aptos" panose="020B0004020202020204" pitchFamily="34" charset="0"/>
              </a:rPr>
              <a:t>ΠΕΡΙΕΧΟΜΕΝΟ</a:t>
            </a:r>
          </a:p>
        </p:txBody>
      </p:sp>
      <p:sp>
        <p:nvSpPr>
          <p:cNvPr id="49" name="TextBox 49"/>
          <p:cNvSpPr txBox="1"/>
          <p:nvPr/>
        </p:nvSpPr>
        <p:spPr>
          <a:xfrm>
            <a:off x="2471201" y="7837485"/>
            <a:ext cx="13910033" cy="1231106"/>
          </a:xfrm>
          <a:prstGeom prst="rect">
            <a:avLst/>
          </a:prstGeom>
        </p:spPr>
        <p:txBody>
          <a:bodyPr lIns="0" tIns="0" rIns="0" bIns="0" rtlCol="0" anchor="t">
            <a:spAutoFit/>
          </a:bodyPr>
          <a:lstStyle/>
          <a:p>
            <a:pPr algn="ctr">
              <a:lnSpc>
                <a:spcPts val="3161"/>
              </a:lnSpc>
              <a:spcBef>
                <a:spcPct val="0"/>
              </a:spcBef>
            </a:pPr>
            <a:r>
              <a:rPr lang="en-US" sz="2800" spc="165">
                <a:solidFill>
                  <a:srgbClr val="5EAAAE"/>
                </a:solidFill>
                <a:latin typeface="Aptos" panose="020B0004020202020204" pitchFamily="34" charset="0"/>
              </a:rPr>
              <a:t>Κυψέλες καυσίμου υδρογόνου, ηλεκτρολύτες, μπαταρίες ιόντων λιθίου (Li-ion), μπαταρίες ιόντων νατρίου (Na-ion), μπαταρίες πέρα από τις μπαταρίες ιόντων λιθίου, ηλεκτροχημικοί (μικρο)αντιδραστήρες, φωτοβολταϊκά, ανεμογεννήτριες</a:t>
            </a:r>
          </a:p>
        </p:txBody>
      </p:sp>
      <p:sp>
        <p:nvSpPr>
          <p:cNvPr id="50" name="TextBox 50"/>
          <p:cNvSpPr txBox="1"/>
          <p:nvPr/>
        </p:nvSpPr>
        <p:spPr>
          <a:xfrm>
            <a:off x="2053499" y="6520676"/>
            <a:ext cx="15837474" cy="1031059"/>
          </a:xfrm>
          <a:prstGeom prst="rect">
            <a:avLst/>
          </a:prstGeom>
        </p:spPr>
        <p:txBody>
          <a:bodyPr lIns="0" tIns="0" rIns="0" bIns="0" rtlCol="0" anchor="t">
            <a:spAutoFit/>
          </a:bodyPr>
          <a:lstStyle/>
          <a:p>
            <a:pPr algn="l">
              <a:lnSpc>
                <a:spcPts val="2721"/>
              </a:lnSpc>
              <a:spcBef>
                <a:spcPct val="0"/>
              </a:spcBef>
            </a:pPr>
            <a:r>
              <a:rPr lang="en-US" sz="2408" spc="77" dirty="0" err="1">
                <a:solidFill>
                  <a:srgbClr val="FFFFFF"/>
                </a:solidFill>
                <a:latin typeface="Aptos" panose="020B0004020202020204" pitchFamily="34" charset="0"/>
              </a:rPr>
              <a:t>Οι</a:t>
            </a:r>
            <a:r>
              <a:rPr lang="en-US" sz="2408" spc="77" dirty="0">
                <a:solidFill>
                  <a:srgbClr val="FFFFFF"/>
                </a:solidFill>
                <a:latin typeface="Aptos" panose="020B0004020202020204" pitchFamily="34" charset="0"/>
              </a:rPr>
              <a:t> </a:t>
            </a:r>
            <a:r>
              <a:rPr lang="el-GR" sz="2408" spc="77" dirty="0" err="1">
                <a:solidFill>
                  <a:srgbClr val="FFFFFF"/>
                </a:solidFill>
                <a:latin typeface="Aptos" panose="020B0004020202020204" pitchFamily="34" charset="0"/>
              </a:rPr>
              <a:t>φοιτητηές</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εργάζοντ</a:t>
            </a:r>
            <a:r>
              <a:rPr lang="en-US" sz="2408" spc="77" dirty="0">
                <a:solidFill>
                  <a:srgbClr val="FFFFFF"/>
                </a:solidFill>
                <a:latin typeface="Aptos" panose="020B0004020202020204" pitchFamily="34" charset="0"/>
              </a:rPr>
              <a:t>αι σε ομάδες για να αναπτύξουν τα δικά τους έργα σε μία από τις βιώσιμες τεχνολογίες που αξιοποιούν τις εξελίξεις στην επιστήμη, τη μηχανική και το σχεδιασμό για την αντιμετώπιση πιεστικών περιβαλλοντικών προκλήσεων, όπως η κλιματική αλλαγή, η εξάντληση των πόρων και η ρύπανση.</a:t>
            </a:r>
          </a:p>
        </p:txBody>
      </p:sp>
      <p:sp>
        <p:nvSpPr>
          <p:cNvPr id="51" name="Freeform 51"/>
          <p:cNvSpPr/>
          <p:nvPr/>
        </p:nvSpPr>
        <p:spPr>
          <a:xfrm flipH="1">
            <a:off x="14186255" y="1562015"/>
            <a:ext cx="4101745" cy="4101745"/>
          </a:xfrm>
          <a:custGeom>
            <a:avLst/>
            <a:gdLst/>
            <a:ahLst/>
            <a:cxnLst/>
            <a:rect l="l" t="t" r="r" b="b"/>
            <a:pathLst>
              <a:path w="4101745" h="4101745">
                <a:moveTo>
                  <a:pt x="4101745" y="0"/>
                </a:moveTo>
                <a:lnTo>
                  <a:pt x="0" y="0"/>
                </a:lnTo>
                <a:lnTo>
                  <a:pt x="0" y="4101746"/>
                </a:lnTo>
                <a:lnTo>
                  <a:pt x="4101745" y="4101746"/>
                </a:lnTo>
                <a:lnTo>
                  <a:pt x="4101745" y="0"/>
                </a:lnTo>
                <a:close/>
              </a:path>
            </a:pathLst>
          </a:custGeom>
          <a:blipFill>
            <a:blip r:embed="rId5">
              <a:alphaModFix amt="19999"/>
              <a:extLst>
                <a:ext uri="{96DAC541-7B7A-43D3-8B79-37D633B846F1}">
                  <asvg:svgBlip xmlns:asvg="http://schemas.microsoft.com/office/drawing/2016/SVG/main" r:embed="rId6"/>
                </a:ext>
              </a:extLst>
            </a:blip>
            <a:stretch>
              <a:fillRect/>
            </a:stretch>
          </a:blipFill>
        </p:spPr>
        <p:txBody>
          <a:bodyPr/>
          <a:lstStyle/>
          <a:p>
            <a:endParaRPr lang="en-US">
              <a:latin typeface="Aptos" panose="020B0004020202020204" pitchFamily="34" charset="0"/>
            </a:endParaRPr>
          </a:p>
        </p:txBody>
      </p:sp>
      <p:sp>
        <p:nvSpPr>
          <p:cNvPr id="52" name="Freeform 52"/>
          <p:cNvSpPr/>
          <p:nvPr/>
        </p:nvSpPr>
        <p:spPr>
          <a:xfrm>
            <a:off x="14647195" y="4206159"/>
            <a:ext cx="2716975" cy="1528299"/>
          </a:xfrm>
          <a:custGeom>
            <a:avLst/>
            <a:gdLst/>
            <a:ahLst/>
            <a:cxnLst/>
            <a:rect l="l" t="t" r="r" b="b"/>
            <a:pathLst>
              <a:path w="2716975" h="1528299">
                <a:moveTo>
                  <a:pt x="0" y="0"/>
                </a:moveTo>
                <a:lnTo>
                  <a:pt x="2716975" y="0"/>
                </a:lnTo>
                <a:lnTo>
                  <a:pt x="2716975" y="1528298"/>
                </a:lnTo>
                <a:lnTo>
                  <a:pt x="0" y="1528298"/>
                </a:lnTo>
                <a:lnTo>
                  <a:pt x="0" y="0"/>
                </a:lnTo>
                <a:close/>
              </a:path>
            </a:pathLst>
          </a:custGeom>
          <a:blipFill>
            <a:blip r:embed="rId7"/>
            <a:stretch>
              <a:fillRect/>
            </a:stretch>
          </a:blipFill>
        </p:spPr>
        <p:txBody>
          <a:bodyPr/>
          <a:lstStyle/>
          <a:p>
            <a:endParaRPr lang="en-US">
              <a:latin typeface="Aptos" panose="020B0004020202020204" pitchFamily="34" charset="0"/>
            </a:endParaRPr>
          </a:p>
        </p:txBody>
      </p:sp>
      <p:sp>
        <p:nvSpPr>
          <p:cNvPr id="53" name="Freeform 53"/>
          <p:cNvSpPr/>
          <p:nvPr/>
        </p:nvSpPr>
        <p:spPr>
          <a:xfrm>
            <a:off x="15000713" y="3582933"/>
            <a:ext cx="2258587" cy="1505725"/>
          </a:xfrm>
          <a:custGeom>
            <a:avLst/>
            <a:gdLst/>
            <a:ahLst/>
            <a:cxnLst/>
            <a:rect l="l" t="t" r="r" b="b"/>
            <a:pathLst>
              <a:path w="2258587" h="1505725">
                <a:moveTo>
                  <a:pt x="0" y="0"/>
                </a:moveTo>
                <a:lnTo>
                  <a:pt x="2258587" y="0"/>
                </a:lnTo>
                <a:lnTo>
                  <a:pt x="2258587" y="1505725"/>
                </a:lnTo>
                <a:lnTo>
                  <a:pt x="0" y="1505725"/>
                </a:lnTo>
                <a:lnTo>
                  <a:pt x="0" y="0"/>
                </a:lnTo>
                <a:close/>
              </a:path>
            </a:pathLst>
          </a:custGeom>
          <a:blipFill>
            <a:blip r:embed="rId8"/>
            <a:stretch>
              <a:fillRect/>
            </a:stretch>
          </a:blipFill>
        </p:spPr>
        <p:txBody>
          <a:bodyPr/>
          <a:lstStyle/>
          <a:p>
            <a:endParaRPr lang="en-US">
              <a:latin typeface="Aptos" panose="020B0004020202020204" pitchFamily="34" charset="0"/>
            </a:endParaRPr>
          </a:p>
        </p:txBody>
      </p:sp>
      <p:sp>
        <p:nvSpPr>
          <p:cNvPr id="54" name="TextBox 54"/>
          <p:cNvSpPr txBox="1"/>
          <p:nvPr/>
        </p:nvSpPr>
        <p:spPr>
          <a:xfrm>
            <a:off x="14297848" y="1991732"/>
            <a:ext cx="3701506" cy="1769715"/>
          </a:xfrm>
          <a:prstGeom prst="rect">
            <a:avLst/>
          </a:prstGeom>
        </p:spPr>
        <p:txBody>
          <a:bodyPr lIns="0" tIns="0" rIns="0" bIns="0" rtlCol="0" anchor="t">
            <a:spAutoFit/>
          </a:bodyPr>
          <a:lstStyle/>
          <a:p>
            <a:pPr algn="ctr">
              <a:lnSpc>
                <a:spcPts val="2317"/>
              </a:lnSpc>
              <a:spcBef>
                <a:spcPct val="0"/>
              </a:spcBef>
            </a:pPr>
            <a:r>
              <a:rPr lang="en-US" sz="2052" spc="121">
                <a:solidFill>
                  <a:srgbClr val="FFFFFF"/>
                </a:solidFill>
                <a:latin typeface="Aptos" panose="020B0004020202020204" pitchFamily="34" charset="0"/>
              </a:rPr>
              <a:t>Η υλοποίηση του μαθήματος υποστηρίζεται από το σύστημα διαχείρισης μάθησης Moodle και το περιβάλλον συνεργατικής μάθησης MS Teams.</a:t>
            </a:r>
          </a:p>
        </p:txBody>
      </p:sp>
      <p:sp>
        <p:nvSpPr>
          <p:cNvPr id="55" name="TextBox 28">
            <a:extLst>
              <a:ext uri="{FF2B5EF4-FFF2-40B4-BE49-F238E27FC236}">
                <a16:creationId xmlns:a16="http://schemas.microsoft.com/office/drawing/2014/main" id="{D7357A68-1119-1144-7BCF-8BEBF38BBEB3}"/>
              </a:ext>
            </a:extLst>
          </p:cNvPr>
          <p:cNvSpPr txBox="1"/>
          <p:nvPr/>
        </p:nvSpPr>
        <p:spPr>
          <a:xfrm>
            <a:off x="2050066" y="640714"/>
            <a:ext cx="15710748" cy="397511"/>
          </a:xfrm>
          <a:prstGeom prst="rect">
            <a:avLst/>
          </a:prstGeom>
        </p:spPr>
        <p:txBody>
          <a:bodyPr lIns="0" tIns="0" rIns="0" bIns="0" rtlCol="0" anchor="t">
            <a:spAutoFit/>
          </a:bodyPr>
          <a:lstStyle/>
          <a:p>
            <a:pPr>
              <a:lnSpc>
                <a:spcPts val="3080"/>
              </a:lnSpc>
            </a:pPr>
            <a:r>
              <a:rPr lang="el-GR" sz="2800" spc="14" dirty="0">
                <a:solidFill>
                  <a:srgbClr val="E6DCCA"/>
                </a:solidFill>
                <a:latin typeface="Aptos" panose="020B0004020202020204" pitchFamily="34" charset="0"/>
              </a:rPr>
              <a:t>Π</a:t>
            </a:r>
            <a:r>
              <a:rPr lang="en-US" sz="2800" spc="14" dirty="0" err="1">
                <a:solidFill>
                  <a:srgbClr val="E6DCCA"/>
                </a:solidFill>
                <a:latin typeface="Aptos" panose="020B0004020202020204" pitchFamily="34" charset="0"/>
              </a:rPr>
              <a:t>ρόγρ</a:t>
            </a:r>
            <a:r>
              <a:rPr lang="en-US" sz="2800" spc="14" dirty="0">
                <a:solidFill>
                  <a:srgbClr val="E6DCCA"/>
                </a:solidFill>
                <a:latin typeface="Aptos" panose="020B0004020202020204" pitchFamily="34" charset="0"/>
              </a:rPr>
              <a:t>αμμα κατάρτισης </a:t>
            </a:r>
            <a:r>
              <a:rPr lang="el-GR" sz="2800" spc="14" dirty="0">
                <a:solidFill>
                  <a:srgbClr val="E6DCCA"/>
                </a:solidFill>
                <a:latin typeface="Aptos" panose="020B0004020202020204" pitchFamily="34" charset="0"/>
              </a:rPr>
              <a:t>Πράσινου </a:t>
            </a:r>
            <a:r>
              <a:rPr lang="en-US" sz="2800" spc="14" dirty="0">
                <a:solidFill>
                  <a:srgbClr val="E6DCCA"/>
                </a:solidFill>
                <a:latin typeface="Aptos" panose="020B0004020202020204" pitchFamily="34" charset="0"/>
              </a:rPr>
              <a:t>STEM </a:t>
            </a:r>
            <a:r>
              <a:rPr lang="en-US" sz="2800" spc="14" dirty="0" err="1">
                <a:solidFill>
                  <a:srgbClr val="E6DCCA"/>
                </a:solidFill>
                <a:latin typeface="Aptos" panose="020B0004020202020204" pitchFamily="34" charset="0"/>
              </a:rPr>
              <a:t>γι</a:t>
            </a:r>
            <a:r>
              <a:rPr lang="en-US" sz="2800" spc="14" dirty="0">
                <a:solidFill>
                  <a:srgbClr val="E6DCCA"/>
                </a:solidFill>
                <a:latin typeface="Aptos" panose="020B0004020202020204" pitchFamily="34" charset="0"/>
              </a:rPr>
              <a:t>α εκπαιδευτ</a:t>
            </a:r>
            <a:r>
              <a:rPr lang="el-GR" sz="2800" spc="14" dirty="0" err="1">
                <a:solidFill>
                  <a:srgbClr val="E6DCCA"/>
                </a:solidFill>
                <a:latin typeface="Aptos" panose="020B0004020202020204" pitchFamily="34" charset="0"/>
              </a:rPr>
              <a:t>ές</a:t>
            </a:r>
            <a:r>
              <a:rPr lang="el-GR" sz="2800" spc="14" dirty="0">
                <a:solidFill>
                  <a:srgbClr val="E6DCCA"/>
                </a:solidFill>
                <a:latin typeface="Aptos" panose="020B0004020202020204" pitchFamily="34" charset="0"/>
              </a:rPr>
              <a:t> φοιτητών</a:t>
            </a:r>
            <a:endParaRPr lang="en-US" sz="2800" spc="14" dirty="0">
              <a:solidFill>
                <a:srgbClr val="E6DCCA"/>
              </a:solidFill>
              <a:latin typeface="Aptos" panose="020B0004020202020204" pitchFamily="34" charset="0"/>
            </a:endParaRPr>
          </a:p>
        </p:txBody>
      </p:sp>
      <p:sp>
        <p:nvSpPr>
          <p:cNvPr id="56" name="TextBox 33">
            <a:extLst>
              <a:ext uri="{FF2B5EF4-FFF2-40B4-BE49-F238E27FC236}">
                <a16:creationId xmlns:a16="http://schemas.microsoft.com/office/drawing/2014/main" id="{7DD59D02-5351-7E22-307A-E6271B5D924B}"/>
              </a:ext>
            </a:extLst>
          </p:cNvPr>
          <p:cNvSpPr txBox="1"/>
          <p:nvPr/>
        </p:nvSpPr>
        <p:spPr>
          <a:xfrm>
            <a:off x="2050066" y="1029695"/>
            <a:ext cx="14407794" cy="466979"/>
          </a:xfrm>
          <a:prstGeom prst="rect">
            <a:avLst/>
          </a:prstGeom>
        </p:spPr>
        <p:txBody>
          <a:bodyPr lIns="0" tIns="0" rIns="0" bIns="0" rtlCol="0" anchor="t">
            <a:spAutoFit/>
          </a:bodyPr>
          <a:lstStyle/>
          <a:p>
            <a:pPr>
              <a:lnSpc>
                <a:spcPts val="3808"/>
              </a:lnSpc>
            </a:pPr>
            <a:r>
              <a:rPr lang="en-US" sz="2800" spc="103" dirty="0">
                <a:solidFill>
                  <a:srgbClr val="A7CD4C"/>
                </a:solidFill>
                <a:latin typeface="Aptos" panose="020B0004020202020204" pitchFamily="34" charset="0"/>
              </a:rPr>
              <a:t>Αειφόρες τεχνολογίες στην εκπαίδευση στις Φυσικές Επιστήμες</a:t>
            </a:r>
          </a:p>
        </p:txBody>
      </p:sp>
      <p:grpSp>
        <p:nvGrpSpPr>
          <p:cNvPr id="57" name="Group 13">
            <a:extLst>
              <a:ext uri="{FF2B5EF4-FFF2-40B4-BE49-F238E27FC236}">
                <a16:creationId xmlns:a16="http://schemas.microsoft.com/office/drawing/2014/main" id="{7FC0B1EB-1E4F-2AFA-3B21-C50142A2E833}"/>
              </a:ext>
            </a:extLst>
          </p:cNvPr>
          <p:cNvGrpSpPr/>
          <p:nvPr/>
        </p:nvGrpSpPr>
        <p:grpSpPr>
          <a:xfrm>
            <a:off x="6241890" y="2322546"/>
            <a:ext cx="1914937" cy="909452"/>
            <a:chOff x="0" y="0"/>
            <a:chExt cx="504345" cy="239526"/>
          </a:xfrm>
        </p:grpSpPr>
        <p:sp>
          <p:nvSpPr>
            <p:cNvPr id="58" name="Freeform 14">
              <a:extLst>
                <a:ext uri="{FF2B5EF4-FFF2-40B4-BE49-F238E27FC236}">
                  <a16:creationId xmlns:a16="http://schemas.microsoft.com/office/drawing/2014/main" id="{F0AFF143-3F79-29CE-0070-029EB93C8B64}"/>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59" name="TextBox 15">
              <a:extLst>
                <a:ext uri="{FF2B5EF4-FFF2-40B4-BE49-F238E27FC236}">
                  <a16:creationId xmlns:a16="http://schemas.microsoft.com/office/drawing/2014/main" id="{EA38E1A5-EC17-6292-3683-928868B225A5}"/>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ΕΡΓΑΣΤ</a:t>
              </a:r>
              <a:r>
                <a:rPr lang="en-US" sz="2300" spc="135" dirty="0">
                  <a:solidFill>
                    <a:srgbClr val="FFFFFF"/>
                  </a:solidFill>
                  <a:latin typeface="Aptos" panose="020B0004020202020204" pitchFamily="34" charset="0"/>
                </a:rPr>
                <a:t>. ΕΡΓΑΣΙΑ</a:t>
              </a:r>
            </a:p>
          </p:txBody>
        </p:sp>
      </p:grpSp>
      <p:grpSp>
        <p:nvGrpSpPr>
          <p:cNvPr id="60" name="Group 37">
            <a:extLst>
              <a:ext uri="{FF2B5EF4-FFF2-40B4-BE49-F238E27FC236}">
                <a16:creationId xmlns:a16="http://schemas.microsoft.com/office/drawing/2014/main" id="{4BAEE384-AF0A-05FB-445E-BA0FD67C59BE}"/>
              </a:ext>
            </a:extLst>
          </p:cNvPr>
          <p:cNvGrpSpPr/>
          <p:nvPr/>
        </p:nvGrpSpPr>
        <p:grpSpPr>
          <a:xfrm>
            <a:off x="9144000" y="2322546"/>
            <a:ext cx="1914937" cy="909452"/>
            <a:chOff x="0" y="0"/>
            <a:chExt cx="504345" cy="239526"/>
          </a:xfrm>
        </p:grpSpPr>
        <p:sp>
          <p:nvSpPr>
            <p:cNvPr id="61" name="Freeform 38">
              <a:extLst>
                <a:ext uri="{FF2B5EF4-FFF2-40B4-BE49-F238E27FC236}">
                  <a16:creationId xmlns:a16="http://schemas.microsoft.com/office/drawing/2014/main" id="{B193AE18-A832-A428-3360-3D4E6357D5EC}"/>
                </a:ext>
              </a:extLst>
            </p:cNvPr>
            <p:cNvSpPr/>
            <p:nvPr/>
          </p:nvSpPr>
          <p:spPr>
            <a:xfrm>
              <a:off x="0" y="0"/>
              <a:ext cx="504345" cy="239526"/>
            </a:xfrm>
            <a:custGeom>
              <a:avLst/>
              <a:gdLst/>
              <a:ahLst/>
              <a:cxnLst/>
              <a:rect l="l" t="t" r="r" b="b"/>
              <a:pathLst>
                <a:path w="504345" h="239526">
                  <a:moveTo>
                    <a:pt x="0" y="0"/>
                  </a:moveTo>
                  <a:lnTo>
                    <a:pt x="504345" y="0"/>
                  </a:lnTo>
                  <a:lnTo>
                    <a:pt x="504345" y="239526"/>
                  </a:lnTo>
                  <a:lnTo>
                    <a:pt x="0" y="239526"/>
                  </a:lnTo>
                  <a:close/>
                </a:path>
              </a:pathLst>
            </a:custGeom>
            <a:solidFill>
              <a:srgbClr val="A7CD4C"/>
            </a:solidFill>
          </p:spPr>
          <p:txBody>
            <a:bodyPr/>
            <a:lstStyle/>
            <a:p>
              <a:endParaRPr lang="en-US">
                <a:latin typeface="Aptos" panose="020B0004020202020204" pitchFamily="34" charset="0"/>
              </a:endParaRPr>
            </a:p>
          </p:txBody>
        </p:sp>
        <p:sp>
          <p:nvSpPr>
            <p:cNvPr id="62" name="TextBox 39">
              <a:extLst>
                <a:ext uri="{FF2B5EF4-FFF2-40B4-BE49-F238E27FC236}">
                  <a16:creationId xmlns:a16="http://schemas.microsoft.com/office/drawing/2014/main" id="{74F65ECB-74FE-6264-3C52-C0C52BAD3851}"/>
                </a:ext>
              </a:extLst>
            </p:cNvPr>
            <p:cNvSpPr txBox="1"/>
            <p:nvPr/>
          </p:nvSpPr>
          <p:spPr>
            <a:xfrm>
              <a:off x="0" y="19050"/>
              <a:ext cx="504345" cy="220476"/>
            </a:xfrm>
            <a:prstGeom prst="rect">
              <a:avLst/>
            </a:prstGeom>
          </p:spPr>
          <p:txBody>
            <a:bodyPr lIns="50800" tIns="50800" rIns="50800" bIns="50800" rtlCol="0" anchor="ctr"/>
            <a:lstStyle/>
            <a:p>
              <a:pPr algn="ctr">
                <a:lnSpc>
                  <a:spcPts val="2596"/>
                </a:lnSpc>
              </a:pPr>
              <a:r>
                <a:rPr lang="el-GR" sz="2300" spc="135" dirty="0">
                  <a:solidFill>
                    <a:srgbClr val="FFFFFF"/>
                  </a:solidFill>
                  <a:latin typeface="Aptos" panose="020B0004020202020204" pitchFamily="34" charset="0"/>
                </a:rPr>
                <a:t>ΑΤΟΜΙΚΗ</a:t>
              </a:r>
              <a:r>
                <a:rPr lang="en-US" sz="2300" spc="135" dirty="0">
                  <a:solidFill>
                    <a:srgbClr val="FFFFFF"/>
                  </a:solidFill>
                  <a:latin typeface="Aptos" panose="020B0004020202020204" pitchFamily="34" charset="0"/>
                </a:rPr>
                <a:t> ΕΡΓΑΣΙΑ</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4">
              <a:alphaModFix amt="9999"/>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5"/>
            <a:stretch>
              <a:fillRect t="-6903" r="-479"/>
            </a:stretch>
          </a:blipFill>
        </p:spPr>
        <p:txBody>
          <a:bodyPr/>
          <a:lstStyle/>
          <a:p>
            <a:endParaRPr lang="en-US">
              <a:latin typeface="Aptos" panose="020B0004020202020204" pitchFamily="34" charset="0"/>
            </a:endParaRPr>
          </a:p>
        </p:txBody>
      </p:sp>
      <p:sp>
        <p:nvSpPr>
          <p:cNvPr id="9" name="Freeform 9"/>
          <p:cNvSpPr/>
          <p:nvPr/>
        </p:nvSpPr>
        <p:spPr>
          <a:xfrm>
            <a:off x="2050066" y="2406384"/>
            <a:ext cx="8855064" cy="5986795"/>
          </a:xfrm>
          <a:custGeom>
            <a:avLst/>
            <a:gdLst/>
            <a:ahLst/>
            <a:cxnLst/>
            <a:rect l="l" t="t" r="r" b="b"/>
            <a:pathLst>
              <a:path w="8855064" h="5986795">
                <a:moveTo>
                  <a:pt x="0" y="0"/>
                </a:moveTo>
                <a:lnTo>
                  <a:pt x="8855064" y="0"/>
                </a:lnTo>
                <a:lnTo>
                  <a:pt x="8855064" y="5986795"/>
                </a:lnTo>
                <a:lnTo>
                  <a:pt x="0" y="5986795"/>
                </a:lnTo>
                <a:lnTo>
                  <a:pt x="0" y="0"/>
                </a:lnTo>
                <a:close/>
              </a:path>
            </a:pathLst>
          </a:custGeom>
          <a:blipFill>
            <a:blip r:embed="rId6"/>
            <a:stretch>
              <a:fillRect t="-9965"/>
            </a:stretch>
          </a:blipFill>
        </p:spPr>
        <p:txBody>
          <a:bodyPr/>
          <a:lstStyle/>
          <a:p>
            <a:endParaRPr lang="en-US">
              <a:latin typeface="Aptos" panose="020B0004020202020204" pitchFamily="34" charset="0"/>
            </a:endParaRPr>
          </a:p>
        </p:txBody>
      </p:sp>
      <p:sp>
        <p:nvSpPr>
          <p:cNvPr id="10" name="TextBox 10"/>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6</a:t>
            </a:r>
            <a:endParaRPr lang="en-US" sz="6000" spc="30" dirty="0">
              <a:solidFill>
                <a:srgbClr val="FEFEFE"/>
              </a:solidFill>
              <a:latin typeface="Aptos" panose="020B0004020202020204" pitchFamily="34" charset="0"/>
            </a:endParaRPr>
          </a:p>
        </p:txBody>
      </p:sp>
      <p:sp>
        <p:nvSpPr>
          <p:cNvPr id="11" name="TextBox 11"/>
          <p:cNvSpPr txBox="1"/>
          <p:nvPr/>
        </p:nvSpPr>
        <p:spPr>
          <a:xfrm>
            <a:off x="2050066" y="8838044"/>
            <a:ext cx="14913513" cy="218008"/>
          </a:xfrm>
          <a:prstGeom prst="rect">
            <a:avLst/>
          </a:prstGeom>
        </p:spPr>
        <p:txBody>
          <a:bodyPr wrap="square" lIns="0" tIns="0" rIns="0" bIns="0" rtlCol="0" anchor="t">
            <a:spAutoFit/>
          </a:bodyPr>
          <a:lstStyle/>
          <a:p>
            <a:pPr>
              <a:lnSpc>
                <a:spcPts val="1693"/>
              </a:lnSpc>
              <a:spcBef>
                <a:spcPct val="0"/>
              </a:spcBef>
            </a:pPr>
            <a:r>
              <a:rPr lang="en-US" sz="1500" spc="88" dirty="0">
                <a:solidFill>
                  <a:srgbClr val="FFFFFF"/>
                </a:solidFill>
                <a:latin typeface="Aptos" panose="020B0004020202020204" pitchFamily="34" charset="0"/>
              </a:rPr>
              <a:t>Χαρακτηριστικά </a:t>
            </a:r>
            <a:r>
              <a:rPr lang="en-US" sz="1500" spc="88" dirty="0" err="1">
                <a:solidFill>
                  <a:srgbClr val="FFFFFF"/>
                </a:solidFill>
                <a:latin typeface="Aptos" panose="020B0004020202020204" pitchFamily="34" charset="0"/>
              </a:rPr>
              <a:t>ενός</a:t>
            </a:r>
            <a:r>
              <a:rPr lang="en-US" sz="1500" spc="88" dirty="0">
                <a:solidFill>
                  <a:srgbClr val="FFFFFF"/>
                </a:solidFill>
                <a:latin typeface="Aptos" panose="020B0004020202020204" pitchFamily="34" charset="0"/>
              </a:rPr>
              <a:t> </a:t>
            </a:r>
            <a:r>
              <a:rPr lang="el-GR" sz="1500" spc="88" dirty="0">
                <a:solidFill>
                  <a:srgbClr val="FFFFFF"/>
                </a:solidFill>
                <a:latin typeface="Aptos" panose="020B0004020202020204" pitchFamily="34" charset="0"/>
              </a:rPr>
              <a:t>φοιτητή</a:t>
            </a:r>
            <a:r>
              <a:rPr lang="en-US" sz="1500" spc="88" dirty="0">
                <a:solidFill>
                  <a:srgbClr val="FFFFFF"/>
                </a:solidFill>
                <a:latin typeface="Aptos" panose="020B0004020202020204" pitchFamily="34" charset="0"/>
              </a:rPr>
              <a:t> του 21ου αιώνα (από Tan (2016), ανακτήθηκε από https://smiletutor.sg/facilitating-21st-century-learners/)</a:t>
            </a:r>
          </a:p>
        </p:txBody>
      </p:sp>
      <p:sp>
        <p:nvSpPr>
          <p:cNvPr id="12" name="TextBox 12"/>
          <p:cNvSpPr txBox="1"/>
          <p:nvPr/>
        </p:nvSpPr>
        <p:spPr>
          <a:xfrm>
            <a:off x="2050066" y="1304321"/>
            <a:ext cx="12948358" cy="596900"/>
          </a:xfrm>
          <a:prstGeom prst="rect">
            <a:avLst/>
          </a:prstGeom>
        </p:spPr>
        <p:txBody>
          <a:bodyPr lIns="0" tIns="0" rIns="0" bIns="0" rtlCol="0" anchor="t">
            <a:spAutoFit/>
          </a:bodyPr>
          <a:lstStyle/>
          <a:p>
            <a:pPr>
              <a:lnSpc>
                <a:spcPts val="4899"/>
              </a:lnSpc>
            </a:pPr>
            <a:r>
              <a:rPr lang="en-US" sz="3499" spc="444" dirty="0">
                <a:solidFill>
                  <a:srgbClr val="5EAAAE"/>
                </a:solidFill>
                <a:latin typeface="Aptos" panose="020B0004020202020204" pitchFamily="34" charset="0"/>
              </a:rPr>
              <a:t>Ο </a:t>
            </a:r>
            <a:r>
              <a:rPr lang="el-GR" sz="3499" spc="444" dirty="0">
                <a:solidFill>
                  <a:srgbClr val="5EAAAE"/>
                </a:solidFill>
                <a:latin typeface="Aptos" panose="020B0004020202020204" pitchFamily="34" charset="0"/>
              </a:rPr>
              <a:t>ΦΟΙΤΗΤΗΣ</a:t>
            </a:r>
            <a:r>
              <a:rPr lang="en-US" sz="3499" spc="444" dirty="0">
                <a:solidFill>
                  <a:srgbClr val="5EAAAE"/>
                </a:solidFill>
                <a:latin typeface="Aptos" panose="020B0004020202020204" pitchFamily="34" charset="0"/>
              </a:rPr>
              <a:t> ΤΟΥ 21ΟΥ ΑΙ</a:t>
            </a:r>
            <a:r>
              <a:rPr lang="el-GR" sz="3499" spc="444" dirty="0">
                <a:solidFill>
                  <a:srgbClr val="5EAAAE"/>
                </a:solidFill>
                <a:latin typeface="Aptos" panose="020B0004020202020204" pitchFamily="34" charset="0"/>
              </a:rPr>
              <a:t>Ω</a:t>
            </a:r>
            <a:r>
              <a:rPr lang="en-US" sz="3499" spc="444" dirty="0">
                <a:solidFill>
                  <a:srgbClr val="5EAAAE"/>
                </a:solidFill>
                <a:latin typeface="Aptos" panose="020B0004020202020204" pitchFamily="34" charset="0"/>
              </a:rPr>
              <a:t>ΝΑ Ε</a:t>
            </a:r>
            <a:r>
              <a:rPr lang="el-GR" sz="3499" spc="444" dirty="0">
                <a:solidFill>
                  <a:srgbClr val="5EAAAE"/>
                </a:solidFill>
                <a:latin typeface="Aptos" panose="020B0004020202020204" pitchFamily="34" charset="0"/>
              </a:rPr>
              <a:t>Ι</a:t>
            </a:r>
            <a:r>
              <a:rPr lang="en-US" sz="3499" spc="444" dirty="0">
                <a:solidFill>
                  <a:srgbClr val="5EAAAE"/>
                </a:solidFill>
                <a:latin typeface="Aptos" panose="020B0004020202020204" pitchFamily="34" charset="0"/>
              </a:rPr>
              <a:t>ΝΑΙ...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4">
              <a:alphaModFix amt="9999"/>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5"/>
            <a:stretch>
              <a:fillRect t="-6903" r="-479"/>
            </a:stretch>
          </a:blipFill>
        </p:spPr>
        <p:txBody>
          <a:bodyPr/>
          <a:lstStyle/>
          <a:p>
            <a:endParaRPr lang="en-US">
              <a:latin typeface="Aptos" panose="020B0004020202020204" pitchFamily="34" charset="0"/>
            </a:endParaRPr>
          </a:p>
        </p:txBody>
      </p:sp>
      <p:grpSp>
        <p:nvGrpSpPr>
          <p:cNvPr id="9" name="Group 9"/>
          <p:cNvGrpSpPr/>
          <p:nvPr/>
        </p:nvGrpSpPr>
        <p:grpSpPr>
          <a:xfrm>
            <a:off x="11098643" y="3298582"/>
            <a:ext cx="7189357" cy="5917748"/>
            <a:chOff x="0" y="0"/>
            <a:chExt cx="1893493" cy="1558584"/>
          </a:xfrm>
        </p:grpSpPr>
        <p:sp>
          <p:nvSpPr>
            <p:cNvPr id="10" name="Freeform 10"/>
            <p:cNvSpPr/>
            <p:nvPr/>
          </p:nvSpPr>
          <p:spPr>
            <a:xfrm>
              <a:off x="0" y="0"/>
              <a:ext cx="1893493" cy="1558584"/>
            </a:xfrm>
            <a:custGeom>
              <a:avLst/>
              <a:gdLst/>
              <a:ahLst/>
              <a:cxnLst/>
              <a:rect l="l" t="t" r="r" b="b"/>
              <a:pathLst>
                <a:path w="1893493" h="1558584">
                  <a:moveTo>
                    <a:pt x="0" y="0"/>
                  </a:moveTo>
                  <a:lnTo>
                    <a:pt x="1893493" y="0"/>
                  </a:lnTo>
                  <a:lnTo>
                    <a:pt x="1893493" y="1558584"/>
                  </a:lnTo>
                  <a:lnTo>
                    <a:pt x="0" y="1558584"/>
                  </a:lnTo>
                  <a:close/>
                </a:path>
              </a:pathLst>
            </a:custGeom>
            <a:solidFill>
              <a:srgbClr val="FEFEFE"/>
            </a:solidFill>
          </p:spPr>
          <p:txBody>
            <a:bodyPr/>
            <a:lstStyle/>
            <a:p>
              <a:endParaRPr lang="en-US">
                <a:latin typeface="Aptos" panose="020B0004020202020204" pitchFamily="34" charset="0"/>
              </a:endParaRPr>
            </a:p>
          </p:txBody>
        </p:sp>
        <p:sp>
          <p:nvSpPr>
            <p:cNvPr id="11" name="TextBox 11"/>
            <p:cNvSpPr txBox="1"/>
            <p:nvPr/>
          </p:nvSpPr>
          <p:spPr>
            <a:xfrm>
              <a:off x="0" y="19050"/>
              <a:ext cx="1893493" cy="1539534"/>
            </a:xfrm>
            <a:prstGeom prst="rect">
              <a:avLst/>
            </a:prstGeom>
          </p:spPr>
          <p:txBody>
            <a:bodyPr lIns="50800" tIns="50800" rIns="50800" bIns="50800" rtlCol="0" anchor="ctr"/>
            <a:lstStyle/>
            <a:p>
              <a:pPr algn="ctr">
                <a:lnSpc>
                  <a:spcPts val="2596"/>
                </a:lnSpc>
              </a:pPr>
              <a:endParaRPr>
                <a:latin typeface="Aptos" panose="020B0004020202020204" pitchFamily="34" charset="0"/>
              </a:endParaRPr>
            </a:p>
          </p:txBody>
        </p:sp>
      </p:grpSp>
      <p:grpSp>
        <p:nvGrpSpPr>
          <p:cNvPr id="12" name="Group 12"/>
          <p:cNvGrpSpPr/>
          <p:nvPr/>
        </p:nvGrpSpPr>
        <p:grpSpPr>
          <a:xfrm>
            <a:off x="0" y="3298582"/>
            <a:ext cx="10820400" cy="950043"/>
            <a:chOff x="0" y="0"/>
            <a:chExt cx="2755536" cy="250217"/>
          </a:xfrm>
        </p:grpSpPr>
        <p:sp>
          <p:nvSpPr>
            <p:cNvPr id="13" name="Freeform 13"/>
            <p:cNvSpPr/>
            <p:nvPr/>
          </p:nvSpPr>
          <p:spPr>
            <a:xfrm>
              <a:off x="0" y="0"/>
              <a:ext cx="2755536" cy="250217"/>
            </a:xfrm>
            <a:custGeom>
              <a:avLst/>
              <a:gdLst/>
              <a:ahLst/>
              <a:cxnLst/>
              <a:rect l="l" t="t" r="r" b="b"/>
              <a:pathLst>
                <a:path w="2755536" h="250217">
                  <a:moveTo>
                    <a:pt x="0" y="0"/>
                  </a:moveTo>
                  <a:lnTo>
                    <a:pt x="2755536" y="0"/>
                  </a:lnTo>
                  <a:lnTo>
                    <a:pt x="2755536" y="250217"/>
                  </a:lnTo>
                  <a:lnTo>
                    <a:pt x="0" y="250217"/>
                  </a:lnTo>
                  <a:close/>
                </a:path>
              </a:pathLst>
            </a:custGeom>
            <a:solidFill>
              <a:srgbClr val="507172"/>
            </a:solidFill>
          </p:spPr>
          <p:txBody>
            <a:bodyPr/>
            <a:lstStyle/>
            <a:p>
              <a:endParaRPr lang="en-US">
                <a:latin typeface="Aptos" panose="020B0004020202020204" pitchFamily="34" charset="0"/>
              </a:endParaRPr>
            </a:p>
          </p:txBody>
        </p:sp>
        <p:sp>
          <p:nvSpPr>
            <p:cNvPr id="14" name="TextBox 14"/>
            <p:cNvSpPr txBox="1"/>
            <p:nvPr/>
          </p:nvSpPr>
          <p:spPr>
            <a:xfrm>
              <a:off x="0" y="19050"/>
              <a:ext cx="2755536" cy="231167"/>
            </a:xfrm>
            <a:prstGeom prst="rect">
              <a:avLst/>
            </a:prstGeom>
          </p:spPr>
          <p:txBody>
            <a:bodyPr lIns="50800" tIns="50800" rIns="50800" bIns="50800" rtlCol="0" anchor="ctr"/>
            <a:lstStyle/>
            <a:p>
              <a:pPr marL="0" lvl="0" indent="0" algn="l">
                <a:lnSpc>
                  <a:spcPts val="2721"/>
                </a:lnSpc>
                <a:spcBef>
                  <a:spcPct val="0"/>
                </a:spcBef>
              </a:pPr>
              <a:r>
                <a:rPr lang="en-US" sz="2408" u="none" strike="noStrike" spc="77" dirty="0">
                  <a:solidFill>
                    <a:srgbClr val="FFFFFF"/>
                  </a:solidFill>
                  <a:latin typeface="Aptos" panose="020B0004020202020204" pitchFamily="34" charset="0"/>
                </a:rPr>
                <a:t>                     </a:t>
              </a:r>
              <a:r>
                <a:rPr lang="el-GR" sz="2408" spc="77" dirty="0">
                  <a:solidFill>
                    <a:srgbClr val="FFFFFF"/>
                  </a:solidFill>
                  <a:latin typeface="Aptos" panose="020B0004020202020204" pitchFamily="34" charset="0"/>
                </a:rPr>
                <a:t>Σ</a:t>
              </a:r>
              <a:r>
                <a:rPr lang="en-US" sz="2408" u="none" strike="noStrike" spc="77" dirty="0">
                  <a:solidFill>
                    <a:srgbClr val="FFFFFF"/>
                  </a:solidFill>
                  <a:latin typeface="Aptos" panose="020B0004020202020204" pitchFamily="34" charset="0"/>
                </a:rPr>
                <a:t>α</a:t>
              </a:r>
              <a:r>
                <a:rPr lang="en-US" sz="2408" u="none" strike="noStrike" spc="77" dirty="0" err="1">
                  <a:solidFill>
                    <a:srgbClr val="FFFFFF"/>
                  </a:solidFill>
                  <a:latin typeface="Aptos" panose="020B0004020202020204" pitchFamily="34" charset="0"/>
                </a:rPr>
                <a:t>φώς</a:t>
              </a:r>
              <a:r>
                <a:rPr lang="en-US" sz="2408" u="none" strike="noStrike" spc="77" dirty="0">
                  <a:solidFill>
                    <a:srgbClr val="FFFFFF"/>
                  </a:solidFill>
                  <a:latin typeface="Aptos" panose="020B0004020202020204" pitchFamily="34" charset="0"/>
                </a:rPr>
                <a:t> κα</a:t>
              </a:r>
              <a:r>
                <a:rPr lang="en-US" sz="2408" u="none" strike="noStrike" spc="77" dirty="0" err="1">
                  <a:solidFill>
                    <a:srgbClr val="FFFFFF"/>
                  </a:solidFill>
                  <a:latin typeface="Aptos" panose="020B0004020202020204" pitchFamily="34" charset="0"/>
                </a:rPr>
                <a:t>θορισμένο</a:t>
              </a:r>
              <a:r>
                <a:rPr lang="el-GR" sz="2408" u="none" strike="noStrike" spc="77" dirty="0" err="1">
                  <a:solidFill>
                    <a:srgbClr val="FFFFFF"/>
                  </a:solidFill>
                  <a:latin typeface="Aptos" panose="020B0004020202020204" pitchFamily="34" charset="0"/>
                </a:rPr>
                <a:t>υς</a:t>
              </a:r>
              <a:r>
                <a:rPr lang="en-US" sz="2408" u="none" strike="noStrike" spc="77" dirty="0">
                  <a:solidFill>
                    <a:srgbClr val="FFFFFF"/>
                  </a:solidFill>
                  <a:latin typeface="Aptos" panose="020B0004020202020204" pitchFamily="34" charset="0"/>
                </a:rPr>
                <a:t> </a:t>
              </a:r>
              <a:r>
                <a:rPr lang="en-US" sz="2408" u="none" strike="noStrike" spc="77" dirty="0" err="1">
                  <a:solidFill>
                    <a:srgbClr val="FFFFFF"/>
                  </a:solidFill>
                  <a:latin typeface="Aptos" panose="020B0004020202020204" pitchFamily="34" charset="0"/>
                </a:rPr>
                <a:t>στόχο</a:t>
              </a:r>
              <a:r>
                <a:rPr lang="el-GR" sz="2408" u="none" strike="noStrike" spc="77" dirty="0" err="1">
                  <a:solidFill>
                    <a:srgbClr val="FFFFFF"/>
                  </a:solidFill>
                  <a:latin typeface="Aptos" panose="020B0004020202020204" pitchFamily="34" charset="0"/>
                </a:rPr>
                <a:t>υς</a:t>
              </a:r>
              <a:r>
                <a:rPr lang="en-US" sz="2408" u="none" strike="noStrike" spc="77" dirty="0">
                  <a:solidFill>
                    <a:srgbClr val="FFFFFF"/>
                  </a:solidFill>
                  <a:latin typeface="Aptos" panose="020B0004020202020204" pitchFamily="34" charset="0"/>
                </a:rPr>
                <a:t> (</a:t>
              </a:r>
              <a:r>
                <a:rPr lang="en-US" sz="2408" u="none" strike="noStrike" spc="77" dirty="0" err="1">
                  <a:solidFill>
                    <a:srgbClr val="FFFFFF"/>
                  </a:solidFill>
                  <a:latin typeface="Aptos" panose="020B0004020202020204" pitchFamily="34" charset="0"/>
                </a:rPr>
                <a:t>κινητήρι</a:t>
              </a:r>
              <a:r>
                <a:rPr lang="en-US" sz="2408" u="none" strike="noStrike" spc="77" dirty="0">
                  <a:solidFill>
                    <a:srgbClr val="FFFFFF"/>
                  </a:solidFill>
                  <a:latin typeface="Aptos" panose="020B0004020202020204" pitchFamily="34" charset="0"/>
                </a:rPr>
                <a:t>α κατεύθυνση)</a:t>
              </a:r>
            </a:p>
          </p:txBody>
        </p:sp>
      </p:grpSp>
      <p:grpSp>
        <p:nvGrpSpPr>
          <p:cNvPr id="15" name="Group 15"/>
          <p:cNvGrpSpPr/>
          <p:nvPr/>
        </p:nvGrpSpPr>
        <p:grpSpPr>
          <a:xfrm>
            <a:off x="0" y="4354324"/>
            <a:ext cx="10820400" cy="1011777"/>
            <a:chOff x="0" y="0"/>
            <a:chExt cx="2755536" cy="266476"/>
          </a:xfrm>
        </p:grpSpPr>
        <p:sp>
          <p:nvSpPr>
            <p:cNvPr id="16" name="Freeform 16"/>
            <p:cNvSpPr/>
            <p:nvPr/>
          </p:nvSpPr>
          <p:spPr>
            <a:xfrm>
              <a:off x="0" y="0"/>
              <a:ext cx="2755536" cy="266476"/>
            </a:xfrm>
            <a:custGeom>
              <a:avLst/>
              <a:gdLst/>
              <a:ahLst/>
              <a:cxnLst/>
              <a:rect l="l" t="t" r="r" b="b"/>
              <a:pathLst>
                <a:path w="2755536" h="266476">
                  <a:moveTo>
                    <a:pt x="0" y="0"/>
                  </a:moveTo>
                  <a:lnTo>
                    <a:pt x="2755536" y="0"/>
                  </a:lnTo>
                  <a:lnTo>
                    <a:pt x="2755536" y="266476"/>
                  </a:lnTo>
                  <a:lnTo>
                    <a:pt x="0" y="266476"/>
                  </a:lnTo>
                  <a:close/>
                </a:path>
              </a:pathLst>
            </a:custGeom>
            <a:solidFill>
              <a:srgbClr val="507172"/>
            </a:solidFill>
          </p:spPr>
          <p:txBody>
            <a:bodyPr/>
            <a:lstStyle/>
            <a:p>
              <a:endParaRPr lang="en-US">
                <a:latin typeface="Aptos" panose="020B0004020202020204" pitchFamily="34" charset="0"/>
              </a:endParaRPr>
            </a:p>
          </p:txBody>
        </p:sp>
        <p:sp>
          <p:nvSpPr>
            <p:cNvPr id="17" name="TextBox 17"/>
            <p:cNvSpPr txBox="1"/>
            <p:nvPr/>
          </p:nvSpPr>
          <p:spPr>
            <a:xfrm>
              <a:off x="0" y="19050"/>
              <a:ext cx="2755536" cy="247426"/>
            </a:xfrm>
            <a:prstGeom prst="rect">
              <a:avLst/>
            </a:prstGeom>
          </p:spPr>
          <p:txBody>
            <a:bodyPr lIns="50800" tIns="50800" rIns="50800" bIns="50800" rtlCol="0" anchor="ctr"/>
            <a:lstStyle/>
            <a:p>
              <a:pPr>
                <a:lnSpc>
                  <a:spcPts val="2721"/>
                </a:lnSpc>
              </a:pPr>
              <a:r>
                <a:rPr lang="en-US" sz="2408" spc="77" dirty="0">
                  <a:solidFill>
                    <a:srgbClr val="FFFFFF"/>
                  </a:solidFill>
                  <a:latin typeface="Aptos" panose="020B0004020202020204" pitchFamily="34" charset="0"/>
                </a:rPr>
                <a:t>                     </a:t>
              </a:r>
              <a:r>
                <a:rPr lang="el-GR" sz="2408" spc="77" dirty="0">
                  <a:solidFill>
                    <a:srgbClr val="FFFFFF"/>
                  </a:solidFill>
                  <a:latin typeface="Aptos" panose="020B0004020202020204" pitchFamily="34" charset="0"/>
                </a:rPr>
                <a:t>Μ</a:t>
              </a:r>
              <a:r>
                <a:rPr lang="en-US" sz="2408" spc="77" dirty="0" err="1">
                  <a:solidFill>
                    <a:srgbClr val="FFFFFF"/>
                  </a:solidFill>
                  <a:latin typeface="Aptos" panose="020B0004020202020204" pitchFamily="34" charset="0"/>
                </a:rPr>
                <a:t>άθηση</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μέσω</a:t>
              </a: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μι</a:t>
              </a:r>
              <a:r>
                <a:rPr lang="en-US" sz="2408" spc="77" dirty="0">
                  <a:solidFill>
                    <a:srgbClr val="FFFFFF"/>
                  </a:solidFill>
                  <a:latin typeface="Aptos" panose="020B0004020202020204" pitchFamily="34" charset="0"/>
                </a:rPr>
                <a:t>ας ακολουθίας ουσιαστικών δραστηριοτήτων </a:t>
              </a:r>
            </a:p>
            <a:p>
              <a:pPr marL="0" lvl="0" indent="0" algn="l">
                <a:lnSpc>
                  <a:spcPts val="2721"/>
                </a:lnSpc>
                <a:spcBef>
                  <a:spcPct val="0"/>
                </a:spcBef>
              </a:pPr>
              <a:r>
                <a:rPr lang="en-US" sz="2408" spc="77" dirty="0">
                  <a:solidFill>
                    <a:srgbClr val="FFFFFF"/>
                  </a:solidFill>
                  <a:latin typeface="Aptos" panose="020B0004020202020204" pitchFamily="34" charset="0"/>
                </a:rPr>
                <a:t>                     (βα</a:t>
              </a:r>
              <a:r>
                <a:rPr lang="en-US" sz="2408" spc="77" dirty="0" err="1">
                  <a:solidFill>
                    <a:srgbClr val="FFFFFF"/>
                  </a:solidFill>
                  <a:latin typeface="Aptos" panose="020B0004020202020204" pitchFamily="34" charset="0"/>
                </a:rPr>
                <a:t>σικά</a:t>
              </a:r>
              <a:r>
                <a:rPr lang="en-US" sz="2408" spc="77" dirty="0">
                  <a:solidFill>
                    <a:srgbClr val="FFFFFF"/>
                  </a:solidFill>
                  <a:latin typeface="Aptos" panose="020B0004020202020204" pitchFamily="34" charset="0"/>
                </a:rPr>
                <a:t> β</a:t>
              </a:r>
              <a:r>
                <a:rPr lang="en-US" sz="2408" spc="77" dirty="0" err="1">
                  <a:solidFill>
                    <a:srgbClr val="FFFFFF"/>
                  </a:solidFill>
                  <a:latin typeface="Aptos" panose="020B0004020202020204" pitchFamily="34" charset="0"/>
                </a:rPr>
                <a:t>ήμ</a:t>
              </a:r>
              <a:r>
                <a:rPr lang="en-US" sz="2408" spc="77" dirty="0">
                  <a:solidFill>
                    <a:srgbClr val="FFFFFF"/>
                  </a:solidFill>
                  <a:latin typeface="Aptos" panose="020B0004020202020204" pitchFamily="34" charset="0"/>
                </a:rPr>
                <a:t>ατα της PBL) </a:t>
              </a:r>
            </a:p>
          </p:txBody>
        </p:sp>
      </p:grpSp>
      <p:grpSp>
        <p:nvGrpSpPr>
          <p:cNvPr id="18" name="Group 18"/>
          <p:cNvGrpSpPr/>
          <p:nvPr/>
        </p:nvGrpSpPr>
        <p:grpSpPr>
          <a:xfrm>
            <a:off x="0" y="5470876"/>
            <a:ext cx="10820400" cy="981376"/>
            <a:chOff x="0" y="0"/>
            <a:chExt cx="2755536" cy="258469"/>
          </a:xfrm>
        </p:grpSpPr>
        <p:sp>
          <p:nvSpPr>
            <p:cNvPr id="19" name="Freeform 19"/>
            <p:cNvSpPr/>
            <p:nvPr/>
          </p:nvSpPr>
          <p:spPr>
            <a:xfrm>
              <a:off x="0" y="0"/>
              <a:ext cx="2755536" cy="258469"/>
            </a:xfrm>
            <a:custGeom>
              <a:avLst/>
              <a:gdLst/>
              <a:ahLst/>
              <a:cxnLst/>
              <a:rect l="l" t="t" r="r" b="b"/>
              <a:pathLst>
                <a:path w="2755536" h="258469">
                  <a:moveTo>
                    <a:pt x="0" y="0"/>
                  </a:moveTo>
                  <a:lnTo>
                    <a:pt x="2755536" y="0"/>
                  </a:lnTo>
                  <a:lnTo>
                    <a:pt x="2755536" y="258469"/>
                  </a:lnTo>
                  <a:lnTo>
                    <a:pt x="0" y="258469"/>
                  </a:lnTo>
                  <a:close/>
                </a:path>
              </a:pathLst>
            </a:custGeom>
            <a:solidFill>
              <a:srgbClr val="507172"/>
            </a:solidFill>
          </p:spPr>
          <p:txBody>
            <a:bodyPr/>
            <a:lstStyle/>
            <a:p>
              <a:endParaRPr lang="en-US">
                <a:latin typeface="Aptos" panose="020B0004020202020204" pitchFamily="34" charset="0"/>
              </a:endParaRPr>
            </a:p>
          </p:txBody>
        </p:sp>
        <p:sp>
          <p:nvSpPr>
            <p:cNvPr id="20" name="TextBox 20"/>
            <p:cNvSpPr txBox="1"/>
            <p:nvPr/>
          </p:nvSpPr>
          <p:spPr>
            <a:xfrm>
              <a:off x="0" y="19050"/>
              <a:ext cx="2755536" cy="239419"/>
            </a:xfrm>
            <a:prstGeom prst="rect">
              <a:avLst/>
            </a:prstGeom>
          </p:spPr>
          <p:txBody>
            <a:bodyPr lIns="50800" tIns="50800" rIns="50800" bIns="50800" rtlCol="0" anchor="ctr"/>
            <a:lstStyle/>
            <a:p>
              <a:pPr>
                <a:lnSpc>
                  <a:spcPts val="2721"/>
                </a:lnSpc>
              </a:pPr>
              <a:r>
                <a:rPr lang="en-US" sz="2408" spc="77" dirty="0">
                  <a:solidFill>
                    <a:srgbClr val="FFFFFF"/>
                  </a:solidFill>
                  <a:latin typeface="Aptos" panose="020B0004020202020204" pitchFamily="34" charset="0"/>
                </a:rPr>
                <a:t>                     </a:t>
              </a:r>
              <a:r>
                <a:rPr lang="el-GR" sz="2408" spc="77" dirty="0">
                  <a:solidFill>
                    <a:srgbClr val="FFFFFF"/>
                  </a:solidFill>
                  <a:latin typeface="Aptos" panose="020B0004020202020204" pitchFamily="34" charset="0"/>
                </a:rPr>
                <a:t>Σ</a:t>
              </a:r>
              <a:r>
                <a:rPr lang="en-US" sz="2408" spc="77" dirty="0" err="1">
                  <a:solidFill>
                    <a:srgbClr val="FFFFFF"/>
                  </a:solidFill>
                  <a:latin typeface="Aptos" panose="020B0004020202020204" pitchFamily="34" charset="0"/>
                </a:rPr>
                <a:t>υνεργ</a:t>
              </a:r>
              <a:r>
                <a:rPr lang="en-US" sz="2408" spc="77" dirty="0">
                  <a:solidFill>
                    <a:srgbClr val="FFFFFF"/>
                  </a:solidFill>
                  <a:latin typeface="Aptos" panose="020B0004020202020204" pitchFamily="34" charset="0"/>
                </a:rPr>
                <a:t>ασία μεταξύ εκπαιδευτικού και </a:t>
              </a:r>
              <a:r>
                <a:rPr lang="el-GR" sz="2408" spc="77" dirty="0">
                  <a:solidFill>
                    <a:srgbClr val="FFFFFF"/>
                  </a:solidFill>
                  <a:latin typeface="Aptos" panose="020B0004020202020204" pitchFamily="34" charset="0"/>
                </a:rPr>
                <a:t>φοιτητών</a:t>
              </a:r>
              <a:r>
                <a:rPr lang="en-US" sz="2408" spc="77" dirty="0">
                  <a:solidFill>
                    <a:srgbClr val="FFFFFF"/>
                  </a:solidFill>
                  <a:latin typeface="Aptos" panose="020B0004020202020204" pitchFamily="34" charset="0"/>
                </a:rPr>
                <a:t> και      </a:t>
              </a:r>
            </a:p>
            <a:p>
              <a:pPr marL="0" lvl="0" indent="0" algn="l">
                <a:lnSpc>
                  <a:spcPts val="2721"/>
                </a:lnSpc>
                <a:spcBef>
                  <a:spcPct val="0"/>
                </a:spcBef>
              </a:pPr>
              <a:r>
                <a:rPr lang="en-US" sz="2408" spc="77" dirty="0">
                  <a:solidFill>
                    <a:srgbClr val="FFFFFF"/>
                  </a:solidFill>
                  <a:latin typeface="Aptos" panose="020B0004020202020204" pitchFamily="34" charset="0"/>
                </a:rPr>
                <a:t>                     </a:t>
              </a:r>
              <a:r>
                <a:rPr lang="en-US" sz="2408" spc="77" dirty="0" err="1">
                  <a:solidFill>
                    <a:srgbClr val="FFFFFF"/>
                  </a:solidFill>
                  <a:latin typeface="Aptos" panose="020B0004020202020204" pitchFamily="34" charset="0"/>
                </a:rPr>
                <a:t>μετ</a:t>
              </a:r>
              <a:r>
                <a:rPr lang="en-US" sz="2408" spc="77" dirty="0">
                  <a:solidFill>
                    <a:srgbClr val="FFFFFF"/>
                  </a:solidFill>
                  <a:latin typeface="Aptos" panose="020B0004020202020204" pitchFamily="34" charset="0"/>
                </a:rPr>
                <a:t>αξύ των </a:t>
              </a:r>
              <a:r>
                <a:rPr lang="el-GR" sz="2408" spc="77" dirty="0">
                  <a:solidFill>
                    <a:srgbClr val="FFFFFF"/>
                  </a:solidFill>
                  <a:latin typeface="Aptos" panose="020B0004020202020204" pitchFamily="34" charset="0"/>
                </a:rPr>
                <a:t>φοιτητών</a:t>
              </a:r>
              <a:r>
                <a:rPr lang="en-US" sz="2408" spc="77" dirty="0">
                  <a:solidFill>
                    <a:srgbClr val="FFFFFF"/>
                  </a:solidFill>
                  <a:latin typeface="Aptos" panose="020B0004020202020204" pitchFamily="34" charset="0"/>
                </a:rPr>
                <a:t> της ομάδας έργου</a:t>
              </a:r>
            </a:p>
          </p:txBody>
        </p:sp>
      </p:grpSp>
      <p:sp>
        <p:nvSpPr>
          <p:cNvPr id="21" name="Freeform 21"/>
          <p:cNvSpPr/>
          <p:nvPr/>
        </p:nvSpPr>
        <p:spPr>
          <a:xfrm>
            <a:off x="11174843" y="3743665"/>
            <a:ext cx="7023013" cy="4466198"/>
          </a:xfrm>
          <a:custGeom>
            <a:avLst/>
            <a:gdLst/>
            <a:ahLst/>
            <a:cxnLst/>
            <a:rect l="l" t="t" r="r" b="b"/>
            <a:pathLst>
              <a:path w="7023013" h="4466198">
                <a:moveTo>
                  <a:pt x="0" y="0"/>
                </a:moveTo>
                <a:lnTo>
                  <a:pt x="7023013" y="0"/>
                </a:lnTo>
                <a:lnTo>
                  <a:pt x="7023013" y="4466198"/>
                </a:lnTo>
                <a:lnTo>
                  <a:pt x="0" y="4466198"/>
                </a:lnTo>
                <a:lnTo>
                  <a:pt x="0" y="0"/>
                </a:lnTo>
                <a:close/>
              </a:path>
            </a:pathLst>
          </a:custGeom>
          <a:blipFill>
            <a:blip r:embed="rId6"/>
            <a:stretch>
              <a:fillRect/>
            </a:stretch>
          </a:blipFill>
        </p:spPr>
        <p:txBody>
          <a:bodyPr/>
          <a:lstStyle/>
          <a:p>
            <a:endParaRPr lang="en-US">
              <a:latin typeface="Aptos" panose="020B0004020202020204" pitchFamily="34" charset="0"/>
            </a:endParaRPr>
          </a:p>
        </p:txBody>
      </p:sp>
      <p:sp>
        <p:nvSpPr>
          <p:cNvPr id="22" name="TextBox 22"/>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7</a:t>
            </a:r>
            <a:endParaRPr lang="en-US" sz="6000" spc="30" dirty="0">
              <a:solidFill>
                <a:srgbClr val="FEFEFE"/>
              </a:solidFill>
              <a:latin typeface="Aptos" panose="020B0004020202020204" pitchFamily="34" charset="0"/>
            </a:endParaRPr>
          </a:p>
        </p:txBody>
      </p:sp>
      <p:sp>
        <p:nvSpPr>
          <p:cNvPr id="23" name="TextBox 23"/>
          <p:cNvSpPr txBox="1"/>
          <p:nvPr/>
        </p:nvSpPr>
        <p:spPr>
          <a:xfrm>
            <a:off x="11174843" y="8625649"/>
            <a:ext cx="7023013" cy="654025"/>
          </a:xfrm>
          <a:prstGeom prst="rect">
            <a:avLst/>
          </a:prstGeom>
        </p:spPr>
        <p:txBody>
          <a:bodyPr lIns="0" tIns="0" rIns="0" bIns="0" rtlCol="0" anchor="t">
            <a:spAutoFit/>
          </a:bodyPr>
          <a:lstStyle/>
          <a:p>
            <a:pPr>
              <a:lnSpc>
                <a:spcPts val="1693"/>
              </a:lnSpc>
            </a:pPr>
            <a:r>
              <a:rPr lang="en-US" sz="1500" spc="88">
                <a:solidFill>
                  <a:srgbClr val="5B5C5E"/>
                </a:solidFill>
                <a:latin typeface="Aptos" panose="020B0004020202020204" pitchFamily="34" charset="0"/>
              </a:rPr>
              <a:t>Trilling, B. &amp; Fadel, C. (2012). Δεξιότητες του 21ου αιώνα: 21ου αιώνα: Μάθηση για τη ζωή στην εποχή μας. John Wiley &amp; Sons.</a:t>
            </a:r>
          </a:p>
          <a:p>
            <a:pPr>
              <a:lnSpc>
                <a:spcPts val="1693"/>
              </a:lnSpc>
              <a:spcBef>
                <a:spcPct val="0"/>
              </a:spcBef>
            </a:pPr>
            <a:endParaRPr lang="en-US" sz="1500" spc="88">
              <a:solidFill>
                <a:srgbClr val="5B5C5E"/>
              </a:solidFill>
              <a:latin typeface="Aptos" panose="020B0004020202020204" pitchFamily="34" charset="0"/>
            </a:endParaRPr>
          </a:p>
        </p:txBody>
      </p:sp>
      <p:sp>
        <p:nvSpPr>
          <p:cNvPr id="24" name="TextBox 24"/>
          <p:cNvSpPr txBox="1"/>
          <p:nvPr/>
        </p:nvSpPr>
        <p:spPr>
          <a:xfrm>
            <a:off x="2050066" y="1304321"/>
            <a:ext cx="12948358" cy="596900"/>
          </a:xfrm>
          <a:prstGeom prst="rect">
            <a:avLst/>
          </a:prstGeom>
        </p:spPr>
        <p:txBody>
          <a:bodyPr lIns="0" tIns="0" rIns="0" bIns="0" rtlCol="0" anchor="t">
            <a:spAutoFit/>
          </a:bodyPr>
          <a:lstStyle/>
          <a:p>
            <a:pPr>
              <a:lnSpc>
                <a:spcPts val="4899"/>
              </a:lnSpc>
            </a:pPr>
            <a:r>
              <a:rPr lang="en-US" sz="3499" spc="444" dirty="0">
                <a:solidFill>
                  <a:srgbClr val="5EAAAE"/>
                </a:solidFill>
                <a:latin typeface="Aptos" panose="020B0004020202020204" pitchFamily="34" charset="0"/>
              </a:rPr>
              <a:t>Μ</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ΘΗΣΗ ΜΕ Β</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ΣΗ ΤΟ </a:t>
            </a:r>
            <a:r>
              <a:rPr lang="el-GR" sz="3499" spc="444" dirty="0">
                <a:solidFill>
                  <a:srgbClr val="5EAAAE"/>
                </a:solidFill>
                <a:latin typeface="Aptos" panose="020B0004020202020204" pitchFamily="34" charset="0"/>
              </a:rPr>
              <a:t>Ε</a:t>
            </a:r>
            <a:r>
              <a:rPr lang="en-US" sz="3499" spc="444" dirty="0">
                <a:solidFill>
                  <a:srgbClr val="5EAAAE"/>
                </a:solidFill>
                <a:latin typeface="Aptos" panose="020B0004020202020204" pitchFamily="34" charset="0"/>
              </a:rPr>
              <a:t>ΡΓΟ (PBL)</a:t>
            </a:r>
          </a:p>
        </p:txBody>
      </p:sp>
      <p:sp>
        <p:nvSpPr>
          <p:cNvPr id="25" name="TextBox 25"/>
          <p:cNvSpPr txBox="1"/>
          <p:nvPr/>
        </p:nvSpPr>
        <p:spPr>
          <a:xfrm>
            <a:off x="2050066" y="2585897"/>
            <a:ext cx="8922734" cy="346249"/>
          </a:xfrm>
          <a:prstGeom prst="rect">
            <a:avLst/>
          </a:prstGeom>
        </p:spPr>
        <p:txBody>
          <a:bodyPr wrap="square" lIns="0" tIns="0" rIns="0" bIns="0" rtlCol="0" anchor="t">
            <a:spAutoFit/>
          </a:bodyPr>
          <a:lstStyle/>
          <a:p>
            <a:pPr marL="0" lvl="0" indent="0" algn="l">
              <a:lnSpc>
                <a:spcPts val="2721"/>
              </a:lnSpc>
              <a:spcBef>
                <a:spcPct val="0"/>
              </a:spcBef>
            </a:pPr>
            <a:r>
              <a:rPr lang="en-US" sz="2408" u="none" strike="noStrike" spc="77" dirty="0">
                <a:solidFill>
                  <a:srgbClr val="FFFFFF"/>
                </a:solidFill>
                <a:latin typeface="Aptos" panose="020B0004020202020204" pitchFamily="34" charset="0"/>
              </a:rPr>
              <a:t>Το μοντέλο ποδηλάτου με βάση το έργο απεικονίζει: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C2529"/>
        </a:solidFill>
        <a:effectLst/>
      </p:bgPr>
    </p:bg>
    <p:spTree>
      <p:nvGrpSpPr>
        <p:cNvPr id="1" name=""/>
        <p:cNvGrpSpPr/>
        <p:nvPr/>
      </p:nvGrpSpPr>
      <p:grpSpPr>
        <a:xfrm>
          <a:off x="0" y="0"/>
          <a:ext cx="0" cy="0"/>
          <a:chOff x="0" y="0"/>
          <a:chExt cx="0" cy="0"/>
        </a:xfrm>
      </p:grpSpPr>
      <p:sp>
        <p:nvSpPr>
          <p:cNvPr id="2" name="TextBox 2"/>
          <p:cNvSpPr txBox="1"/>
          <p:nvPr/>
        </p:nvSpPr>
        <p:spPr>
          <a:xfrm>
            <a:off x="2687012" y="9484986"/>
            <a:ext cx="14276567" cy="372745"/>
          </a:xfrm>
          <a:prstGeom prst="rect">
            <a:avLst/>
          </a:prstGeom>
        </p:spPr>
        <p:txBody>
          <a:bodyPr lIns="0" tIns="0" rIns="0" bIns="0" rtlCol="0" anchor="t">
            <a:spAutoFit/>
          </a:bodyPr>
          <a:lstStyle/>
          <a:p>
            <a:pPr>
              <a:lnSpc>
                <a:spcPts val="3079"/>
              </a:lnSpc>
            </a:pPr>
            <a:r>
              <a:rPr lang="en-US" sz="2200" spc="175">
                <a:solidFill>
                  <a:srgbClr val="1C2529"/>
                </a:solidFill>
                <a:latin typeface="Aptos" panose="020B0004020202020204" pitchFamily="34" charset="0"/>
              </a:rPr>
              <a:t>Παρουσιάζεται από την Rachelle Beaudry</a:t>
            </a:r>
          </a:p>
        </p:txBody>
      </p:sp>
      <p:sp>
        <p:nvSpPr>
          <p:cNvPr id="3" name="AutoShape 3"/>
          <p:cNvSpPr/>
          <p:nvPr/>
        </p:nvSpPr>
        <p:spPr>
          <a:xfrm>
            <a:off x="-399966" y="9093816"/>
            <a:ext cx="19087931" cy="1483726"/>
          </a:xfrm>
          <a:prstGeom prst="rect">
            <a:avLst/>
          </a:prstGeom>
          <a:solidFill>
            <a:srgbClr val="FFFFFF"/>
          </a:solidFill>
        </p:spPr>
        <p:txBody>
          <a:bodyPr/>
          <a:lstStyle/>
          <a:p>
            <a:endParaRPr lang="en-US">
              <a:latin typeface="Aptos" panose="020B0004020202020204" pitchFamily="34" charset="0"/>
            </a:endParaRPr>
          </a:p>
        </p:txBody>
      </p:sp>
      <p:sp>
        <p:nvSpPr>
          <p:cNvPr id="4" name="AutoShape 4"/>
          <p:cNvSpPr/>
          <p:nvPr/>
        </p:nvSpPr>
        <p:spPr>
          <a:xfrm>
            <a:off x="-193695" y="9093816"/>
            <a:ext cx="2243761" cy="1370737"/>
          </a:xfrm>
          <a:prstGeom prst="rect">
            <a:avLst/>
          </a:prstGeom>
          <a:solidFill>
            <a:srgbClr val="AACF46"/>
          </a:solidFill>
        </p:spPr>
        <p:txBody>
          <a:bodyPr/>
          <a:lstStyle/>
          <a:p>
            <a:endParaRPr lang="en-US">
              <a:latin typeface="Aptos" panose="020B0004020202020204" pitchFamily="34" charset="0"/>
            </a:endParaRPr>
          </a:p>
        </p:txBody>
      </p:sp>
      <p:sp>
        <p:nvSpPr>
          <p:cNvPr id="5" name="Freeform 5"/>
          <p:cNvSpPr/>
          <p:nvPr/>
        </p:nvSpPr>
        <p:spPr>
          <a:xfrm>
            <a:off x="2205644" y="9258300"/>
            <a:ext cx="2960619" cy="898986"/>
          </a:xfrm>
          <a:custGeom>
            <a:avLst/>
            <a:gdLst/>
            <a:ahLst/>
            <a:cxnLst/>
            <a:rect l="l" t="t" r="r" b="b"/>
            <a:pathLst>
              <a:path w="2960619" h="898986">
                <a:moveTo>
                  <a:pt x="0" y="0"/>
                </a:moveTo>
                <a:lnTo>
                  <a:pt x="2960620" y="0"/>
                </a:lnTo>
                <a:lnTo>
                  <a:pt x="2960620" y="898986"/>
                </a:lnTo>
                <a:lnTo>
                  <a:pt x="0" y="898986"/>
                </a:lnTo>
                <a:lnTo>
                  <a:pt x="0" y="0"/>
                </a:lnTo>
                <a:close/>
              </a:path>
            </a:pathLst>
          </a:custGeom>
          <a:blipFill>
            <a:blip r:embed="rId2"/>
            <a:stretch>
              <a:fillRect/>
            </a:stretch>
          </a:blipFill>
        </p:spPr>
        <p:txBody>
          <a:bodyPr/>
          <a:lstStyle/>
          <a:p>
            <a:endParaRPr lang="en-US">
              <a:latin typeface="Aptos" panose="020B0004020202020204" pitchFamily="34" charset="0"/>
            </a:endParaRPr>
          </a:p>
        </p:txBody>
      </p:sp>
      <p:sp>
        <p:nvSpPr>
          <p:cNvPr id="6" name="Freeform 6"/>
          <p:cNvSpPr/>
          <p:nvPr/>
        </p:nvSpPr>
        <p:spPr>
          <a:xfrm>
            <a:off x="5166264" y="9394976"/>
            <a:ext cx="2869575" cy="625634"/>
          </a:xfrm>
          <a:custGeom>
            <a:avLst/>
            <a:gdLst/>
            <a:ahLst/>
            <a:cxnLst/>
            <a:rect l="l" t="t" r="r" b="b"/>
            <a:pathLst>
              <a:path w="2869575" h="625634">
                <a:moveTo>
                  <a:pt x="0" y="0"/>
                </a:moveTo>
                <a:lnTo>
                  <a:pt x="2869574" y="0"/>
                </a:lnTo>
                <a:lnTo>
                  <a:pt x="2869574" y="625634"/>
                </a:lnTo>
                <a:lnTo>
                  <a:pt x="0" y="625634"/>
                </a:lnTo>
                <a:lnTo>
                  <a:pt x="0" y="0"/>
                </a:lnTo>
                <a:close/>
              </a:path>
            </a:pathLst>
          </a:custGeom>
          <a:blipFill>
            <a:blip r:embed="rId3"/>
            <a:stretch>
              <a:fillRect/>
            </a:stretch>
          </a:blipFill>
        </p:spPr>
        <p:txBody>
          <a:bodyPr/>
          <a:lstStyle/>
          <a:p>
            <a:endParaRPr lang="en-US">
              <a:latin typeface="Aptos" panose="020B0004020202020204" pitchFamily="34" charset="0"/>
            </a:endParaRPr>
          </a:p>
        </p:txBody>
      </p:sp>
      <p:sp>
        <p:nvSpPr>
          <p:cNvPr id="7" name="Freeform 7"/>
          <p:cNvSpPr/>
          <p:nvPr/>
        </p:nvSpPr>
        <p:spPr>
          <a:xfrm>
            <a:off x="0" y="-14504"/>
            <a:ext cx="18288000" cy="9086078"/>
          </a:xfrm>
          <a:custGeom>
            <a:avLst/>
            <a:gdLst/>
            <a:ahLst/>
            <a:cxnLst/>
            <a:rect l="l" t="t" r="r" b="b"/>
            <a:pathLst>
              <a:path w="18288000" h="9086078">
                <a:moveTo>
                  <a:pt x="0" y="0"/>
                </a:moveTo>
                <a:lnTo>
                  <a:pt x="18288000" y="0"/>
                </a:lnTo>
                <a:lnTo>
                  <a:pt x="18288000" y="9086078"/>
                </a:lnTo>
                <a:lnTo>
                  <a:pt x="0" y="9086078"/>
                </a:lnTo>
                <a:lnTo>
                  <a:pt x="0" y="0"/>
                </a:lnTo>
                <a:close/>
              </a:path>
            </a:pathLst>
          </a:custGeom>
          <a:blipFill>
            <a:blip r:embed="rId4">
              <a:alphaModFix amt="9999"/>
            </a:blip>
            <a:stretch>
              <a:fillRect t="-28265" b="-5959"/>
            </a:stretch>
          </a:blipFill>
        </p:spPr>
        <p:txBody>
          <a:bodyPr/>
          <a:lstStyle/>
          <a:p>
            <a:endParaRPr lang="en-US">
              <a:latin typeface="Aptos" panose="020B0004020202020204" pitchFamily="34" charset="0"/>
            </a:endParaRPr>
          </a:p>
        </p:txBody>
      </p:sp>
      <p:sp>
        <p:nvSpPr>
          <p:cNvPr id="8" name="Freeform 8"/>
          <p:cNvSpPr/>
          <p:nvPr/>
        </p:nvSpPr>
        <p:spPr>
          <a:xfrm>
            <a:off x="0" y="580864"/>
            <a:ext cx="2050066" cy="1741682"/>
          </a:xfrm>
          <a:custGeom>
            <a:avLst/>
            <a:gdLst/>
            <a:ahLst/>
            <a:cxnLst/>
            <a:rect l="l" t="t" r="r" b="b"/>
            <a:pathLst>
              <a:path w="2050066" h="1741682">
                <a:moveTo>
                  <a:pt x="0" y="0"/>
                </a:moveTo>
                <a:lnTo>
                  <a:pt x="2050066" y="0"/>
                </a:lnTo>
                <a:lnTo>
                  <a:pt x="2050066" y="1741682"/>
                </a:lnTo>
                <a:lnTo>
                  <a:pt x="0" y="1741682"/>
                </a:lnTo>
                <a:lnTo>
                  <a:pt x="0" y="0"/>
                </a:lnTo>
                <a:close/>
              </a:path>
            </a:pathLst>
          </a:custGeom>
          <a:blipFill>
            <a:blip r:embed="rId5"/>
            <a:stretch>
              <a:fillRect t="-6903" r="-479"/>
            </a:stretch>
          </a:blipFill>
        </p:spPr>
        <p:txBody>
          <a:bodyPr/>
          <a:lstStyle/>
          <a:p>
            <a:endParaRPr lang="en-US">
              <a:latin typeface="Aptos" panose="020B0004020202020204" pitchFamily="34" charset="0"/>
            </a:endParaRPr>
          </a:p>
        </p:txBody>
      </p:sp>
      <p:sp>
        <p:nvSpPr>
          <p:cNvPr id="9" name="TextBox 9"/>
          <p:cNvSpPr txBox="1"/>
          <p:nvPr/>
        </p:nvSpPr>
        <p:spPr>
          <a:xfrm>
            <a:off x="2205644" y="2398139"/>
            <a:ext cx="14051340" cy="5940088"/>
          </a:xfrm>
          <a:prstGeom prst="rect">
            <a:avLst/>
          </a:prstGeom>
        </p:spPr>
        <p:txBody>
          <a:bodyPr wrap="square" lIns="0" tIns="0" rIns="0" bIns="0" rtlCol="0" anchor="t">
            <a:spAutoFit/>
          </a:bodyPr>
          <a:lstStyle/>
          <a:p>
            <a:pPr>
              <a:lnSpc>
                <a:spcPts val="5924"/>
              </a:lnSpc>
            </a:pPr>
            <a:r>
              <a:rPr lang="en-US" sz="2408" spc="77" dirty="0">
                <a:solidFill>
                  <a:srgbClr val="FFFFFF"/>
                </a:solidFill>
                <a:latin typeface="Aptos" panose="020B0004020202020204" pitchFamily="34" charset="0"/>
              </a:rPr>
              <a:t>Σχέση με τις εμπειρίες ζωής των </a:t>
            </a:r>
            <a:r>
              <a:rPr lang="el-GR" sz="2408" spc="77" dirty="0">
                <a:solidFill>
                  <a:srgbClr val="FFFFFF"/>
                </a:solidFill>
                <a:latin typeface="Aptos" panose="020B0004020202020204" pitchFamily="34" charset="0"/>
              </a:rPr>
              <a:t>φοιτητών</a:t>
            </a:r>
            <a:endParaRPr lang="en-US" sz="2408" spc="77" dirty="0">
              <a:solidFill>
                <a:srgbClr val="FFFFFF"/>
              </a:solidFill>
              <a:latin typeface="Aptos" panose="020B0004020202020204" pitchFamily="34" charset="0"/>
            </a:endParaRPr>
          </a:p>
          <a:p>
            <a:pPr>
              <a:lnSpc>
                <a:spcPts val="5924"/>
              </a:lnSpc>
            </a:pPr>
            <a:r>
              <a:rPr lang="en-US" sz="2408" spc="77" dirty="0">
                <a:solidFill>
                  <a:srgbClr val="FFFFFF"/>
                </a:solidFill>
                <a:latin typeface="Aptos" panose="020B0004020202020204" pitchFamily="34" charset="0"/>
              </a:rPr>
              <a:t>Διεπιστημονική προσέγγιση</a:t>
            </a:r>
          </a:p>
          <a:p>
            <a:pPr>
              <a:lnSpc>
                <a:spcPts val="5924"/>
              </a:lnSpc>
            </a:pPr>
            <a:r>
              <a:rPr lang="en-US" sz="2408" spc="77" dirty="0">
                <a:solidFill>
                  <a:srgbClr val="FFFFFF"/>
                </a:solidFill>
                <a:latin typeface="Aptos" panose="020B0004020202020204" pitchFamily="34" charset="0"/>
              </a:rPr>
              <a:t>Προγραμματισμένες και κατευθυνόμενες δραστηριότητες</a:t>
            </a:r>
          </a:p>
          <a:p>
            <a:pPr>
              <a:lnSpc>
                <a:spcPts val="5924"/>
              </a:lnSpc>
            </a:pPr>
            <a:r>
              <a:rPr lang="en-US" sz="2408" spc="77" dirty="0">
                <a:solidFill>
                  <a:srgbClr val="FFFFFF"/>
                </a:solidFill>
                <a:latin typeface="Aptos" panose="020B0004020202020204" pitchFamily="34" charset="0"/>
              </a:rPr>
              <a:t>Εξέταση των ενδιαφερόντων, των μαθησιακών στυλ και των ικανοτήτων των </a:t>
            </a:r>
            <a:r>
              <a:rPr lang="el-GR" sz="2408" spc="77" dirty="0">
                <a:solidFill>
                  <a:srgbClr val="FFFFFF"/>
                </a:solidFill>
                <a:latin typeface="Aptos" panose="020B0004020202020204" pitchFamily="34" charset="0"/>
              </a:rPr>
              <a:t>φοιτητών</a:t>
            </a:r>
            <a:endParaRPr lang="en-US" sz="2408" spc="77" dirty="0">
              <a:solidFill>
                <a:srgbClr val="FFFFFF"/>
              </a:solidFill>
              <a:latin typeface="Aptos" panose="020B0004020202020204" pitchFamily="34" charset="0"/>
            </a:endParaRPr>
          </a:p>
          <a:p>
            <a:pPr>
              <a:lnSpc>
                <a:spcPts val="5924"/>
              </a:lnSpc>
            </a:pPr>
            <a:r>
              <a:rPr lang="en-US" sz="2408" spc="77" dirty="0">
                <a:solidFill>
                  <a:srgbClr val="FFFFFF"/>
                </a:solidFill>
                <a:latin typeface="Aptos" panose="020B0004020202020204" pitchFamily="34" charset="0"/>
              </a:rPr>
              <a:t>Ανάπτυξη της ικανότητας επικοινωνίας και συνεργασίας</a:t>
            </a:r>
          </a:p>
          <a:p>
            <a:pPr>
              <a:lnSpc>
                <a:spcPts val="5924"/>
              </a:lnSpc>
            </a:pPr>
            <a:r>
              <a:rPr lang="en-US" sz="2408" spc="77" dirty="0">
                <a:solidFill>
                  <a:srgbClr val="FFFFFF"/>
                </a:solidFill>
                <a:latin typeface="Aptos" panose="020B0004020202020204" pitchFamily="34" charset="0"/>
              </a:rPr>
              <a:t>Εστίαση στη διαδικασία μάθησης</a:t>
            </a:r>
          </a:p>
          <a:p>
            <a:pPr>
              <a:lnSpc>
                <a:spcPts val="5924"/>
              </a:lnSpc>
            </a:pPr>
            <a:r>
              <a:rPr lang="en-US" sz="2408" spc="77" dirty="0">
                <a:solidFill>
                  <a:srgbClr val="FFFFFF"/>
                </a:solidFill>
                <a:latin typeface="Aptos" panose="020B0004020202020204" pitchFamily="34" charset="0"/>
              </a:rPr>
              <a:t>Ανοιχτότητα της μαθησιακής διαδικασίας</a:t>
            </a:r>
          </a:p>
          <a:p>
            <a:pPr marL="0" lvl="0" indent="0" algn="l">
              <a:lnSpc>
                <a:spcPts val="5924"/>
              </a:lnSpc>
            </a:pPr>
            <a:r>
              <a:rPr lang="en-US" sz="2408" spc="77" dirty="0">
                <a:solidFill>
                  <a:srgbClr val="FFFFFF"/>
                </a:solidFill>
                <a:latin typeface="Aptos" panose="020B0004020202020204" pitchFamily="34" charset="0"/>
              </a:rPr>
              <a:t>Η αξιολόγηση του τελικού αποτελέσματος καθώς και η εφαρμογή της PBL</a:t>
            </a:r>
          </a:p>
        </p:txBody>
      </p:sp>
      <p:sp>
        <p:nvSpPr>
          <p:cNvPr id="10" name="TextBox 10"/>
          <p:cNvSpPr txBox="1"/>
          <p:nvPr/>
        </p:nvSpPr>
        <p:spPr>
          <a:xfrm>
            <a:off x="467760" y="9305925"/>
            <a:ext cx="1121880" cy="866775"/>
          </a:xfrm>
          <a:prstGeom prst="rect">
            <a:avLst/>
          </a:prstGeom>
        </p:spPr>
        <p:txBody>
          <a:bodyPr lIns="0" tIns="0" rIns="0" bIns="0" rtlCol="0" anchor="t">
            <a:spAutoFit/>
          </a:bodyPr>
          <a:lstStyle/>
          <a:p>
            <a:pPr algn="ctr">
              <a:lnSpc>
                <a:spcPts val="6600"/>
              </a:lnSpc>
            </a:pPr>
            <a:r>
              <a:rPr lang="sl-SI" sz="6000" spc="30" dirty="0">
                <a:solidFill>
                  <a:srgbClr val="FEFEFE"/>
                </a:solidFill>
                <a:latin typeface="Aptos" panose="020B0004020202020204" pitchFamily="34" charset="0"/>
              </a:rPr>
              <a:t>8</a:t>
            </a:r>
            <a:endParaRPr lang="en-US" sz="6000" spc="30" dirty="0">
              <a:solidFill>
                <a:srgbClr val="FEFEFE"/>
              </a:solidFill>
              <a:latin typeface="Aptos" panose="020B0004020202020204" pitchFamily="34" charset="0"/>
            </a:endParaRPr>
          </a:p>
        </p:txBody>
      </p:sp>
      <p:sp>
        <p:nvSpPr>
          <p:cNvPr id="11" name="TextBox 11"/>
          <p:cNvSpPr txBox="1"/>
          <p:nvPr/>
        </p:nvSpPr>
        <p:spPr>
          <a:xfrm>
            <a:off x="2050066" y="1304321"/>
            <a:ext cx="15053567" cy="596900"/>
          </a:xfrm>
          <a:prstGeom prst="rect">
            <a:avLst/>
          </a:prstGeom>
        </p:spPr>
        <p:txBody>
          <a:bodyPr lIns="0" tIns="0" rIns="0" bIns="0" rtlCol="0" anchor="t">
            <a:spAutoFit/>
          </a:bodyPr>
          <a:lstStyle/>
          <a:p>
            <a:pPr>
              <a:lnSpc>
                <a:spcPts val="4899"/>
              </a:lnSpc>
            </a:pPr>
            <a:r>
              <a:rPr lang="en-US" sz="3499" spc="444" dirty="0">
                <a:solidFill>
                  <a:srgbClr val="5EAAAE"/>
                </a:solidFill>
                <a:latin typeface="Aptos" panose="020B0004020202020204" pitchFamily="34" charset="0"/>
              </a:rPr>
              <a:t>Μ</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ΘΗΣΗ ΜΕ Β</a:t>
            </a:r>
            <a:r>
              <a:rPr lang="el-GR" sz="3499" spc="444" dirty="0">
                <a:solidFill>
                  <a:srgbClr val="5EAAAE"/>
                </a:solidFill>
                <a:latin typeface="Aptos" panose="020B0004020202020204" pitchFamily="34" charset="0"/>
              </a:rPr>
              <a:t>Α</a:t>
            </a:r>
            <a:r>
              <a:rPr lang="en-US" sz="3499" spc="444" dirty="0">
                <a:solidFill>
                  <a:srgbClr val="5EAAAE"/>
                </a:solidFill>
                <a:latin typeface="Aptos" panose="020B0004020202020204" pitchFamily="34" charset="0"/>
              </a:rPr>
              <a:t>ΣΗ ΤΟ </a:t>
            </a:r>
            <a:r>
              <a:rPr lang="el-GR" sz="3499" spc="444" dirty="0">
                <a:solidFill>
                  <a:srgbClr val="5EAAAE"/>
                </a:solidFill>
                <a:latin typeface="Aptos" panose="020B0004020202020204" pitchFamily="34" charset="0"/>
              </a:rPr>
              <a:t>Ε</a:t>
            </a:r>
            <a:r>
              <a:rPr lang="en-US" sz="3499" spc="444" dirty="0">
                <a:solidFill>
                  <a:srgbClr val="5EAAAE"/>
                </a:solidFill>
                <a:latin typeface="Aptos" panose="020B0004020202020204" pitchFamily="34" charset="0"/>
              </a:rPr>
              <a:t>ΡΓΟ (PBL) - ΧΑΡΑΚΤΗΡΙΣΤΙΚ</a:t>
            </a:r>
            <a:r>
              <a:rPr lang="el-GR" sz="3499" spc="444" dirty="0">
                <a:solidFill>
                  <a:srgbClr val="5EAAAE"/>
                </a:solidFill>
                <a:latin typeface="Aptos" panose="020B0004020202020204" pitchFamily="34" charset="0"/>
              </a:rPr>
              <a:t>Α</a:t>
            </a:r>
            <a:endParaRPr lang="en-US" sz="3499" spc="444" dirty="0">
              <a:solidFill>
                <a:srgbClr val="5EAAAE"/>
              </a:solidFill>
              <a:latin typeface="Aptos" panose="020B0004020202020204" pitchFamily="34" charset="0"/>
            </a:endParaRPr>
          </a:p>
        </p:txBody>
      </p:sp>
      <p:sp>
        <p:nvSpPr>
          <p:cNvPr id="12" name="AutoShape 12"/>
          <p:cNvSpPr/>
          <p:nvPr/>
        </p:nvSpPr>
        <p:spPr>
          <a:xfrm flipH="1" flipV="1">
            <a:off x="2031016" y="2714011"/>
            <a:ext cx="19050" cy="5528116"/>
          </a:xfrm>
          <a:prstGeom prst="line">
            <a:avLst/>
          </a:prstGeom>
          <a:ln w="19050" cap="flat">
            <a:solidFill>
              <a:srgbClr val="5EAAAE"/>
            </a:solidFill>
            <a:prstDash val="solid"/>
            <a:headEnd type="none" w="sm" len="sm"/>
            <a:tailEnd type="none" w="sm" len="sm"/>
          </a:ln>
        </p:spPr>
        <p:txBody>
          <a:bodyPr/>
          <a:lstStyle/>
          <a:p>
            <a:endParaRPr lang="en-US">
              <a:latin typeface="Aptos" panose="020B0004020202020204" pitchFamily="34" charset="0"/>
            </a:endParaRPr>
          </a:p>
        </p:txBody>
      </p:sp>
      <p:sp>
        <p:nvSpPr>
          <p:cNvPr id="13" name="TextBox 13"/>
          <p:cNvSpPr txBox="1"/>
          <p:nvPr/>
        </p:nvSpPr>
        <p:spPr>
          <a:xfrm>
            <a:off x="2050066" y="8765175"/>
            <a:ext cx="15971234" cy="218008"/>
          </a:xfrm>
          <a:prstGeom prst="rect">
            <a:avLst/>
          </a:prstGeom>
        </p:spPr>
        <p:txBody>
          <a:bodyPr wrap="square" lIns="0" tIns="0" rIns="0" bIns="0" rtlCol="0" anchor="t">
            <a:spAutoFit/>
          </a:bodyPr>
          <a:lstStyle/>
          <a:p>
            <a:pPr>
              <a:lnSpc>
                <a:spcPts val="1693"/>
              </a:lnSpc>
              <a:spcBef>
                <a:spcPct val="0"/>
              </a:spcBef>
            </a:pPr>
            <a:r>
              <a:rPr lang="en-US" sz="1500" spc="88" dirty="0">
                <a:solidFill>
                  <a:srgbClr val="FFFFFF"/>
                </a:solidFill>
                <a:latin typeface="Aptos" panose="020B0004020202020204" pitchFamily="34" charset="0"/>
              </a:rPr>
              <a:t>Ferk Savec, V. (2010). </a:t>
            </a:r>
            <a:r>
              <a:rPr lang="en-US" sz="1500" spc="88" dirty="0" err="1">
                <a:solidFill>
                  <a:srgbClr val="FFFFFF"/>
                </a:solidFill>
                <a:latin typeface="Aptos" panose="020B0004020202020204" pitchFamily="34" charset="0"/>
              </a:rPr>
              <a:t>Projektno </a:t>
            </a:r>
            <a:r>
              <a:rPr lang="en-US" sz="1500" spc="88" dirty="0">
                <a:solidFill>
                  <a:srgbClr val="FFFFFF"/>
                </a:solidFill>
                <a:latin typeface="Aptos" panose="020B0004020202020204" pitchFamily="34" charset="0"/>
              </a:rPr>
              <a:t>učno </a:t>
            </a:r>
            <a:r>
              <a:rPr lang="en-US" sz="1500" spc="88" dirty="0" err="1">
                <a:solidFill>
                  <a:srgbClr val="FFFFFF"/>
                </a:solidFill>
                <a:latin typeface="Aptos" panose="020B0004020202020204" pitchFamily="34" charset="0"/>
              </a:rPr>
              <a:t>delo pri učenju naravoslovnih vsebin</a:t>
            </a:r>
            <a:r>
              <a:rPr lang="en-US" sz="1500" spc="88" dirty="0">
                <a:solidFill>
                  <a:srgbClr val="FFFFFF"/>
                </a:solidFill>
                <a:latin typeface="Aptos" panose="020B0004020202020204" pitchFamily="34" charset="0"/>
              </a:rPr>
              <a:t>. Maribor: </a:t>
            </a:r>
            <a:r>
              <a:rPr lang="en-US" sz="1500" spc="88" dirty="0" err="1">
                <a:solidFill>
                  <a:srgbClr val="FFFFFF"/>
                </a:solidFill>
                <a:latin typeface="Aptos" panose="020B0004020202020204" pitchFamily="34" charset="0"/>
              </a:rPr>
              <a:t>Univerza </a:t>
            </a:r>
            <a:r>
              <a:rPr lang="en-US" sz="1500" spc="88" dirty="0">
                <a:solidFill>
                  <a:srgbClr val="FFFFFF"/>
                </a:solidFill>
                <a:latin typeface="Aptos" panose="020B0004020202020204" pitchFamily="34" charset="0"/>
              </a:rPr>
              <a:t>v </a:t>
            </a:r>
            <a:r>
              <a:rPr lang="en-US" sz="1500" spc="88" dirty="0" err="1">
                <a:solidFill>
                  <a:srgbClr val="FFFFFF"/>
                </a:solidFill>
                <a:latin typeface="Aptos" panose="020B0004020202020204" pitchFamily="34" charset="0"/>
              </a:rPr>
              <a:t>Mariboru Fakulteta </a:t>
            </a:r>
            <a:r>
              <a:rPr lang="en-US" sz="1500" spc="88" dirty="0">
                <a:solidFill>
                  <a:srgbClr val="FFFFFF"/>
                </a:solidFill>
                <a:latin typeface="Aptos" panose="020B0004020202020204" pitchFamily="34" charset="0"/>
              </a:rPr>
              <a:t>za </a:t>
            </a:r>
            <a:r>
              <a:rPr lang="en-US" sz="1500" spc="88" dirty="0" err="1">
                <a:solidFill>
                  <a:srgbClr val="FFFFFF"/>
                </a:solidFill>
                <a:latin typeface="Aptos" panose="020B0004020202020204" pitchFamily="34" charset="0"/>
              </a:rPr>
              <a:t>naravoslovje </a:t>
            </a:r>
            <a:r>
              <a:rPr lang="en-US" sz="1500" spc="88" dirty="0">
                <a:solidFill>
                  <a:srgbClr val="FFFFFF"/>
                </a:solidFill>
                <a:latin typeface="Aptos" panose="020B0004020202020204" pitchFamily="34" charset="0"/>
              </a:rPr>
              <a:t>in </a:t>
            </a:r>
            <a:r>
              <a:rPr lang="en-US" sz="1500" spc="88" dirty="0" err="1">
                <a:solidFill>
                  <a:srgbClr val="FFFFFF"/>
                </a:solidFill>
                <a:latin typeface="Aptos" panose="020B0004020202020204" pitchFamily="34" charset="0"/>
              </a:rPr>
              <a:t>matematiko</a:t>
            </a:r>
            <a:r>
              <a:rPr lang="en-US" sz="1500" spc="88" dirty="0">
                <a:solidFill>
                  <a:srgbClr val="FFFFFF"/>
                </a:solidFill>
                <a:latin typeface="Aptos" panose="020B0004020202020204" pitchFamily="34" charset="0"/>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1895</Words>
  <Application>Microsoft Office PowerPoint</Application>
  <PresentationFormat>Προσαρμογή</PresentationFormat>
  <Paragraphs>292</Paragraphs>
  <Slides>19</Slides>
  <Notes>0</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19</vt:i4>
      </vt:variant>
    </vt:vector>
  </HeadingPairs>
  <TitlesOfParts>
    <vt:vector size="27" baseType="lpstr">
      <vt:lpstr>Aptos</vt:lpstr>
      <vt:lpstr>Montserrat Classic</vt:lpstr>
      <vt:lpstr>Montserrat Light Italics</vt:lpstr>
      <vt:lpstr>Arial</vt:lpstr>
      <vt:lpstr>Montserrat Classic Bold</vt:lpstr>
      <vt:lpstr>Montserrat Light</vt:lpstr>
      <vt:lpstr>Calibri</vt:lpstr>
      <vt:lpstr>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and Yellow Business - Presentation</dc:title>
  <dc:creator>Nikolaos Parisis</dc:creator>
  <cp:keywords>, docId:BF3464F9418EF652899B9154D15BE4D1</cp:keywords>
  <cp:lastModifiedBy>ΝΙΚΟΛΑΟΣ ΠΑΡΙΣΗΣ</cp:lastModifiedBy>
  <cp:revision>11</cp:revision>
  <dcterms:created xsi:type="dcterms:W3CDTF">2006-08-16T00:00:00Z</dcterms:created>
  <dcterms:modified xsi:type="dcterms:W3CDTF">2024-10-08T12:37:28Z</dcterms:modified>
  <dc:identifier>DAGDPENaJos</dc:identifier>
</cp:coreProperties>
</file>