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8288000" cy="10287000"/>
  <p:notesSz cx="6858000" cy="9144000"/>
  <p:embeddedFontLst>
    <p:embeddedFont>
      <p:font typeface="Bakerie" panose="020B0604020202020204" charset="-18"/>
      <p:regular r:id="rId21"/>
    </p:embeddedFont>
    <p:embeddedFont>
      <p:font typeface="Montserrat Classic" panose="020B0604020202020204" charset="-18"/>
      <p:regular r:id="rId22"/>
    </p:embeddedFont>
    <p:embeddedFont>
      <p:font typeface="Montserrat Classic Bold" panose="020B0604020202020204" charset="-18"/>
      <p:regular r:id="rId23"/>
    </p:embeddedFont>
    <p:embeddedFont>
      <p:font typeface="Montserrat Light" panose="00000400000000000000" pitchFamily="2" charset="-18"/>
      <p:regular r:id="rId24"/>
    </p:embeddedFont>
    <p:embeddedFont>
      <p:font typeface="Montserrat Light Bold" panose="020B0604020202020204" charset="-18"/>
      <p:regular r:id="rId25"/>
    </p:embeddedFont>
    <p:embeddedFont>
      <p:font typeface="Montserrat Light Italics" panose="020B0604020202020204" charset="-18"/>
      <p:regular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8" d="100"/>
          <a:sy n="58" d="100"/>
        </p:scale>
        <p:origin x="102" y="4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Kliknite za urejanje sloga glavnega naslova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Kliknite za urejanje slogov glavnega besedila</a:t>
            </a:r>
          </a:p>
          <a:p>
            <a:pPr lvl="1"/>
            <a:r>
              <a:rPr lang="en-US"/>
              <a:t>Druga raven</a:t>
            </a:r>
          </a:p>
          <a:p>
            <a:pPr lvl="2"/>
            <a:r>
              <a:rPr lang="en-US"/>
              <a:t>Tretja raven</a:t>
            </a:r>
          </a:p>
          <a:p>
            <a:pPr lvl="3"/>
            <a:r>
              <a:rPr lang="en-US"/>
              <a:t>Četrta raven</a:t>
            </a:r>
          </a:p>
          <a:p>
            <a:pPr lvl="4"/>
            <a:r>
              <a:rPr lang="en-US"/>
              <a:t>Peta raven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t>'#'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svg"/><Relationship Id="rId3" Type="http://schemas.openxmlformats.org/officeDocument/2006/relationships/image" Target="../media/image3.png"/><Relationship Id="rId7" Type="http://schemas.openxmlformats.org/officeDocument/2006/relationships/image" Target="../media/image19.svg"/><Relationship Id="rId12" Type="http://schemas.openxmlformats.org/officeDocument/2006/relationships/image" Target="../media/image24.png"/><Relationship Id="rId17" Type="http://schemas.openxmlformats.org/officeDocument/2006/relationships/image" Target="../media/image29.svg"/><Relationship Id="rId2" Type="http://schemas.openxmlformats.org/officeDocument/2006/relationships/image" Target="../media/image5.png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image" Target="../media/image1.png"/><Relationship Id="rId15" Type="http://schemas.openxmlformats.org/officeDocument/2006/relationships/image" Target="../media/image27.svg"/><Relationship Id="rId10" Type="http://schemas.openxmlformats.org/officeDocument/2006/relationships/image" Target="../media/image22.png"/><Relationship Id="rId4" Type="http://schemas.openxmlformats.org/officeDocument/2006/relationships/image" Target="../media/image6.jpeg"/><Relationship Id="rId9" Type="http://schemas.openxmlformats.org/officeDocument/2006/relationships/image" Target="../media/image21.svg"/><Relationship Id="rId1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1.pn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3.png"/><Relationship Id="rId7" Type="http://schemas.openxmlformats.org/officeDocument/2006/relationships/image" Target="../media/image3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31.pn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svg"/><Relationship Id="rId3" Type="http://schemas.openxmlformats.org/officeDocument/2006/relationships/image" Target="../media/image3.png"/><Relationship Id="rId7" Type="http://schemas.openxmlformats.org/officeDocument/2006/relationships/image" Target="../media/image3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3.png"/><Relationship Id="rId7" Type="http://schemas.openxmlformats.org/officeDocument/2006/relationships/image" Target="../media/image20.png"/><Relationship Id="rId12" Type="http://schemas.openxmlformats.org/officeDocument/2006/relationships/image" Target="../media/image35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svg"/><Relationship Id="rId11" Type="http://schemas.openxmlformats.org/officeDocument/2006/relationships/image" Target="../media/image34.png"/><Relationship Id="rId5" Type="http://schemas.openxmlformats.org/officeDocument/2006/relationships/image" Target="../media/image22.png"/><Relationship Id="rId10" Type="http://schemas.openxmlformats.org/officeDocument/2006/relationships/image" Target="../media/image25.svg"/><Relationship Id="rId4" Type="http://schemas.openxmlformats.org/officeDocument/2006/relationships/image" Target="../media/image1.png"/><Relationship Id="rId9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4.png"/><Relationship Id="rId3" Type="http://schemas.openxmlformats.org/officeDocument/2006/relationships/image" Target="../media/image23.svg"/><Relationship Id="rId7" Type="http://schemas.openxmlformats.org/officeDocument/2006/relationships/image" Target="../media/image25.svg"/><Relationship Id="rId12" Type="http://schemas.openxmlformats.org/officeDocument/2006/relationships/image" Target="../media/image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3.png"/><Relationship Id="rId5" Type="http://schemas.openxmlformats.org/officeDocument/2006/relationships/image" Target="../media/image21.svg"/><Relationship Id="rId10" Type="http://schemas.openxmlformats.org/officeDocument/2006/relationships/image" Target="../media/image5.png"/><Relationship Id="rId4" Type="http://schemas.openxmlformats.org/officeDocument/2006/relationships/image" Target="../media/image20.png"/><Relationship Id="rId9" Type="http://schemas.openxmlformats.org/officeDocument/2006/relationships/image" Target="../media/image27.svg"/><Relationship Id="rId14" Type="http://schemas.openxmlformats.org/officeDocument/2006/relationships/image" Target="../media/image35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svg"/><Relationship Id="rId3" Type="http://schemas.openxmlformats.org/officeDocument/2006/relationships/image" Target="../media/image3.png"/><Relationship Id="rId7" Type="http://schemas.openxmlformats.org/officeDocument/2006/relationships/image" Target="../media/image3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3.png"/><Relationship Id="rId7" Type="http://schemas.openxmlformats.org/officeDocument/2006/relationships/image" Target="../media/image2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7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3.png"/><Relationship Id="rId7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3.png"/><Relationship Id="rId7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.pn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89744" y="372313"/>
            <a:ext cx="2873693" cy="2441413"/>
          </a:xfrm>
          <a:custGeom>
            <a:avLst/>
            <a:gdLst/>
            <a:ahLst/>
            <a:cxnLst/>
            <a:rect l="l" t="t" r="r" b="b"/>
            <a:pathLst>
              <a:path w="2873693" h="2441413">
                <a:moveTo>
                  <a:pt x="0" y="0"/>
                </a:moveTo>
                <a:lnTo>
                  <a:pt x="2873692" y="0"/>
                </a:lnTo>
                <a:lnTo>
                  <a:pt x="2873692" y="2441412"/>
                </a:lnTo>
                <a:lnTo>
                  <a:pt x="0" y="24414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903" r="-479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3688564" y="492646"/>
            <a:ext cx="4463778" cy="1100373"/>
          </a:xfrm>
          <a:custGeom>
            <a:avLst/>
            <a:gdLst/>
            <a:ahLst/>
            <a:cxnLst/>
            <a:rect l="l" t="t" r="r" b="b"/>
            <a:pathLst>
              <a:path w="4463778" h="1100373">
                <a:moveTo>
                  <a:pt x="0" y="0"/>
                </a:moveTo>
                <a:lnTo>
                  <a:pt x="4463778" y="0"/>
                </a:lnTo>
                <a:lnTo>
                  <a:pt x="4463778" y="1100373"/>
                </a:lnTo>
                <a:lnTo>
                  <a:pt x="0" y="11003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314" t="-22035" r="-10083" b="-25849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8333500" y="612358"/>
            <a:ext cx="3948883" cy="860948"/>
          </a:xfrm>
          <a:custGeom>
            <a:avLst/>
            <a:gdLst/>
            <a:ahLst/>
            <a:cxnLst/>
            <a:rect l="l" t="t" r="r" b="b"/>
            <a:pathLst>
              <a:path w="3948883" h="860948">
                <a:moveTo>
                  <a:pt x="0" y="0"/>
                </a:moveTo>
                <a:lnTo>
                  <a:pt x="3948883" y="0"/>
                </a:lnTo>
                <a:lnTo>
                  <a:pt x="3948883" y="860949"/>
                </a:lnTo>
                <a:lnTo>
                  <a:pt x="0" y="86094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3471034" y="0"/>
            <a:ext cx="14816966" cy="10287000"/>
          </a:xfrm>
          <a:custGeom>
            <a:avLst/>
            <a:gdLst/>
            <a:ahLst/>
            <a:cxnLst/>
            <a:rect l="l" t="t" r="r" b="b"/>
            <a:pathLst>
              <a:path w="14816966" h="10287000">
                <a:moveTo>
                  <a:pt x="0" y="0"/>
                </a:moveTo>
                <a:lnTo>
                  <a:pt x="14816966" y="0"/>
                </a:lnTo>
                <a:lnTo>
                  <a:pt x="14816966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17000"/>
            </a:blip>
            <a:stretch>
              <a:fillRect l="-49549" r="-24018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TextBox 6"/>
          <p:cNvSpPr txBox="1"/>
          <p:nvPr/>
        </p:nvSpPr>
        <p:spPr>
          <a:xfrm>
            <a:off x="3688564" y="2572718"/>
            <a:ext cx="14599436" cy="12969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96"/>
              </a:lnSpc>
            </a:pPr>
            <a:r>
              <a:rPr lang="en-US" sz="2300" spc="135">
                <a:solidFill>
                  <a:srgbClr val="FFFFFF"/>
                </a:solidFill>
                <a:latin typeface="Montserrat Classic"/>
              </a:rPr>
              <a:t>ZELENI STEM</a:t>
            </a:r>
          </a:p>
          <a:p>
            <a:pPr>
              <a:lnSpc>
                <a:spcPts val="2596"/>
              </a:lnSpc>
            </a:pPr>
            <a:r>
              <a:rPr lang="en-US" sz="2300" spc="135">
                <a:solidFill>
                  <a:srgbClr val="FFFFFF"/>
                </a:solidFill>
                <a:latin typeface="Montserrat Classic"/>
              </a:rPr>
              <a:t>Program usposabljanja za akademsko osebje</a:t>
            </a:r>
          </a:p>
          <a:p>
            <a:pPr>
              <a:lnSpc>
                <a:spcPts val="2596"/>
              </a:lnSpc>
            </a:pPr>
            <a:r>
              <a:rPr lang="en-US" sz="2300" spc="135">
                <a:solidFill>
                  <a:srgbClr val="FFFFFF"/>
                </a:solidFill>
                <a:latin typeface="Montserrat Classic"/>
              </a:rPr>
              <a:t>25.-26. april 2024</a:t>
            </a:r>
          </a:p>
          <a:p>
            <a:pPr>
              <a:lnSpc>
                <a:spcPts val="2599"/>
              </a:lnSpc>
            </a:pPr>
            <a:r>
              <a:rPr lang="en-US" sz="2300" spc="135">
                <a:solidFill>
                  <a:srgbClr val="FFFFFF"/>
                </a:solidFill>
                <a:latin typeface="Montserrat Classic"/>
              </a:rPr>
              <a:t>Univerza Trakya, Turčija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688564" y="4506655"/>
            <a:ext cx="14599436" cy="29140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720"/>
              </a:lnSpc>
            </a:pPr>
            <a:r>
              <a:rPr lang="en-US" sz="5200" dirty="0">
                <a:solidFill>
                  <a:srgbClr val="AACF46"/>
                </a:solidFill>
                <a:latin typeface="Montserrat Classic Bold"/>
              </a:rPr>
              <a:t>KRATKA PREDSTAVITEV TRENUTNIH METODOLOGIJ ZELENIH STEBEL </a:t>
            </a:r>
          </a:p>
          <a:p>
            <a:pPr>
              <a:lnSpc>
                <a:spcPts val="5720"/>
              </a:lnSpc>
            </a:pPr>
            <a:r>
              <a:rPr lang="en-US" sz="5200" dirty="0">
                <a:solidFill>
                  <a:srgbClr val="AACF46"/>
                </a:solidFill>
                <a:latin typeface="Montserrat Classic Bold"/>
              </a:rPr>
              <a:t>ZA ŠTUDENTE UČITELJE </a:t>
            </a:r>
          </a:p>
          <a:p>
            <a:pPr>
              <a:lnSpc>
                <a:spcPts val="5720"/>
              </a:lnSpc>
            </a:pPr>
            <a:r>
              <a:rPr lang="en-US" sz="5200" dirty="0">
                <a:solidFill>
                  <a:srgbClr val="AACF46"/>
                </a:solidFill>
                <a:latin typeface="Montserrat Classic Bold"/>
              </a:rPr>
              <a:t>- DRUGI TEČAJ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3688564" y="7754878"/>
            <a:ext cx="14599436" cy="24248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386"/>
              </a:lnSpc>
            </a:pPr>
            <a:endParaRPr dirty="0"/>
          </a:p>
          <a:p>
            <a:pPr>
              <a:lnSpc>
                <a:spcPts val="2386"/>
              </a:lnSpc>
            </a:pPr>
            <a:r>
              <a:rPr lang="en-US" sz="1591" spc="105" dirty="0">
                <a:solidFill>
                  <a:srgbClr val="A7CD4C"/>
                </a:solidFill>
                <a:latin typeface="Montserrat Classic"/>
              </a:rPr>
              <a:t>Prof. Dr. Vesna Ferk Savec/ </a:t>
            </a:r>
            <a:r>
              <a:rPr lang="en-US" sz="1591" spc="105" dirty="0">
                <a:solidFill>
                  <a:srgbClr val="FFFFFF"/>
                </a:solidFill>
                <a:latin typeface="Montserrat Classic"/>
              </a:rPr>
              <a:t>redna profesorica na Pedagoški fakulteti Univerze v Ljubljani</a:t>
            </a:r>
          </a:p>
          <a:p>
            <a:pPr>
              <a:lnSpc>
                <a:spcPts val="2386"/>
              </a:lnSpc>
            </a:pPr>
            <a:r>
              <a:rPr lang="en-US" sz="1591" spc="105" dirty="0">
                <a:solidFill>
                  <a:srgbClr val="FFFFFF"/>
                </a:solidFill>
                <a:latin typeface="Montserrat Classic"/>
              </a:rPr>
              <a:t>vesna.ferk@pef.uni-lj.si</a:t>
            </a:r>
          </a:p>
          <a:p>
            <a:pPr>
              <a:lnSpc>
                <a:spcPts val="2386"/>
              </a:lnSpc>
            </a:pPr>
            <a:r>
              <a:rPr lang="en-US" sz="1591" spc="105" dirty="0">
                <a:solidFill>
                  <a:srgbClr val="AACF46"/>
                </a:solidFill>
                <a:latin typeface="Montserrat Classic"/>
              </a:rPr>
              <a:t>doc. dr. </a:t>
            </a:r>
            <a:r>
              <a:rPr lang="en-US" sz="1591" spc="105" dirty="0" err="1">
                <a:solidFill>
                  <a:srgbClr val="AACF46"/>
                </a:solidFill>
                <a:latin typeface="Montserrat Classic"/>
              </a:rPr>
              <a:t>Boštjan </a:t>
            </a:r>
            <a:r>
              <a:rPr lang="en-US" sz="1591" spc="105" dirty="0" err="1">
                <a:solidFill>
                  <a:srgbClr val="AACF46"/>
                </a:solidFill>
                <a:latin typeface="Montserrat Classic"/>
              </a:rPr>
              <a:t>Genorio/izredni </a:t>
            </a:r>
            <a:r>
              <a:rPr lang="en-US" sz="1591" spc="105" dirty="0">
                <a:solidFill>
                  <a:srgbClr val="FFFFFF"/>
                </a:solidFill>
                <a:latin typeface="Montserrat Classic"/>
              </a:rPr>
              <a:t>profesor na Fakulteti za kemijo in kemijsko tehnologijo Univerze v Ljubljani</a:t>
            </a:r>
          </a:p>
          <a:p>
            <a:pPr>
              <a:lnSpc>
                <a:spcPts val="2386"/>
              </a:lnSpc>
            </a:pPr>
            <a:r>
              <a:rPr lang="en-US" sz="1591" spc="105" dirty="0">
                <a:solidFill>
                  <a:srgbClr val="FFFFFF"/>
                </a:solidFill>
                <a:latin typeface="Montserrat Classic"/>
              </a:rPr>
              <a:t>bostjan.genorio@fkkt.uni-lj.si</a:t>
            </a:r>
          </a:p>
          <a:p>
            <a:pPr>
              <a:lnSpc>
                <a:spcPts val="2386"/>
              </a:lnSpc>
            </a:pPr>
            <a:r>
              <a:rPr lang="en-US" sz="1591" spc="105" dirty="0">
                <a:solidFill>
                  <a:srgbClr val="AACF46"/>
                </a:solidFill>
                <a:latin typeface="Montserrat Classic"/>
              </a:rPr>
              <a:t>Pomoč. Katarina Mlinarec/ </a:t>
            </a:r>
            <a:r>
              <a:rPr lang="en-US" sz="1591" spc="105" dirty="0">
                <a:solidFill>
                  <a:srgbClr val="FFFFFF"/>
                </a:solidFill>
                <a:latin typeface="Montserrat Classic"/>
              </a:rPr>
              <a:t>asistentka na Pedagoški fakulteti Univerze v Ljubljani</a:t>
            </a:r>
          </a:p>
          <a:p>
            <a:pPr>
              <a:lnSpc>
                <a:spcPts val="2386"/>
              </a:lnSpc>
            </a:pPr>
            <a:r>
              <a:rPr lang="en-US" sz="1591" spc="105" dirty="0">
                <a:solidFill>
                  <a:srgbClr val="FFFFFF"/>
                </a:solidFill>
                <a:latin typeface="Montserrat Classic"/>
              </a:rPr>
              <a:t>katarina.mlinarec@pef.uni-lj.si</a:t>
            </a:r>
          </a:p>
          <a:p>
            <a:pPr>
              <a:lnSpc>
                <a:spcPts val="2386"/>
              </a:lnSpc>
            </a:pPr>
            <a:endParaRPr lang="en-US" sz="1591" spc="105" dirty="0">
              <a:solidFill>
                <a:srgbClr val="FFFFFF"/>
              </a:solidFill>
              <a:latin typeface="Montserrat Classic"/>
            </a:endParaRPr>
          </a:p>
        </p:txBody>
      </p:sp>
    </p:spTree>
  </p:cSld>
  <p:clrMapOvr>
    <a:masterClrMapping/>
  </p:clrMapOvr>
</p:sld>
</file>

<file path=ppt/slides/slide10.xml><?xml version="1.0" encoding="utf-8"?>
<p:sld xmlns:asvg="http://schemas.microsoft.com/office/drawing/2016/SVG/main"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79"/>
              </a:lnSpc>
            </a:pPr>
            <a:r>
              <a:rPr lang="en-US" sz="2200" spc="175">
                <a:solidFill>
                  <a:srgbClr val="1C2529"/>
                </a:solidFill>
                <a:latin typeface="Montserrat Classic"/>
              </a:rPr>
              <a:t>Predstavlja Rachelle Beaudry</a:t>
            </a:r>
          </a:p>
        </p:txBody>
      </p:sp>
      <p:sp>
        <p:nvSpPr>
          <p:cNvPr id="3" name="AutoShape 3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AutoShape 4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2205644" y="9258300"/>
            <a:ext cx="2960619" cy="898986"/>
          </a:xfrm>
          <a:custGeom>
            <a:avLst/>
            <a:gdLst/>
            <a:ahLst/>
            <a:cxnLst/>
            <a:rect l="l" t="t" r="r" b="b"/>
            <a:pathLst>
              <a:path w="2960619" h="898986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5166264" y="9394976"/>
            <a:ext cx="2869575" cy="625634"/>
          </a:xfrm>
          <a:custGeom>
            <a:avLst/>
            <a:gdLst/>
            <a:ahLst/>
            <a:cxnLst/>
            <a:rect l="l" t="t" r="r" b="b"/>
            <a:pathLst>
              <a:path w="2869575" h="625634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>
          <a:xfrm>
            <a:off x="0" y="-14504"/>
            <a:ext cx="18288000" cy="9086078"/>
          </a:xfrm>
          <a:custGeom>
            <a:avLst/>
            <a:gdLst/>
            <a:ahLst/>
            <a:cxnLst/>
            <a:rect l="l" t="t" r="r" b="b"/>
            <a:pathLst>
              <a:path w="18288000" h="9086078">
                <a:moveTo>
                  <a:pt x="0" y="0"/>
                </a:moveTo>
                <a:lnTo>
                  <a:pt x="18288000" y="0"/>
                </a:lnTo>
                <a:lnTo>
                  <a:pt x="18288000" y="9086078"/>
                </a:lnTo>
                <a:lnTo>
                  <a:pt x="0" y="908607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</a:blip>
            <a:stretch>
              <a:fillRect t="-28265" b="-5959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0" y="580864"/>
            <a:ext cx="2050066" cy="1741682"/>
          </a:xfrm>
          <a:custGeom>
            <a:avLst/>
            <a:gdLst/>
            <a:ahLst/>
            <a:cxnLst/>
            <a:rect l="l" t="t" r="r" b="b"/>
            <a:pathLst>
              <a:path w="2050066" h="1741682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6903" r="-479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9" name="Group 9"/>
          <p:cNvGrpSpPr/>
          <p:nvPr/>
        </p:nvGrpSpPr>
        <p:grpSpPr>
          <a:xfrm>
            <a:off x="2050066" y="3176240"/>
            <a:ext cx="5760762" cy="950043"/>
            <a:chOff x="0" y="0"/>
            <a:chExt cx="1517238" cy="250217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517238" cy="250217"/>
            </a:xfrm>
            <a:custGeom>
              <a:avLst/>
              <a:gdLst/>
              <a:ahLst/>
              <a:cxnLst/>
              <a:rect l="l" t="t" r="r" b="b"/>
              <a:pathLst>
                <a:path w="1517238" h="250217">
                  <a:moveTo>
                    <a:pt x="0" y="0"/>
                  </a:moveTo>
                  <a:lnTo>
                    <a:pt x="1517238" y="0"/>
                  </a:lnTo>
                  <a:lnTo>
                    <a:pt x="1517238" y="250217"/>
                  </a:lnTo>
                  <a:lnTo>
                    <a:pt x="0" y="250217"/>
                  </a:lnTo>
                  <a:close/>
                </a:path>
              </a:pathLst>
            </a:custGeom>
            <a:solidFill>
              <a:srgbClr val="50717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19050"/>
              <a:ext cx="1517238" cy="2311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721"/>
                </a:lnSpc>
                <a:spcBef>
                  <a:spcPct val="0"/>
                </a:spcBef>
              </a:pPr>
              <a:r>
                <a:rPr lang="en-US" sz="2408" spc="77">
                  <a:solidFill>
                    <a:srgbClr val="FFFFFF"/>
                  </a:solidFill>
                  <a:latin typeface="Montserrat Light"/>
                </a:rPr>
                <a:t>pobuda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2050066" y="4212008"/>
            <a:ext cx="5760762" cy="950043"/>
            <a:chOff x="0" y="0"/>
            <a:chExt cx="1517238" cy="250217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1517238" cy="250217"/>
            </a:xfrm>
            <a:custGeom>
              <a:avLst/>
              <a:gdLst/>
              <a:ahLst/>
              <a:cxnLst/>
              <a:rect l="l" t="t" r="r" b="b"/>
              <a:pathLst>
                <a:path w="1517238" h="250217">
                  <a:moveTo>
                    <a:pt x="0" y="0"/>
                  </a:moveTo>
                  <a:lnTo>
                    <a:pt x="1517238" y="0"/>
                  </a:lnTo>
                  <a:lnTo>
                    <a:pt x="1517238" y="250217"/>
                  </a:lnTo>
                  <a:lnTo>
                    <a:pt x="0" y="250217"/>
                  </a:lnTo>
                  <a:close/>
                </a:path>
              </a:pathLst>
            </a:custGeom>
            <a:solidFill>
              <a:srgbClr val="50717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19050"/>
              <a:ext cx="1517238" cy="2311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721"/>
                </a:lnSpc>
                <a:spcBef>
                  <a:spcPct val="0"/>
                </a:spcBef>
              </a:pPr>
              <a:r>
                <a:rPr lang="en-US" sz="2408" spc="77">
                  <a:solidFill>
                    <a:srgbClr val="FFFFFF"/>
                  </a:solidFill>
                  <a:latin typeface="Montserrat Light"/>
                </a:rPr>
                <a:t>skiciranje projekta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2050066" y="5247776"/>
            <a:ext cx="5760762" cy="950043"/>
            <a:chOff x="0" y="0"/>
            <a:chExt cx="1517238" cy="25021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517238" cy="250217"/>
            </a:xfrm>
            <a:custGeom>
              <a:avLst/>
              <a:gdLst/>
              <a:ahLst/>
              <a:cxnLst/>
              <a:rect l="l" t="t" r="r" b="b"/>
              <a:pathLst>
                <a:path w="1517238" h="250217">
                  <a:moveTo>
                    <a:pt x="0" y="0"/>
                  </a:moveTo>
                  <a:lnTo>
                    <a:pt x="1517238" y="0"/>
                  </a:lnTo>
                  <a:lnTo>
                    <a:pt x="1517238" y="250217"/>
                  </a:lnTo>
                  <a:lnTo>
                    <a:pt x="0" y="250217"/>
                  </a:lnTo>
                  <a:close/>
                </a:path>
              </a:pathLst>
            </a:custGeom>
            <a:solidFill>
              <a:srgbClr val="50717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19050"/>
              <a:ext cx="1517238" cy="2311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721"/>
                </a:lnSpc>
                <a:spcBef>
                  <a:spcPct val="0"/>
                </a:spcBef>
              </a:pPr>
              <a:r>
                <a:rPr lang="en-US" sz="2408" spc="77">
                  <a:solidFill>
                    <a:srgbClr val="FFFFFF"/>
                  </a:solidFill>
                  <a:latin typeface="Montserrat Light"/>
                </a:rPr>
                <a:t>izvedbeni načrt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2050066" y="6283543"/>
            <a:ext cx="5760762" cy="950043"/>
            <a:chOff x="0" y="0"/>
            <a:chExt cx="1517238" cy="250217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517238" cy="250217"/>
            </a:xfrm>
            <a:custGeom>
              <a:avLst/>
              <a:gdLst/>
              <a:ahLst/>
              <a:cxnLst/>
              <a:rect l="l" t="t" r="r" b="b"/>
              <a:pathLst>
                <a:path w="1517238" h="250217">
                  <a:moveTo>
                    <a:pt x="0" y="0"/>
                  </a:moveTo>
                  <a:lnTo>
                    <a:pt x="1517238" y="0"/>
                  </a:lnTo>
                  <a:lnTo>
                    <a:pt x="1517238" y="250217"/>
                  </a:lnTo>
                  <a:lnTo>
                    <a:pt x="0" y="250217"/>
                  </a:lnTo>
                  <a:close/>
                </a:path>
              </a:pathLst>
            </a:custGeom>
            <a:solidFill>
              <a:srgbClr val="50717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19050"/>
              <a:ext cx="1517238" cy="2311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721"/>
                </a:lnSpc>
                <a:spcBef>
                  <a:spcPct val="0"/>
                </a:spcBef>
              </a:pPr>
              <a:r>
                <a:rPr lang="en-US" sz="2408" spc="77">
                  <a:solidFill>
                    <a:srgbClr val="FFFFFF"/>
                  </a:solidFill>
                  <a:latin typeface="Montserrat Light"/>
                </a:rPr>
                <a:t>izvajanje 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2050066" y="7319311"/>
            <a:ext cx="5760762" cy="950043"/>
            <a:chOff x="0" y="0"/>
            <a:chExt cx="1517238" cy="250217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1517238" cy="250217"/>
            </a:xfrm>
            <a:custGeom>
              <a:avLst/>
              <a:gdLst/>
              <a:ahLst/>
              <a:cxnLst/>
              <a:rect l="l" t="t" r="r" b="b"/>
              <a:pathLst>
                <a:path w="1517238" h="250217">
                  <a:moveTo>
                    <a:pt x="0" y="0"/>
                  </a:moveTo>
                  <a:lnTo>
                    <a:pt x="1517238" y="0"/>
                  </a:lnTo>
                  <a:lnTo>
                    <a:pt x="1517238" y="250217"/>
                  </a:lnTo>
                  <a:lnTo>
                    <a:pt x="0" y="250217"/>
                  </a:lnTo>
                  <a:close/>
                </a:path>
              </a:pathLst>
            </a:custGeom>
            <a:solidFill>
              <a:srgbClr val="50717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19050"/>
              <a:ext cx="1517238" cy="2311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721"/>
                </a:lnSpc>
                <a:spcBef>
                  <a:spcPct val="0"/>
                </a:spcBef>
              </a:pPr>
              <a:r>
                <a:rPr lang="en-US" sz="2408" spc="77">
                  <a:solidFill>
                    <a:srgbClr val="FFFFFF"/>
                  </a:solidFill>
                  <a:latin typeface="Montserrat Light"/>
                </a:rPr>
                <a:t>zadnji korak</a:t>
              </a: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8839387" y="3176240"/>
            <a:ext cx="5760762" cy="950043"/>
            <a:chOff x="0" y="0"/>
            <a:chExt cx="1517238" cy="250217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1517238" cy="250217"/>
            </a:xfrm>
            <a:custGeom>
              <a:avLst/>
              <a:gdLst/>
              <a:ahLst/>
              <a:cxnLst/>
              <a:rect l="l" t="t" r="r" b="b"/>
              <a:pathLst>
                <a:path w="1517238" h="250217">
                  <a:moveTo>
                    <a:pt x="0" y="0"/>
                  </a:moveTo>
                  <a:lnTo>
                    <a:pt x="1517238" y="0"/>
                  </a:lnTo>
                  <a:lnTo>
                    <a:pt x="1517238" y="250217"/>
                  </a:lnTo>
                  <a:lnTo>
                    <a:pt x="0" y="250217"/>
                  </a:lnTo>
                  <a:close/>
                </a:path>
              </a:pathLst>
            </a:custGeom>
            <a:solidFill>
              <a:srgbClr val="50717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19050"/>
              <a:ext cx="1517238" cy="2311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721"/>
                </a:lnSpc>
                <a:spcBef>
                  <a:spcPct val="0"/>
                </a:spcBef>
              </a:pPr>
              <a:r>
                <a:rPr lang="en-US" sz="2408" spc="77">
                  <a:solidFill>
                    <a:srgbClr val="FFFFFF"/>
                  </a:solidFill>
                  <a:latin typeface="Montserrat Light"/>
                </a:rPr>
                <a:t>vodenje</a:t>
              </a:r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8839387" y="4212008"/>
            <a:ext cx="5760762" cy="950043"/>
            <a:chOff x="0" y="0"/>
            <a:chExt cx="1517238" cy="250217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1517238" cy="250217"/>
            </a:xfrm>
            <a:custGeom>
              <a:avLst/>
              <a:gdLst/>
              <a:ahLst/>
              <a:cxnLst/>
              <a:rect l="l" t="t" r="r" b="b"/>
              <a:pathLst>
                <a:path w="1517238" h="250217">
                  <a:moveTo>
                    <a:pt x="0" y="0"/>
                  </a:moveTo>
                  <a:lnTo>
                    <a:pt x="1517238" y="0"/>
                  </a:lnTo>
                  <a:lnTo>
                    <a:pt x="1517238" y="250217"/>
                  </a:lnTo>
                  <a:lnTo>
                    <a:pt x="0" y="250217"/>
                  </a:lnTo>
                  <a:close/>
                </a:path>
              </a:pathLst>
            </a:custGeom>
            <a:solidFill>
              <a:srgbClr val="50717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0" y="19050"/>
              <a:ext cx="1517238" cy="2311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721"/>
                </a:lnSpc>
                <a:spcBef>
                  <a:spcPct val="0"/>
                </a:spcBef>
              </a:pPr>
              <a:r>
                <a:rPr lang="en-US" sz="2408" spc="77">
                  <a:solidFill>
                    <a:srgbClr val="FFFFFF"/>
                  </a:solidFill>
                  <a:latin typeface="Montserrat Light"/>
                </a:rPr>
                <a:t>usklajevanje</a:t>
              </a:r>
            </a:p>
          </p:txBody>
        </p:sp>
      </p:grpSp>
      <p:sp>
        <p:nvSpPr>
          <p:cNvPr id="30" name="Freeform 30"/>
          <p:cNvSpPr/>
          <p:nvPr/>
        </p:nvSpPr>
        <p:spPr>
          <a:xfrm>
            <a:off x="1095037" y="6332176"/>
            <a:ext cx="887616" cy="796635"/>
          </a:xfrm>
          <a:custGeom>
            <a:avLst/>
            <a:gdLst/>
            <a:ahLst/>
            <a:cxnLst/>
            <a:rect l="l" t="t" r="r" b="b"/>
            <a:pathLst>
              <a:path w="887616" h="796635">
                <a:moveTo>
                  <a:pt x="0" y="0"/>
                </a:moveTo>
                <a:lnTo>
                  <a:pt x="887616" y="0"/>
                </a:lnTo>
                <a:lnTo>
                  <a:pt x="887616" y="796635"/>
                </a:lnTo>
                <a:lnTo>
                  <a:pt x="0" y="7966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1" name="Freeform 31"/>
          <p:cNvSpPr/>
          <p:nvPr/>
        </p:nvSpPr>
        <p:spPr>
          <a:xfrm>
            <a:off x="1263293" y="3229522"/>
            <a:ext cx="727500" cy="843479"/>
          </a:xfrm>
          <a:custGeom>
            <a:avLst/>
            <a:gdLst/>
            <a:ahLst/>
            <a:cxnLst/>
            <a:rect l="l" t="t" r="r" b="b"/>
            <a:pathLst>
              <a:path w="727500" h="843479">
                <a:moveTo>
                  <a:pt x="0" y="0"/>
                </a:moveTo>
                <a:lnTo>
                  <a:pt x="727500" y="0"/>
                </a:lnTo>
                <a:lnTo>
                  <a:pt x="727500" y="843478"/>
                </a:lnTo>
                <a:lnTo>
                  <a:pt x="0" y="84347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2" name="Group 32"/>
          <p:cNvGrpSpPr/>
          <p:nvPr/>
        </p:nvGrpSpPr>
        <p:grpSpPr>
          <a:xfrm>
            <a:off x="753472" y="4282941"/>
            <a:ext cx="1289043" cy="808176"/>
            <a:chOff x="0" y="0"/>
            <a:chExt cx="1718724" cy="1077568"/>
          </a:xfrm>
        </p:grpSpPr>
        <p:sp>
          <p:nvSpPr>
            <p:cNvPr id="33" name="Freeform 33"/>
            <p:cNvSpPr/>
            <p:nvPr/>
          </p:nvSpPr>
          <p:spPr>
            <a:xfrm rot="948083">
              <a:off x="1061637" y="316869"/>
              <a:ext cx="588125" cy="588125"/>
            </a:xfrm>
            <a:custGeom>
              <a:avLst/>
              <a:gdLst/>
              <a:ahLst/>
              <a:cxnLst/>
              <a:rect l="l" t="t" r="r" b="b"/>
              <a:pathLst>
                <a:path w="588125" h="588125">
                  <a:moveTo>
                    <a:pt x="0" y="0"/>
                  </a:moveTo>
                  <a:lnTo>
                    <a:pt x="588125" y="0"/>
                  </a:lnTo>
                  <a:lnTo>
                    <a:pt x="588125" y="588125"/>
                  </a:lnTo>
                  <a:lnTo>
                    <a:pt x="0" y="58812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34"/>
            <p:cNvSpPr/>
            <p:nvPr/>
          </p:nvSpPr>
          <p:spPr>
            <a:xfrm>
              <a:off x="0" y="112042"/>
              <a:ext cx="717862" cy="832304"/>
            </a:xfrm>
            <a:custGeom>
              <a:avLst/>
              <a:gdLst/>
              <a:ahLst/>
              <a:cxnLst/>
              <a:rect l="l" t="t" r="r" b="b"/>
              <a:pathLst>
                <a:path w="717862" h="832304">
                  <a:moveTo>
                    <a:pt x="0" y="0"/>
                  </a:moveTo>
                  <a:lnTo>
                    <a:pt x="717862" y="0"/>
                  </a:lnTo>
                  <a:lnTo>
                    <a:pt x="717862" y="832304"/>
                  </a:lnTo>
                  <a:lnTo>
                    <a:pt x="0" y="83230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35"/>
            <p:cNvSpPr/>
            <p:nvPr/>
          </p:nvSpPr>
          <p:spPr>
            <a:xfrm rot="-4980869">
              <a:off x="733352" y="650700"/>
              <a:ext cx="196476" cy="587293"/>
            </a:xfrm>
            <a:custGeom>
              <a:avLst/>
              <a:gdLst/>
              <a:ahLst/>
              <a:cxnLst/>
              <a:rect l="l" t="t" r="r" b="b"/>
              <a:pathLst>
                <a:path w="196476" h="587293">
                  <a:moveTo>
                    <a:pt x="0" y="0"/>
                  </a:moveTo>
                  <a:lnTo>
                    <a:pt x="196476" y="0"/>
                  </a:lnTo>
                  <a:lnTo>
                    <a:pt x="196476" y="587293"/>
                  </a:lnTo>
                  <a:lnTo>
                    <a:pt x="0" y="58729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36"/>
            <p:cNvSpPr/>
            <p:nvPr/>
          </p:nvSpPr>
          <p:spPr>
            <a:xfrm rot="-4042398" flipH="1" flipV="1">
              <a:off x="829733" y="-83481"/>
              <a:ext cx="182251" cy="544773"/>
            </a:xfrm>
            <a:custGeom>
              <a:avLst/>
              <a:gdLst/>
              <a:ahLst/>
              <a:cxnLst/>
              <a:rect l="l" t="t" r="r" b="b"/>
              <a:pathLst>
                <a:path w="182251" h="544773">
                  <a:moveTo>
                    <a:pt x="182251" y="544773"/>
                  </a:moveTo>
                  <a:lnTo>
                    <a:pt x="0" y="544773"/>
                  </a:lnTo>
                  <a:lnTo>
                    <a:pt x="0" y="0"/>
                  </a:lnTo>
                  <a:lnTo>
                    <a:pt x="182251" y="0"/>
                  </a:lnTo>
                  <a:lnTo>
                    <a:pt x="182251" y="544773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7" name="Group 37"/>
          <p:cNvGrpSpPr/>
          <p:nvPr/>
        </p:nvGrpSpPr>
        <p:grpSpPr>
          <a:xfrm>
            <a:off x="761023" y="5304926"/>
            <a:ext cx="1289043" cy="808176"/>
            <a:chOff x="0" y="0"/>
            <a:chExt cx="1718724" cy="1077568"/>
          </a:xfrm>
        </p:grpSpPr>
        <p:sp>
          <p:nvSpPr>
            <p:cNvPr id="38" name="Freeform 38"/>
            <p:cNvSpPr/>
            <p:nvPr/>
          </p:nvSpPr>
          <p:spPr>
            <a:xfrm rot="948083">
              <a:off x="1061637" y="316869"/>
              <a:ext cx="588125" cy="588125"/>
            </a:xfrm>
            <a:custGeom>
              <a:avLst/>
              <a:gdLst/>
              <a:ahLst/>
              <a:cxnLst/>
              <a:rect l="l" t="t" r="r" b="b"/>
              <a:pathLst>
                <a:path w="588125" h="588125">
                  <a:moveTo>
                    <a:pt x="0" y="0"/>
                  </a:moveTo>
                  <a:lnTo>
                    <a:pt x="588125" y="0"/>
                  </a:lnTo>
                  <a:lnTo>
                    <a:pt x="588125" y="588125"/>
                  </a:lnTo>
                  <a:lnTo>
                    <a:pt x="0" y="58812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39"/>
            <p:cNvSpPr/>
            <p:nvPr/>
          </p:nvSpPr>
          <p:spPr>
            <a:xfrm>
              <a:off x="0" y="112042"/>
              <a:ext cx="717862" cy="832304"/>
            </a:xfrm>
            <a:custGeom>
              <a:avLst/>
              <a:gdLst/>
              <a:ahLst/>
              <a:cxnLst/>
              <a:rect l="l" t="t" r="r" b="b"/>
              <a:pathLst>
                <a:path w="717862" h="832304">
                  <a:moveTo>
                    <a:pt x="0" y="0"/>
                  </a:moveTo>
                  <a:lnTo>
                    <a:pt x="717862" y="0"/>
                  </a:lnTo>
                  <a:lnTo>
                    <a:pt x="717862" y="832304"/>
                  </a:lnTo>
                  <a:lnTo>
                    <a:pt x="0" y="83230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40"/>
            <p:cNvSpPr/>
            <p:nvPr/>
          </p:nvSpPr>
          <p:spPr>
            <a:xfrm rot="-4980869">
              <a:off x="733352" y="650700"/>
              <a:ext cx="196476" cy="587293"/>
            </a:xfrm>
            <a:custGeom>
              <a:avLst/>
              <a:gdLst/>
              <a:ahLst/>
              <a:cxnLst/>
              <a:rect l="l" t="t" r="r" b="b"/>
              <a:pathLst>
                <a:path w="196476" h="587293">
                  <a:moveTo>
                    <a:pt x="0" y="0"/>
                  </a:moveTo>
                  <a:lnTo>
                    <a:pt x="196476" y="0"/>
                  </a:lnTo>
                  <a:lnTo>
                    <a:pt x="196476" y="587293"/>
                  </a:lnTo>
                  <a:lnTo>
                    <a:pt x="0" y="58729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41"/>
            <p:cNvSpPr/>
            <p:nvPr/>
          </p:nvSpPr>
          <p:spPr>
            <a:xfrm rot="-4042398" flipH="1" flipV="1">
              <a:off x="829733" y="-83481"/>
              <a:ext cx="182251" cy="544773"/>
            </a:xfrm>
            <a:custGeom>
              <a:avLst/>
              <a:gdLst/>
              <a:ahLst/>
              <a:cxnLst/>
              <a:rect l="l" t="t" r="r" b="b"/>
              <a:pathLst>
                <a:path w="182251" h="544773">
                  <a:moveTo>
                    <a:pt x="182251" y="544773"/>
                  </a:moveTo>
                  <a:lnTo>
                    <a:pt x="0" y="544773"/>
                  </a:lnTo>
                  <a:lnTo>
                    <a:pt x="0" y="0"/>
                  </a:lnTo>
                  <a:lnTo>
                    <a:pt x="182251" y="0"/>
                  </a:lnTo>
                  <a:lnTo>
                    <a:pt x="182251" y="544773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42"/>
            <p:cNvSpPr/>
            <p:nvPr/>
          </p:nvSpPr>
          <p:spPr>
            <a:xfrm>
              <a:off x="597138" y="320152"/>
              <a:ext cx="427258" cy="490972"/>
            </a:xfrm>
            <a:custGeom>
              <a:avLst/>
              <a:gdLst/>
              <a:ahLst/>
              <a:cxnLst/>
              <a:rect l="l" t="t" r="r" b="b"/>
              <a:pathLst>
                <a:path w="427258" h="490972">
                  <a:moveTo>
                    <a:pt x="0" y="0"/>
                  </a:moveTo>
                  <a:lnTo>
                    <a:pt x="427258" y="0"/>
                  </a:lnTo>
                  <a:lnTo>
                    <a:pt x="427258" y="490972"/>
                  </a:lnTo>
                  <a:lnTo>
                    <a:pt x="0" y="4909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3" name="Freeform 43"/>
          <p:cNvSpPr/>
          <p:nvPr/>
        </p:nvSpPr>
        <p:spPr>
          <a:xfrm>
            <a:off x="1157155" y="7347886"/>
            <a:ext cx="833638" cy="922421"/>
          </a:xfrm>
          <a:custGeom>
            <a:avLst/>
            <a:gdLst/>
            <a:ahLst/>
            <a:cxnLst/>
            <a:rect l="l" t="t" r="r" b="b"/>
            <a:pathLst>
              <a:path w="833638" h="922421">
                <a:moveTo>
                  <a:pt x="0" y="0"/>
                </a:moveTo>
                <a:lnTo>
                  <a:pt x="833638" y="0"/>
                </a:lnTo>
                <a:lnTo>
                  <a:pt x="833638" y="922422"/>
                </a:lnTo>
                <a:lnTo>
                  <a:pt x="0" y="922422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4" name="TextBox 44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600"/>
              </a:lnSpc>
            </a:pPr>
            <a:r>
              <a:rPr lang="sl-SI" sz="6000" spc="30" dirty="0">
                <a:solidFill>
                  <a:srgbClr val="FEFEFE"/>
                </a:solidFill>
                <a:latin typeface="Montserrat Classic Bold"/>
              </a:rPr>
              <a:t>9</a:t>
            </a:r>
            <a:endParaRPr lang="en-US" sz="6000" spc="30" dirty="0">
              <a:solidFill>
                <a:srgbClr val="FEFEFE"/>
              </a:solidFill>
              <a:latin typeface="Montserrat Classic Bold"/>
            </a:endParaRPr>
          </a:p>
        </p:txBody>
      </p:sp>
      <p:sp>
        <p:nvSpPr>
          <p:cNvPr id="45" name="TextBox 45"/>
          <p:cNvSpPr txBox="1"/>
          <p:nvPr/>
        </p:nvSpPr>
        <p:spPr>
          <a:xfrm>
            <a:off x="2050066" y="1304321"/>
            <a:ext cx="12578741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899"/>
              </a:lnSpc>
            </a:pPr>
            <a:r>
              <a:rPr lang="en-US" sz="3499" spc="444">
                <a:solidFill>
                  <a:srgbClr val="5EAAAE"/>
                </a:solidFill>
                <a:latin typeface="Montserrat Classic"/>
              </a:rPr>
              <a:t>PROJEKTNO UČENJE (PBL) - KLJUČNI KORAKI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2050066" y="8794261"/>
            <a:ext cx="7398734" cy="2180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693"/>
              </a:lnSpc>
              <a:spcBef>
                <a:spcPct val="0"/>
              </a:spcBef>
            </a:pPr>
            <a:r>
              <a:rPr lang="en-US" sz="1500" spc="88" dirty="0">
                <a:solidFill>
                  <a:srgbClr val="FFFFFF"/>
                </a:solidFill>
                <a:latin typeface="Montserrat Light"/>
              </a:rPr>
              <a:t>Fray, K. (1982). Die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Projektmethode</a:t>
            </a:r>
            <a:r>
              <a:rPr lang="en-US" sz="1500" spc="88" dirty="0">
                <a:solidFill>
                  <a:srgbClr val="FFFFFF"/>
                </a:solidFill>
                <a:latin typeface="Montserrat Light"/>
              </a:rPr>
              <a:t>. </a:t>
            </a:r>
            <a:r>
              <a:rPr lang="en-US" sz="1500" spc="88" dirty="0">
                <a:solidFill>
                  <a:srgbClr val="FFFFFF"/>
                </a:solidFill>
                <a:latin typeface="Montserrat Light"/>
              </a:rPr>
              <a:t>Weinheim: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Beltz</a:t>
            </a:r>
            <a:endParaRPr lang="en-US" sz="1500" spc="88" dirty="0">
              <a:solidFill>
                <a:srgbClr val="FFFFFF"/>
              </a:solidFill>
              <a:latin typeface="Montserrat Light"/>
            </a:endParaRPr>
          </a:p>
        </p:txBody>
      </p:sp>
      <p:sp>
        <p:nvSpPr>
          <p:cNvPr id="47" name="TextBox 47"/>
          <p:cNvSpPr txBox="1"/>
          <p:nvPr/>
        </p:nvSpPr>
        <p:spPr>
          <a:xfrm>
            <a:off x="2050066" y="2428127"/>
            <a:ext cx="2960619" cy="6623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924"/>
              </a:lnSpc>
            </a:pPr>
            <a:r>
              <a:rPr lang="en-US" sz="2408" spc="77">
                <a:solidFill>
                  <a:srgbClr val="FFFFFF"/>
                </a:solidFill>
                <a:latin typeface="Montserrat Light Bold"/>
              </a:rPr>
              <a:t>KLJUČNI KORAKI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8839387" y="2428127"/>
            <a:ext cx="3892697" cy="6623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924"/>
              </a:lnSpc>
            </a:pPr>
            <a:r>
              <a:rPr lang="en-US" sz="2408" spc="77">
                <a:solidFill>
                  <a:srgbClr val="FFFFFF"/>
                </a:solidFill>
                <a:latin typeface="Montserrat Light Bold"/>
              </a:rPr>
              <a:t>VMESNI KORAKI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79"/>
              </a:lnSpc>
            </a:pPr>
            <a:r>
              <a:rPr lang="en-US" sz="2200" spc="175">
                <a:solidFill>
                  <a:srgbClr val="1C2529"/>
                </a:solidFill>
                <a:latin typeface="Montserrat Classic"/>
              </a:rPr>
              <a:t>Predstavlja Rachelle Beaudry</a:t>
            </a:r>
          </a:p>
        </p:txBody>
      </p:sp>
      <p:sp>
        <p:nvSpPr>
          <p:cNvPr id="3" name="AutoShape 3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AutoShape 4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2205644" y="9258300"/>
            <a:ext cx="2960619" cy="898986"/>
          </a:xfrm>
          <a:custGeom>
            <a:avLst/>
            <a:gdLst/>
            <a:ahLst/>
            <a:cxnLst/>
            <a:rect l="l" t="t" r="r" b="b"/>
            <a:pathLst>
              <a:path w="2960619" h="898986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5166264" y="9394976"/>
            <a:ext cx="2869575" cy="625634"/>
          </a:xfrm>
          <a:custGeom>
            <a:avLst/>
            <a:gdLst/>
            <a:ahLst/>
            <a:cxnLst/>
            <a:rect l="l" t="t" r="r" b="b"/>
            <a:pathLst>
              <a:path w="2869575" h="625634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>
          <a:xfrm>
            <a:off x="0" y="-14504"/>
            <a:ext cx="18288000" cy="9086078"/>
          </a:xfrm>
          <a:custGeom>
            <a:avLst/>
            <a:gdLst/>
            <a:ahLst/>
            <a:cxnLst/>
            <a:rect l="l" t="t" r="r" b="b"/>
            <a:pathLst>
              <a:path w="18288000" h="9086078">
                <a:moveTo>
                  <a:pt x="0" y="0"/>
                </a:moveTo>
                <a:lnTo>
                  <a:pt x="18288000" y="0"/>
                </a:lnTo>
                <a:lnTo>
                  <a:pt x="18288000" y="9086078"/>
                </a:lnTo>
                <a:lnTo>
                  <a:pt x="0" y="908607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</a:blip>
            <a:stretch>
              <a:fillRect t="-28265" b="-5959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0" y="580864"/>
            <a:ext cx="2050066" cy="1741682"/>
          </a:xfrm>
          <a:custGeom>
            <a:avLst/>
            <a:gdLst/>
            <a:ahLst/>
            <a:cxnLst/>
            <a:rect l="l" t="t" r="r" b="b"/>
            <a:pathLst>
              <a:path w="2050066" h="1741682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6903" r="-479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>
          <a:xfrm>
            <a:off x="1867035" y="3498384"/>
            <a:ext cx="13204025" cy="4419594"/>
          </a:xfrm>
          <a:custGeom>
            <a:avLst/>
            <a:gdLst/>
            <a:ahLst/>
            <a:cxnLst/>
            <a:rect l="l" t="t" r="r" b="b"/>
            <a:pathLst>
              <a:path w="13204025" h="4419594">
                <a:moveTo>
                  <a:pt x="0" y="0"/>
                </a:moveTo>
                <a:lnTo>
                  <a:pt x="13204025" y="0"/>
                </a:lnTo>
                <a:lnTo>
                  <a:pt x="13204025" y="4419594"/>
                </a:lnTo>
                <a:lnTo>
                  <a:pt x="0" y="441959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0" name="TextBox 10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600"/>
              </a:lnSpc>
            </a:pPr>
            <a:r>
              <a:rPr lang="sl-SI" sz="6000" spc="30" dirty="0">
                <a:solidFill>
                  <a:srgbClr val="FEFEFE"/>
                </a:solidFill>
                <a:latin typeface="Montserrat Classic Bold"/>
              </a:rPr>
              <a:t>10</a:t>
            </a:r>
            <a:endParaRPr lang="en-US" sz="6000" spc="30" dirty="0">
              <a:solidFill>
                <a:srgbClr val="FEFEFE"/>
              </a:solidFill>
              <a:latin typeface="Montserrat Classic Bold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2050066" y="1304321"/>
            <a:ext cx="15841012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899"/>
              </a:lnSpc>
            </a:pPr>
            <a:r>
              <a:rPr lang="en-US" sz="3499" spc="444">
                <a:solidFill>
                  <a:srgbClr val="5EAAAE"/>
                </a:solidFill>
                <a:latin typeface="Montserrat Classic"/>
              </a:rPr>
              <a:t>PROJEKTNO UČENJE (PBL) - PORTFELJ PROJEKTOV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050066" y="8765175"/>
            <a:ext cx="15356235" cy="2180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693"/>
              </a:lnSpc>
              <a:spcBef>
                <a:spcPct val="0"/>
              </a:spcBef>
            </a:pPr>
            <a:r>
              <a:rPr lang="en-US" sz="1500" spc="88" dirty="0">
                <a:solidFill>
                  <a:srgbClr val="FFFFFF"/>
                </a:solidFill>
                <a:latin typeface="Montserrat Light"/>
              </a:rPr>
              <a:t>Ferk Savec, V. (2010).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Projektno </a:t>
            </a:r>
            <a:r>
              <a:rPr lang="en-US" sz="1500" spc="88" dirty="0">
                <a:solidFill>
                  <a:srgbClr val="FFFFFF"/>
                </a:solidFill>
                <a:latin typeface="Montserrat Light"/>
              </a:rPr>
              <a:t>učno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delo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pri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učenju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naravoslovnih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vsebin</a:t>
            </a:r>
            <a:r>
              <a:rPr lang="en-US" sz="1500" spc="88" dirty="0">
                <a:solidFill>
                  <a:srgbClr val="FFFFFF"/>
                </a:solidFill>
                <a:latin typeface="Montserrat Light"/>
              </a:rPr>
              <a:t>. Maribor: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Univerza </a:t>
            </a:r>
            <a:r>
              <a:rPr lang="en-US" sz="1500" spc="88" dirty="0">
                <a:solidFill>
                  <a:srgbClr val="FFFFFF"/>
                </a:solidFill>
                <a:latin typeface="Montserrat Light"/>
              </a:rPr>
              <a:t>v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Mariboru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Fakulteta </a:t>
            </a:r>
            <a:r>
              <a:rPr lang="en-US" sz="1500" spc="88" dirty="0">
                <a:solidFill>
                  <a:srgbClr val="FFFFFF"/>
                </a:solidFill>
                <a:latin typeface="Montserrat Light"/>
              </a:rPr>
              <a:t>za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naravoslovje </a:t>
            </a:r>
            <a:r>
              <a:rPr lang="en-US" sz="1500" spc="88" dirty="0">
                <a:solidFill>
                  <a:srgbClr val="FFFFFF"/>
                </a:solidFill>
                <a:latin typeface="Montserrat Light"/>
              </a:rPr>
              <a:t>in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matematiko</a:t>
            </a:r>
            <a:r>
              <a:rPr lang="en-US" sz="1500" spc="88" dirty="0">
                <a:solidFill>
                  <a:srgbClr val="FFFFFF"/>
                </a:solidFill>
                <a:latin typeface="Montserrat Light"/>
              </a:rPr>
              <a:t>.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2050066" y="3066906"/>
            <a:ext cx="16085534" cy="34308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2721"/>
              </a:lnSpc>
              <a:spcBef>
                <a:spcPct val="0"/>
              </a:spcBef>
            </a:pPr>
            <a:r>
              <a:rPr lang="en-US" sz="2408" spc="77" dirty="0">
                <a:solidFill>
                  <a:srgbClr val="FFFFFF"/>
                </a:solidFill>
                <a:latin typeface="Montserrat Light"/>
              </a:rPr>
              <a:t>Predloge (obrazci) projektnega portfelja za podporo izvajanju posameznih korakov PBL. 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2366302" y="7558784"/>
            <a:ext cx="2112169" cy="273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2043"/>
              </a:lnSpc>
              <a:spcBef>
                <a:spcPct val="0"/>
              </a:spcBef>
            </a:pPr>
            <a:r>
              <a:rPr lang="en-US" sz="1808" spc="57">
                <a:solidFill>
                  <a:srgbClr val="FFFFFF"/>
                </a:solidFill>
                <a:latin typeface="Montserrat Light Italics"/>
              </a:rPr>
              <a:t>skiciranje projekta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5277578" y="7558784"/>
            <a:ext cx="2875822" cy="2564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2043"/>
              </a:lnSpc>
              <a:spcBef>
                <a:spcPct val="0"/>
              </a:spcBef>
            </a:pPr>
            <a:r>
              <a:rPr lang="en-US" sz="1808" spc="57" dirty="0">
                <a:solidFill>
                  <a:srgbClr val="FFFFFF"/>
                </a:solidFill>
                <a:latin typeface="Montserrat Light Italics"/>
              </a:rPr>
              <a:t>izvedbeni načrt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8733342" y="7558784"/>
            <a:ext cx="2391858" cy="2564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2043"/>
              </a:lnSpc>
              <a:spcBef>
                <a:spcPct val="0"/>
              </a:spcBef>
            </a:pPr>
            <a:r>
              <a:rPr lang="en-US" sz="1808" spc="57" dirty="0">
                <a:solidFill>
                  <a:srgbClr val="FFFFFF"/>
                </a:solidFill>
                <a:latin typeface="Montserrat Light Italics"/>
              </a:rPr>
              <a:t>izvajanje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2209260" y="7558784"/>
            <a:ext cx="1130350" cy="273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2043"/>
              </a:lnSpc>
              <a:spcBef>
                <a:spcPct val="0"/>
              </a:spcBef>
            </a:pPr>
            <a:r>
              <a:rPr lang="en-US" sz="1808" spc="57">
                <a:solidFill>
                  <a:srgbClr val="FFFFFF"/>
                </a:solidFill>
                <a:latin typeface="Montserrat Light Italics"/>
              </a:rPr>
              <a:t>zadnji korak</a:t>
            </a:r>
          </a:p>
        </p:txBody>
      </p:sp>
    </p:spTree>
  </p:cSld>
  <p:clrMapOvr>
    <a:masterClrMapping/>
  </p:clrMapOvr>
</p:sld>
</file>

<file path=ppt/slides/slide12.xml><?xml version="1.0" encoding="utf-8"?>
<p:sld xmlns:asvg="http://schemas.microsoft.com/office/drawing/2016/SVG/main"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79"/>
              </a:lnSpc>
            </a:pPr>
            <a:r>
              <a:rPr lang="en-US" sz="2200" spc="175">
                <a:solidFill>
                  <a:srgbClr val="1C2529"/>
                </a:solidFill>
                <a:latin typeface="Montserrat Classic"/>
              </a:rPr>
              <a:t>Predstavlja Rachelle Beaudry</a:t>
            </a:r>
          </a:p>
        </p:txBody>
      </p:sp>
      <p:sp>
        <p:nvSpPr>
          <p:cNvPr id="3" name="AutoShape 3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AutoShape 4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2205644" y="9258300"/>
            <a:ext cx="2960619" cy="898986"/>
          </a:xfrm>
          <a:custGeom>
            <a:avLst/>
            <a:gdLst/>
            <a:ahLst/>
            <a:cxnLst/>
            <a:rect l="l" t="t" r="r" b="b"/>
            <a:pathLst>
              <a:path w="2960619" h="898986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5166264" y="9394976"/>
            <a:ext cx="2869575" cy="625634"/>
          </a:xfrm>
          <a:custGeom>
            <a:avLst/>
            <a:gdLst/>
            <a:ahLst/>
            <a:cxnLst/>
            <a:rect l="l" t="t" r="r" b="b"/>
            <a:pathLst>
              <a:path w="2869575" h="625634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>
          <a:xfrm>
            <a:off x="0" y="-14504"/>
            <a:ext cx="18288000" cy="9086078"/>
          </a:xfrm>
          <a:custGeom>
            <a:avLst/>
            <a:gdLst/>
            <a:ahLst/>
            <a:cxnLst/>
            <a:rect l="l" t="t" r="r" b="b"/>
            <a:pathLst>
              <a:path w="18288000" h="9086078">
                <a:moveTo>
                  <a:pt x="0" y="0"/>
                </a:moveTo>
                <a:lnTo>
                  <a:pt x="18288000" y="0"/>
                </a:lnTo>
                <a:lnTo>
                  <a:pt x="18288000" y="9086078"/>
                </a:lnTo>
                <a:lnTo>
                  <a:pt x="0" y="908607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</a:blip>
            <a:stretch>
              <a:fillRect t="-28265" b="-5959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1763706" y="3080762"/>
            <a:ext cx="8033014" cy="5962237"/>
          </a:xfrm>
          <a:custGeom>
            <a:avLst/>
            <a:gdLst/>
            <a:ahLst/>
            <a:cxnLst/>
            <a:rect l="l" t="t" r="r" b="b"/>
            <a:pathLst>
              <a:path w="8033014" h="5962237">
                <a:moveTo>
                  <a:pt x="0" y="0"/>
                </a:moveTo>
                <a:lnTo>
                  <a:pt x="8033015" y="0"/>
                </a:lnTo>
                <a:lnTo>
                  <a:pt x="8033015" y="5962237"/>
                </a:lnTo>
                <a:lnTo>
                  <a:pt x="0" y="596223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>
          <a:xfrm>
            <a:off x="0" y="580864"/>
            <a:ext cx="2050066" cy="1741682"/>
          </a:xfrm>
          <a:custGeom>
            <a:avLst/>
            <a:gdLst/>
            <a:ahLst/>
            <a:cxnLst/>
            <a:rect l="l" t="t" r="r" b="b"/>
            <a:pathLst>
              <a:path w="2050066" h="1741682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6903" r="-479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0" name="Group 10"/>
          <p:cNvGrpSpPr/>
          <p:nvPr/>
        </p:nvGrpSpPr>
        <p:grpSpPr>
          <a:xfrm>
            <a:off x="6373402" y="5352308"/>
            <a:ext cx="356070" cy="227378"/>
            <a:chOff x="0" y="0"/>
            <a:chExt cx="93780" cy="5988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93780" cy="59885"/>
            </a:xfrm>
            <a:custGeom>
              <a:avLst/>
              <a:gdLst/>
              <a:ahLst/>
              <a:cxnLst/>
              <a:rect l="l" t="t" r="r" b="b"/>
              <a:pathLst>
                <a:path w="93780" h="59885">
                  <a:moveTo>
                    <a:pt x="0" y="0"/>
                  </a:moveTo>
                  <a:lnTo>
                    <a:pt x="93780" y="0"/>
                  </a:lnTo>
                  <a:lnTo>
                    <a:pt x="93780" y="59885"/>
                  </a:lnTo>
                  <a:lnTo>
                    <a:pt x="0" y="59885"/>
                  </a:lnTo>
                  <a:close/>
                </a:path>
              </a:pathLst>
            </a:custGeom>
            <a:solidFill>
              <a:srgbClr val="5EAAAE">
                <a:alpha val="54902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19050"/>
              <a:ext cx="93780" cy="4083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2050066" y="2341596"/>
            <a:ext cx="6128445" cy="3452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2721"/>
              </a:lnSpc>
              <a:spcBef>
                <a:spcPct val="0"/>
              </a:spcBef>
            </a:pPr>
            <a:r>
              <a:rPr lang="en-US" sz="2408" spc="77">
                <a:solidFill>
                  <a:srgbClr val="FFFFFF"/>
                </a:solidFill>
                <a:latin typeface="Montserrat Light"/>
              </a:rPr>
              <a:t>Vrednotenje portfelja projektov 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6373402" y="7609610"/>
            <a:ext cx="356070" cy="227378"/>
            <a:chOff x="0" y="0"/>
            <a:chExt cx="93780" cy="59885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93780" cy="59885"/>
            </a:xfrm>
            <a:custGeom>
              <a:avLst/>
              <a:gdLst/>
              <a:ahLst/>
              <a:cxnLst/>
              <a:rect l="l" t="t" r="r" b="b"/>
              <a:pathLst>
                <a:path w="93780" h="59885">
                  <a:moveTo>
                    <a:pt x="0" y="0"/>
                  </a:moveTo>
                  <a:lnTo>
                    <a:pt x="93780" y="0"/>
                  </a:lnTo>
                  <a:lnTo>
                    <a:pt x="93780" y="59885"/>
                  </a:lnTo>
                  <a:lnTo>
                    <a:pt x="0" y="59885"/>
                  </a:lnTo>
                  <a:close/>
                </a:path>
              </a:pathLst>
            </a:custGeom>
            <a:solidFill>
              <a:srgbClr val="5EAAAE">
                <a:alpha val="54902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19050"/>
              <a:ext cx="93780" cy="4083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5573603" y="7647710"/>
            <a:ext cx="356070" cy="227378"/>
            <a:chOff x="0" y="0"/>
            <a:chExt cx="93780" cy="59885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93780" cy="59885"/>
            </a:xfrm>
            <a:custGeom>
              <a:avLst/>
              <a:gdLst/>
              <a:ahLst/>
              <a:cxnLst/>
              <a:rect l="l" t="t" r="r" b="b"/>
              <a:pathLst>
                <a:path w="93780" h="59885">
                  <a:moveTo>
                    <a:pt x="0" y="0"/>
                  </a:moveTo>
                  <a:lnTo>
                    <a:pt x="93780" y="0"/>
                  </a:lnTo>
                  <a:lnTo>
                    <a:pt x="93780" y="59885"/>
                  </a:lnTo>
                  <a:lnTo>
                    <a:pt x="0" y="59885"/>
                  </a:lnTo>
                  <a:close/>
                </a:path>
              </a:pathLst>
            </a:custGeom>
            <a:solidFill>
              <a:srgbClr val="5EAAAE">
                <a:alpha val="54902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19050"/>
              <a:ext cx="93780" cy="4083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8663467" y="4579462"/>
            <a:ext cx="356070" cy="227378"/>
            <a:chOff x="0" y="0"/>
            <a:chExt cx="93780" cy="59885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93780" cy="59885"/>
            </a:xfrm>
            <a:custGeom>
              <a:avLst/>
              <a:gdLst/>
              <a:ahLst/>
              <a:cxnLst/>
              <a:rect l="l" t="t" r="r" b="b"/>
              <a:pathLst>
                <a:path w="93780" h="59885">
                  <a:moveTo>
                    <a:pt x="0" y="0"/>
                  </a:moveTo>
                  <a:lnTo>
                    <a:pt x="93780" y="0"/>
                  </a:lnTo>
                  <a:lnTo>
                    <a:pt x="93780" y="59885"/>
                  </a:lnTo>
                  <a:lnTo>
                    <a:pt x="0" y="59885"/>
                  </a:lnTo>
                  <a:close/>
                </a:path>
              </a:pathLst>
            </a:custGeom>
            <a:solidFill>
              <a:srgbClr val="5EAAAE">
                <a:alpha val="54902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19050"/>
              <a:ext cx="93780" cy="4083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7777695" y="4845801"/>
            <a:ext cx="1366305" cy="216252"/>
            <a:chOff x="0" y="0"/>
            <a:chExt cx="359850" cy="56955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359850" cy="56955"/>
            </a:xfrm>
            <a:custGeom>
              <a:avLst/>
              <a:gdLst/>
              <a:ahLst/>
              <a:cxnLst/>
              <a:rect l="l" t="t" r="r" b="b"/>
              <a:pathLst>
                <a:path w="359850" h="56955">
                  <a:moveTo>
                    <a:pt x="0" y="0"/>
                  </a:moveTo>
                  <a:lnTo>
                    <a:pt x="359850" y="0"/>
                  </a:lnTo>
                  <a:lnTo>
                    <a:pt x="359850" y="56955"/>
                  </a:lnTo>
                  <a:lnTo>
                    <a:pt x="0" y="56955"/>
                  </a:lnTo>
                  <a:close/>
                </a:path>
              </a:pathLst>
            </a:custGeom>
            <a:solidFill>
              <a:srgbClr val="AACF46">
                <a:alpha val="54902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19050"/>
              <a:ext cx="359850" cy="3790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9436040" y="3469926"/>
            <a:ext cx="6128445" cy="899324"/>
            <a:chOff x="0" y="0"/>
            <a:chExt cx="1614076" cy="236859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1614076" cy="236859"/>
            </a:xfrm>
            <a:custGeom>
              <a:avLst/>
              <a:gdLst/>
              <a:ahLst/>
              <a:cxnLst/>
              <a:rect l="l" t="t" r="r" b="b"/>
              <a:pathLst>
                <a:path w="1614076" h="236859">
                  <a:moveTo>
                    <a:pt x="0" y="0"/>
                  </a:moveTo>
                  <a:lnTo>
                    <a:pt x="1614076" y="0"/>
                  </a:lnTo>
                  <a:lnTo>
                    <a:pt x="1614076" y="236859"/>
                  </a:lnTo>
                  <a:lnTo>
                    <a:pt x="0" y="236859"/>
                  </a:lnTo>
                  <a:close/>
                </a:path>
              </a:pathLst>
            </a:custGeom>
            <a:solidFill>
              <a:srgbClr val="4A8C8F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0" y="19050"/>
              <a:ext cx="1614076" cy="2178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l">
                <a:lnSpc>
                  <a:spcPts val="2721"/>
                </a:lnSpc>
                <a:spcBef>
                  <a:spcPct val="0"/>
                </a:spcBef>
              </a:pPr>
              <a:r>
                <a:rPr lang="en-US" sz="2408" u="none" strike="noStrike" spc="77">
                  <a:solidFill>
                    <a:srgbClr val="FFFFFF"/>
                  </a:solidFill>
                  <a:latin typeface="Montserrat Light"/>
                </a:rPr>
                <a:t>število točk posameznih sklopov obrazca projektnega portfelja</a:t>
              </a:r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9436040" y="4519048"/>
            <a:ext cx="6128445" cy="899324"/>
            <a:chOff x="0" y="0"/>
            <a:chExt cx="1614076" cy="236859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1614076" cy="236859"/>
            </a:xfrm>
            <a:custGeom>
              <a:avLst/>
              <a:gdLst/>
              <a:ahLst/>
              <a:cxnLst/>
              <a:rect l="l" t="t" r="r" b="b"/>
              <a:pathLst>
                <a:path w="1614076" h="236859">
                  <a:moveTo>
                    <a:pt x="0" y="0"/>
                  </a:moveTo>
                  <a:lnTo>
                    <a:pt x="1614076" y="0"/>
                  </a:lnTo>
                  <a:lnTo>
                    <a:pt x="1614076" y="236859"/>
                  </a:lnTo>
                  <a:lnTo>
                    <a:pt x="0" y="236859"/>
                  </a:lnTo>
                  <a:close/>
                </a:path>
              </a:pathLst>
            </a:custGeom>
            <a:solidFill>
              <a:srgbClr val="607235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0" y="19050"/>
              <a:ext cx="1614076" cy="2178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l">
                <a:lnSpc>
                  <a:spcPts val="2721"/>
                </a:lnSpc>
                <a:spcBef>
                  <a:spcPct val="0"/>
                </a:spcBef>
              </a:pPr>
              <a:r>
                <a:rPr lang="en-US" sz="2408" spc="77">
                  <a:solidFill>
                    <a:srgbClr val="FFFFFF"/>
                  </a:solidFill>
                  <a:latin typeface="Montserrat Light"/>
                </a:rPr>
                <a:t>vsota vseh točk na koncu obrazca projektnega portfelja </a:t>
              </a:r>
            </a:p>
          </p:txBody>
        </p:sp>
      </p:grpSp>
      <p:sp>
        <p:nvSpPr>
          <p:cNvPr id="32" name="Freeform 32"/>
          <p:cNvSpPr/>
          <p:nvPr/>
        </p:nvSpPr>
        <p:spPr>
          <a:xfrm rot="-4103528">
            <a:off x="8900341" y="6118238"/>
            <a:ext cx="487318" cy="1456656"/>
          </a:xfrm>
          <a:custGeom>
            <a:avLst/>
            <a:gdLst/>
            <a:ahLst/>
            <a:cxnLst/>
            <a:rect l="l" t="t" r="r" b="b"/>
            <a:pathLst>
              <a:path w="487318" h="1456656">
                <a:moveTo>
                  <a:pt x="0" y="0"/>
                </a:moveTo>
                <a:lnTo>
                  <a:pt x="487318" y="0"/>
                </a:lnTo>
                <a:lnTo>
                  <a:pt x="487318" y="1456656"/>
                </a:lnTo>
                <a:lnTo>
                  <a:pt x="0" y="145665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3" name="TextBox 33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600"/>
              </a:lnSpc>
            </a:pPr>
            <a:r>
              <a:rPr lang="sl-SI" sz="6000" spc="30" dirty="0">
                <a:solidFill>
                  <a:srgbClr val="FEFEFE"/>
                </a:solidFill>
                <a:latin typeface="Montserrat Classic Bold"/>
              </a:rPr>
              <a:t>11</a:t>
            </a:r>
            <a:endParaRPr lang="en-US" sz="6000" spc="30" dirty="0">
              <a:solidFill>
                <a:srgbClr val="FEFEFE"/>
              </a:solidFill>
              <a:latin typeface="Montserrat Classic Bold"/>
            </a:endParaRPr>
          </a:p>
        </p:txBody>
      </p:sp>
      <p:sp>
        <p:nvSpPr>
          <p:cNvPr id="34" name="TextBox 34"/>
          <p:cNvSpPr txBox="1"/>
          <p:nvPr/>
        </p:nvSpPr>
        <p:spPr>
          <a:xfrm>
            <a:off x="2050066" y="1304321"/>
            <a:ext cx="15841012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899"/>
              </a:lnSpc>
            </a:pPr>
            <a:r>
              <a:rPr lang="en-US" sz="3499" spc="444">
                <a:solidFill>
                  <a:srgbClr val="5EAAAE"/>
                </a:solidFill>
                <a:latin typeface="Montserrat Classic"/>
              </a:rPr>
              <a:t>PROJEKTNO UČENJE (PBL) - PORTFELJ PROJEKTOV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2050066" y="8790529"/>
            <a:ext cx="15399734" cy="21625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693"/>
              </a:lnSpc>
              <a:spcBef>
                <a:spcPct val="0"/>
              </a:spcBef>
            </a:pPr>
            <a:r>
              <a:rPr lang="en-US" sz="1500" spc="88" dirty="0">
                <a:solidFill>
                  <a:srgbClr val="FFFFFF"/>
                </a:solidFill>
                <a:latin typeface="Montserrat Light"/>
              </a:rPr>
              <a:t>Ferk Savec, V. (2010).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Projektno </a:t>
            </a:r>
            <a:r>
              <a:rPr lang="en-US" sz="1500" spc="88" dirty="0">
                <a:solidFill>
                  <a:srgbClr val="FFFFFF"/>
                </a:solidFill>
                <a:latin typeface="Montserrat Light"/>
              </a:rPr>
              <a:t>učno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delo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pri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učenju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naravoslovnih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vsebin</a:t>
            </a:r>
            <a:r>
              <a:rPr lang="en-US" sz="1500" spc="88" dirty="0">
                <a:solidFill>
                  <a:srgbClr val="FFFFFF"/>
                </a:solidFill>
                <a:latin typeface="Montserrat Light"/>
              </a:rPr>
              <a:t>. Maribor: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Univerza </a:t>
            </a:r>
            <a:r>
              <a:rPr lang="en-US" sz="1500" spc="88" dirty="0">
                <a:solidFill>
                  <a:srgbClr val="FFFFFF"/>
                </a:solidFill>
                <a:latin typeface="Montserrat Light"/>
              </a:rPr>
              <a:t>v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Mariboru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Fakulteta </a:t>
            </a:r>
            <a:r>
              <a:rPr lang="en-US" sz="1500" spc="88" dirty="0">
                <a:solidFill>
                  <a:srgbClr val="FFFFFF"/>
                </a:solidFill>
                <a:latin typeface="Montserrat Light"/>
              </a:rPr>
              <a:t>za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naravoslovje </a:t>
            </a:r>
            <a:r>
              <a:rPr lang="en-US" sz="1500" spc="88" dirty="0">
                <a:solidFill>
                  <a:srgbClr val="FFFFFF"/>
                </a:solidFill>
                <a:latin typeface="Montserrat Light"/>
              </a:rPr>
              <a:t>in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matematiko</a:t>
            </a:r>
            <a:r>
              <a:rPr lang="en-US" sz="1500" spc="88" dirty="0">
                <a:solidFill>
                  <a:srgbClr val="FFFFFF"/>
                </a:solidFill>
                <a:latin typeface="Montserrat Light"/>
              </a:rPr>
              <a:t>.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2069116" y="3090287"/>
            <a:ext cx="2792611" cy="6092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382"/>
              </a:lnSpc>
            </a:pPr>
            <a:r>
              <a:rPr lang="en-US" sz="2108" spc="67">
                <a:solidFill>
                  <a:srgbClr val="FFFFFF"/>
                </a:solidFill>
                <a:latin typeface="Montserrat Light Italics"/>
              </a:rPr>
              <a:t>Primer: Zadnji korak</a:t>
            </a:r>
          </a:p>
          <a:p>
            <a:pPr marL="0" lvl="0" indent="0" algn="l">
              <a:lnSpc>
                <a:spcPts val="2382"/>
              </a:lnSpc>
              <a:spcBef>
                <a:spcPct val="0"/>
              </a:spcBef>
            </a:pPr>
            <a:endParaRPr lang="en-US" sz="2108" spc="67">
              <a:solidFill>
                <a:srgbClr val="FFFFFF"/>
              </a:solidFill>
              <a:latin typeface="Montserrat Light Italics"/>
            </a:endParaRPr>
          </a:p>
        </p:txBody>
      </p:sp>
      <p:sp>
        <p:nvSpPr>
          <p:cNvPr id="37" name="TextBox 37"/>
          <p:cNvSpPr txBox="1"/>
          <p:nvPr/>
        </p:nvSpPr>
        <p:spPr>
          <a:xfrm>
            <a:off x="9970572" y="6559501"/>
            <a:ext cx="5593913" cy="10310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21"/>
              </a:lnSpc>
            </a:pPr>
            <a:r>
              <a:rPr lang="en-US" sz="2408" spc="77">
                <a:solidFill>
                  <a:srgbClr val="FFFFFF"/>
                </a:solidFill>
                <a:latin typeface="Montserrat Light"/>
              </a:rPr>
              <a:t>Merila z opisom za ocenjevanje portfelja projektov</a:t>
            </a:r>
          </a:p>
          <a:p>
            <a:pPr marL="0" lvl="0" indent="0" algn="l">
              <a:lnSpc>
                <a:spcPts val="2721"/>
              </a:lnSpc>
              <a:spcBef>
                <a:spcPct val="0"/>
              </a:spcBef>
            </a:pPr>
            <a:endParaRPr lang="en-US" sz="2408" spc="77">
              <a:solidFill>
                <a:srgbClr val="FFFFFF"/>
              </a:solidFill>
              <a:latin typeface="Montserrat Light"/>
            </a:endParaRPr>
          </a:p>
        </p:txBody>
      </p:sp>
    </p:spTree>
  </p:cSld>
  <p:clrMapOvr>
    <a:masterClrMapping/>
  </p:clrMapOvr>
</p:sld>
</file>

<file path=ppt/slides/slide13.xml><?xml version="1.0" encoding="utf-8"?>
<p:sld xmlns:asvg="http://schemas.microsoft.com/office/drawing/2016/SVG/main"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79"/>
              </a:lnSpc>
            </a:pPr>
            <a:r>
              <a:rPr lang="en-US" sz="2200" spc="175">
                <a:solidFill>
                  <a:srgbClr val="1C2529"/>
                </a:solidFill>
                <a:latin typeface="Montserrat Classic"/>
              </a:rPr>
              <a:t>Predstavlja Rachelle Beaudry</a:t>
            </a:r>
          </a:p>
        </p:txBody>
      </p:sp>
      <p:sp>
        <p:nvSpPr>
          <p:cNvPr id="3" name="AutoShape 3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AutoShape 4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2205644" y="9258300"/>
            <a:ext cx="2960619" cy="898986"/>
          </a:xfrm>
          <a:custGeom>
            <a:avLst/>
            <a:gdLst/>
            <a:ahLst/>
            <a:cxnLst/>
            <a:rect l="l" t="t" r="r" b="b"/>
            <a:pathLst>
              <a:path w="2960619" h="898986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5166264" y="9394976"/>
            <a:ext cx="2869575" cy="625634"/>
          </a:xfrm>
          <a:custGeom>
            <a:avLst/>
            <a:gdLst/>
            <a:ahLst/>
            <a:cxnLst/>
            <a:rect l="l" t="t" r="r" b="b"/>
            <a:pathLst>
              <a:path w="2869575" h="625634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-1584019" y="533485"/>
            <a:ext cx="15338807" cy="1028531"/>
            <a:chOff x="0" y="0"/>
            <a:chExt cx="4039851" cy="27088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39851" cy="270889"/>
            </a:xfrm>
            <a:custGeom>
              <a:avLst/>
              <a:gdLst/>
              <a:ahLst/>
              <a:cxnLst/>
              <a:rect l="l" t="t" r="r" b="b"/>
              <a:pathLst>
                <a:path w="4039851" h="270889">
                  <a:moveTo>
                    <a:pt x="25741" y="0"/>
                  </a:moveTo>
                  <a:lnTo>
                    <a:pt x="4014110" y="0"/>
                  </a:lnTo>
                  <a:cubicBezTo>
                    <a:pt x="4020937" y="0"/>
                    <a:pt x="4027484" y="2712"/>
                    <a:pt x="4032311" y="7539"/>
                  </a:cubicBezTo>
                  <a:cubicBezTo>
                    <a:pt x="4037139" y="12367"/>
                    <a:pt x="4039851" y="18914"/>
                    <a:pt x="4039851" y="25741"/>
                  </a:cubicBezTo>
                  <a:lnTo>
                    <a:pt x="4039851" y="245148"/>
                  </a:lnTo>
                  <a:cubicBezTo>
                    <a:pt x="4039851" y="251975"/>
                    <a:pt x="4037139" y="258522"/>
                    <a:pt x="4032311" y="263349"/>
                  </a:cubicBezTo>
                  <a:cubicBezTo>
                    <a:pt x="4027484" y="268177"/>
                    <a:pt x="4020937" y="270889"/>
                    <a:pt x="4014110" y="270889"/>
                  </a:cubicBezTo>
                  <a:lnTo>
                    <a:pt x="25741" y="270889"/>
                  </a:lnTo>
                  <a:cubicBezTo>
                    <a:pt x="18914" y="270889"/>
                    <a:pt x="12367" y="268177"/>
                    <a:pt x="7539" y="263349"/>
                  </a:cubicBezTo>
                  <a:cubicBezTo>
                    <a:pt x="2712" y="258522"/>
                    <a:pt x="0" y="251975"/>
                    <a:pt x="0" y="245148"/>
                  </a:cubicBezTo>
                  <a:lnTo>
                    <a:pt x="0" y="25741"/>
                  </a:lnTo>
                  <a:cubicBezTo>
                    <a:pt x="0" y="18914"/>
                    <a:pt x="2712" y="12367"/>
                    <a:pt x="7539" y="7539"/>
                  </a:cubicBezTo>
                  <a:cubicBezTo>
                    <a:pt x="12367" y="2712"/>
                    <a:pt x="18914" y="0"/>
                    <a:pt x="25741" y="0"/>
                  </a:cubicBezTo>
                  <a:close/>
                </a:path>
              </a:pathLst>
            </a:custGeom>
            <a:solidFill>
              <a:srgbClr val="A7CD4C">
                <a:alpha val="19608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9525"/>
              <a:ext cx="4039851" cy="26136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58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2050066" y="640714"/>
            <a:ext cx="11475528" cy="3975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80"/>
              </a:lnSpc>
            </a:pPr>
            <a:r>
              <a:rPr lang="en-US" sz="2800" spc="14">
                <a:solidFill>
                  <a:srgbClr val="E6DCCA"/>
                </a:solidFill>
                <a:latin typeface="Montserrat Classic"/>
              </a:rPr>
              <a:t>Zeleni program usposabljanja STEM za študente učitelje </a:t>
            </a:r>
          </a:p>
        </p:txBody>
      </p:sp>
      <p:sp>
        <p:nvSpPr>
          <p:cNvPr id="11" name="Freeform 11"/>
          <p:cNvSpPr/>
          <p:nvPr/>
        </p:nvSpPr>
        <p:spPr>
          <a:xfrm>
            <a:off x="0" y="580864"/>
            <a:ext cx="2050066" cy="1741682"/>
          </a:xfrm>
          <a:custGeom>
            <a:avLst/>
            <a:gdLst/>
            <a:ahLst/>
            <a:cxnLst/>
            <a:rect l="l" t="t" r="r" b="b"/>
            <a:pathLst>
              <a:path w="2050066" h="1741682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6903" r="-479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2" name="Group 12"/>
          <p:cNvGrpSpPr/>
          <p:nvPr/>
        </p:nvGrpSpPr>
        <p:grpSpPr>
          <a:xfrm>
            <a:off x="2050066" y="2157189"/>
            <a:ext cx="1432345" cy="680257"/>
            <a:chOff x="0" y="0"/>
            <a:chExt cx="504345" cy="239526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>
                <a:alpha val="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FFFFFF">
                      <a:alpha val="9804"/>
                    </a:srgbClr>
                  </a:solidFill>
                  <a:latin typeface="Montserrat Classic"/>
                </a:rPr>
                <a:t>PREDAVANJA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3617779" y="2157189"/>
            <a:ext cx="1432345" cy="680257"/>
            <a:chOff x="0" y="0"/>
            <a:chExt cx="504345" cy="239526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FFFFFF"/>
                  </a:solidFill>
                  <a:latin typeface="Montserrat Classic"/>
                </a:rPr>
                <a:t>SEMINAR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5185491" y="2157189"/>
            <a:ext cx="1432345" cy="680257"/>
            <a:chOff x="0" y="0"/>
            <a:chExt cx="504345" cy="239526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FFFFFF"/>
                  </a:solidFill>
                  <a:latin typeface="Montserrat Classic"/>
                </a:rPr>
                <a:t>LAB. DELO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7356228" y="2157189"/>
            <a:ext cx="1432345" cy="680257"/>
            <a:chOff x="0" y="0"/>
            <a:chExt cx="504345" cy="239526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FFFFFF"/>
                  </a:solidFill>
                  <a:latin typeface="Montserrat Classic"/>
                </a:rPr>
                <a:t>INDIVID. DELO</a:t>
              </a: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8923940" y="2157189"/>
            <a:ext cx="1432345" cy="680257"/>
            <a:chOff x="0" y="0"/>
            <a:chExt cx="504345" cy="239526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FFFFFF"/>
                  </a:solidFill>
                  <a:latin typeface="Montserrat Classic"/>
                </a:rPr>
                <a:t>ECTS</a:t>
              </a:r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2050066" y="2837446"/>
            <a:ext cx="1432345" cy="425680"/>
            <a:chOff x="0" y="0"/>
            <a:chExt cx="504345" cy="149887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9804"/>
                    </a:srgbClr>
                  </a:solidFill>
                  <a:latin typeface="Montserrat Classic"/>
                </a:rPr>
                <a:t>30 H</a:t>
              </a:r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3617779" y="2837446"/>
            <a:ext cx="1432345" cy="425680"/>
            <a:chOff x="0" y="0"/>
            <a:chExt cx="504345" cy="149887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8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19608"/>
                    </a:srgbClr>
                  </a:solidFill>
                  <a:latin typeface="Montserrat Classic"/>
                </a:rPr>
                <a:t>15 H</a:t>
              </a:r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5185491" y="2837446"/>
            <a:ext cx="716173" cy="425680"/>
            <a:chOff x="0" y="0"/>
            <a:chExt cx="252173" cy="149887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252173" cy="149887"/>
            </a:xfrm>
            <a:custGeom>
              <a:avLst/>
              <a:gdLst/>
              <a:ahLst/>
              <a:cxnLst/>
              <a:rect l="l" t="t" r="r" b="b"/>
              <a:pathLst>
                <a:path w="252173" h="149887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9804"/>
                    </a:srgbClr>
                  </a:solidFill>
                  <a:latin typeface="Montserrat Classic"/>
                </a:rPr>
                <a:t>15 H </a:t>
              </a:r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7356228" y="2837446"/>
            <a:ext cx="1432345" cy="425680"/>
            <a:chOff x="0" y="0"/>
            <a:chExt cx="504345" cy="149887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75 H</a:t>
              </a:r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8923940" y="2837446"/>
            <a:ext cx="1432345" cy="425680"/>
            <a:chOff x="0" y="0"/>
            <a:chExt cx="504345" cy="149887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5</a:t>
              </a:r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5901663" y="2837446"/>
            <a:ext cx="716173" cy="425680"/>
            <a:chOff x="0" y="0"/>
            <a:chExt cx="252173" cy="149887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252173" cy="149887"/>
            </a:xfrm>
            <a:custGeom>
              <a:avLst/>
              <a:gdLst/>
              <a:ahLst/>
              <a:cxnLst/>
              <a:rect l="l" t="t" r="r" b="b"/>
              <a:pathLst>
                <a:path w="252173" h="149887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8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19608"/>
                    </a:srgbClr>
                  </a:solidFill>
                  <a:latin typeface="Montserrat Classic"/>
                </a:rPr>
                <a:t>15 H </a:t>
              </a:r>
            </a:p>
          </p:txBody>
        </p:sp>
      </p:grpSp>
      <p:sp>
        <p:nvSpPr>
          <p:cNvPr id="45" name="TextBox 45"/>
          <p:cNvSpPr txBox="1"/>
          <p:nvPr/>
        </p:nvSpPr>
        <p:spPr>
          <a:xfrm>
            <a:off x="2050066" y="1029695"/>
            <a:ext cx="11475528" cy="4669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808"/>
              </a:lnSpc>
            </a:pPr>
            <a:r>
              <a:rPr lang="en-US" sz="2800" spc="103">
                <a:solidFill>
                  <a:srgbClr val="A7CD4C"/>
                </a:solidFill>
                <a:latin typeface="Montserrat Classic"/>
              </a:rPr>
              <a:t>Trajnostne tehnologije v naravoslovnem izobraževanju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600"/>
              </a:lnSpc>
            </a:pPr>
            <a:r>
              <a:rPr lang="sl-SI" sz="6000" spc="30" dirty="0">
                <a:solidFill>
                  <a:srgbClr val="FEFEFE"/>
                </a:solidFill>
                <a:latin typeface="Montserrat Classic Bold"/>
              </a:rPr>
              <a:t>12</a:t>
            </a:r>
            <a:endParaRPr lang="en-US" sz="6000" spc="30" dirty="0">
              <a:solidFill>
                <a:srgbClr val="FEFEFE"/>
              </a:solidFill>
              <a:latin typeface="Montserrat Classic Bold"/>
            </a:endParaRPr>
          </a:p>
        </p:txBody>
      </p:sp>
      <p:sp>
        <p:nvSpPr>
          <p:cNvPr id="47" name="TextBox 47"/>
          <p:cNvSpPr txBox="1"/>
          <p:nvPr/>
        </p:nvSpPr>
        <p:spPr>
          <a:xfrm>
            <a:off x="2053499" y="3787001"/>
            <a:ext cx="12948358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spc="381">
                <a:solidFill>
                  <a:srgbClr val="5EAAAE"/>
                </a:solidFill>
                <a:latin typeface="Montserrat Classic"/>
              </a:rPr>
              <a:t>POBUDA </a:t>
            </a:r>
            <a:r>
              <a:rPr lang="en-US" sz="3000" spc="381">
                <a:solidFill>
                  <a:srgbClr val="456062"/>
                </a:solidFill>
                <a:latin typeface="Montserrat Classic"/>
              </a:rPr>
              <a:t>- 1 URA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2053499" y="4526743"/>
            <a:ext cx="14910080" cy="43131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9933" lvl="1" indent="-259967">
              <a:lnSpc>
                <a:spcPts val="3371"/>
              </a:lnSpc>
              <a:buFont typeface="Arial"/>
              <a:buChar char="•"/>
            </a:pPr>
            <a:r>
              <a:rPr lang="en-US" sz="2408" spc="77">
                <a:solidFill>
                  <a:srgbClr val="FFFFFF"/>
                </a:solidFill>
                <a:latin typeface="Montserrat Light"/>
              </a:rPr>
              <a:t>Zagotoviti študentom najboljše možne priložnosti za spontano in odprto zaporedje predlogov in pobud.</a:t>
            </a:r>
          </a:p>
          <a:p>
            <a:pPr marL="519933" lvl="1" indent="-259967">
              <a:lnSpc>
                <a:spcPts val="3371"/>
              </a:lnSpc>
              <a:buFont typeface="Arial"/>
              <a:buChar char="•"/>
            </a:pPr>
            <a:r>
              <a:rPr lang="en-US" sz="2408" spc="77">
                <a:solidFill>
                  <a:srgbClr val="FFFFFF"/>
                </a:solidFill>
                <a:latin typeface="Montserrat Light"/>
              </a:rPr>
              <a:t>Usmerjanje učencev, da v zvezi z vsebino predmeta razpravljajo predvsem o naslednjih predlaganih temah - zelene/trajnostne tehnologije:</a:t>
            </a:r>
          </a:p>
          <a:p>
            <a:pPr>
              <a:lnSpc>
                <a:spcPts val="3371"/>
              </a:lnSpc>
            </a:pPr>
            <a:r>
              <a:rPr lang="en-US" sz="2408" spc="77">
                <a:solidFill>
                  <a:srgbClr val="FFFFFF"/>
                </a:solidFill>
                <a:latin typeface="Montserrat Light"/>
              </a:rPr>
              <a:t> </a:t>
            </a:r>
          </a:p>
          <a:p>
            <a:pPr>
              <a:lnSpc>
                <a:spcPts val="2495"/>
              </a:lnSpc>
            </a:pPr>
            <a:r>
              <a:rPr lang="en-US" sz="2208" spc="70">
                <a:solidFill>
                  <a:srgbClr val="5EAAAE"/>
                </a:solidFill>
                <a:latin typeface="Bakerie"/>
              </a:rPr>
              <a:t>Vodikove gorivne celice,</a:t>
            </a:r>
          </a:p>
          <a:p>
            <a:pPr>
              <a:lnSpc>
                <a:spcPts val="2495"/>
              </a:lnSpc>
            </a:pPr>
            <a:r>
              <a:rPr lang="en-US" sz="2208" spc="70">
                <a:solidFill>
                  <a:srgbClr val="5EAAAE"/>
                </a:solidFill>
                <a:latin typeface="Bakerie"/>
              </a:rPr>
              <a:t>Elektrolizatorji,</a:t>
            </a:r>
          </a:p>
          <a:p>
            <a:pPr>
              <a:lnSpc>
                <a:spcPts val="2495"/>
              </a:lnSpc>
            </a:pPr>
            <a:r>
              <a:rPr lang="en-US" sz="2208" spc="70">
                <a:solidFill>
                  <a:srgbClr val="5EAAAE"/>
                </a:solidFill>
                <a:latin typeface="Bakerie"/>
              </a:rPr>
              <a:t>Litij-ionske (Li-ion) baterije,</a:t>
            </a:r>
          </a:p>
          <a:p>
            <a:pPr>
              <a:lnSpc>
                <a:spcPts val="2495"/>
              </a:lnSpc>
            </a:pPr>
            <a:r>
              <a:rPr lang="en-US" sz="2208" spc="70">
                <a:solidFill>
                  <a:srgbClr val="5EAAAE"/>
                </a:solidFill>
                <a:latin typeface="Bakerie"/>
              </a:rPr>
              <a:t>Natrijevo-ionske (Na-ionske) baterije,</a:t>
            </a:r>
          </a:p>
          <a:p>
            <a:pPr>
              <a:lnSpc>
                <a:spcPts val="2495"/>
              </a:lnSpc>
            </a:pPr>
            <a:r>
              <a:rPr lang="en-US" sz="2208" spc="70">
                <a:solidFill>
                  <a:srgbClr val="5EAAAE"/>
                </a:solidFill>
                <a:latin typeface="Bakerie"/>
              </a:rPr>
              <a:t>Fotovoltaika,</a:t>
            </a:r>
          </a:p>
          <a:p>
            <a:pPr>
              <a:lnSpc>
                <a:spcPts val="2495"/>
              </a:lnSpc>
            </a:pPr>
            <a:r>
              <a:rPr lang="en-US" sz="2208" spc="70">
                <a:solidFill>
                  <a:srgbClr val="5EAAAE"/>
                </a:solidFill>
                <a:latin typeface="Bakerie"/>
              </a:rPr>
              <a:t>Vetrne turbine,</a:t>
            </a:r>
          </a:p>
          <a:p>
            <a:pPr algn="l">
              <a:lnSpc>
                <a:spcPts val="2495"/>
              </a:lnSpc>
              <a:spcBef>
                <a:spcPct val="0"/>
              </a:spcBef>
            </a:pPr>
            <a:r>
              <a:rPr lang="en-US" sz="2208" spc="70">
                <a:solidFill>
                  <a:srgbClr val="5EAAAE"/>
                </a:solidFill>
                <a:latin typeface="Bakerie"/>
              </a:rPr>
              <a:t>itd.</a:t>
            </a:r>
          </a:p>
        </p:txBody>
      </p:sp>
      <p:sp>
        <p:nvSpPr>
          <p:cNvPr id="49" name="Freeform 49"/>
          <p:cNvSpPr/>
          <p:nvPr/>
        </p:nvSpPr>
        <p:spPr>
          <a:xfrm rot="1831026">
            <a:off x="12433368" y="3488156"/>
            <a:ext cx="4553666" cy="5279613"/>
          </a:xfrm>
          <a:custGeom>
            <a:avLst/>
            <a:gdLst/>
            <a:ahLst/>
            <a:cxnLst/>
            <a:rect l="l" t="t" r="r" b="b"/>
            <a:pathLst>
              <a:path w="4553666" h="5279613">
                <a:moveTo>
                  <a:pt x="0" y="0"/>
                </a:moveTo>
                <a:lnTo>
                  <a:pt x="4553666" y="0"/>
                </a:lnTo>
                <a:lnTo>
                  <a:pt x="4553666" y="5279613"/>
                </a:lnTo>
                <a:lnTo>
                  <a:pt x="0" y="527961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19999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0" name="Freeform 50"/>
          <p:cNvSpPr/>
          <p:nvPr/>
        </p:nvSpPr>
        <p:spPr>
          <a:xfrm>
            <a:off x="467760" y="3853676"/>
            <a:ext cx="1177844" cy="642460"/>
          </a:xfrm>
          <a:custGeom>
            <a:avLst/>
            <a:gdLst/>
            <a:ahLst/>
            <a:cxnLst/>
            <a:rect l="l" t="t" r="r" b="b"/>
            <a:pathLst>
              <a:path w="1177844" h="642460">
                <a:moveTo>
                  <a:pt x="0" y="0"/>
                </a:moveTo>
                <a:lnTo>
                  <a:pt x="1177844" y="0"/>
                </a:lnTo>
                <a:lnTo>
                  <a:pt x="1177844" y="642460"/>
                </a:lnTo>
                <a:lnTo>
                  <a:pt x="0" y="64246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svg="http://schemas.microsoft.com/office/drawing/2016/SVG/main"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79"/>
              </a:lnSpc>
            </a:pPr>
            <a:r>
              <a:rPr lang="en-US" sz="2200" spc="175">
                <a:solidFill>
                  <a:srgbClr val="1C2529"/>
                </a:solidFill>
                <a:latin typeface="Montserrat Classic"/>
              </a:rPr>
              <a:t>Predstavlja Rachelle Beaudry</a:t>
            </a:r>
          </a:p>
        </p:txBody>
      </p:sp>
      <p:sp>
        <p:nvSpPr>
          <p:cNvPr id="3" name="AutoShape 3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AutoShape 4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2205644" y="9258300"/>
            <a:ext cx="2960619" cy="898986"/>
          </a:xfrm>
          <a:custGeom>
            <a:avLst/>
            <a:gdLst/>
            <a:ahLst/>
            <a:cxnLst/>
            <a:rect l="l" t="t" r="r" b="b"/>
            <a:pathLst>
              <a:path w="2960619" h="898986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5166264" y="9394976"/>
            <a:ext cx="2869575" cy="625634"/>
          </a:xfrm>
          <a:custGeom>
            <a:avLst/>
            <a:gdLst/>
            <a:ahLst/>
            <a:cxnLst/>
            <a:rect l="l" t="t" r="r" b="b"/>
            <a:pathLst>
              <a:path w="2869575" h="625634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-1584019" y="533485"/>
            <a:ext cx="15338807" cy="1028531"/>
            <a:chOff x="0" y="0"/>
            <a:chExt cx="4039851" cy="27088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39851" cy="270889"/>
            </a:xfrm>
            <a:custGeom>
              <a:avLst/>
              <a:gdLst/>
              <a:ahLst/>
              <a:cxnLst/>
              <a:rect l="l" t="t" r="r" b="b"/>
              <a:pathLst>
                <a:path w="4039851" h="270889">
                  <a:moveTo>
                    <a:pt x="25741" y="0"/>
                  </a:moveTo>
                  <a:lnTo>
                    <a:pt x="4014110" y="0"/>
                  </a:lnTo>
                  <a:cubicBezTo>
                    <a:pt x="4020937" y="0"/>
                    <a:pt x="4027484" y="2712"/>
                    <a:pt x="4032311" y="7539"/>
                  </a:cubicBezTo>
                  <a:cubicBezTo>
                    <a:pt x="4037139" y="12367"/>
                    <a:pt x="4039851" y="18914"/>
                    <a:pt x="4039851" y="25741"/>
                  </a:cubicBezTo>
                  <a:lnTo>
                    <a:pt x="4039851" y="245148"/>
                  </a:lnTo>
                  <a:cubicBezTo>
                    <a:pt x="4039851" y="251975"/>
                    <a:pt x="4037139" y="258522"/>
                    <a:pt x="4032311" y="263349"/>
                  </a:cubicBezTo>
                  <a:cubicBezTo>
                    <a:pt x="4027484" y="268177"/>
                    <a:pt x="4020937" y="270889"/>
                    <a:pt x="4014110" y="270889"/>
                  </a:cubicBezTo>
                  <a:lnTo>
                    <a:pt x="25741" y="270889"/>
                  </a:lnTo>
                  <a:cubicBezTo>
                    <a:pt x="18914" y="270889"/>
                    <a:pt x="12367" y="268177"/>
                    <a:pt x="7539" y="263349"/>
                  </a:cubicBezTo>
                  <a:cubicBezTo>
                    <a:pt x="2712" y="258522"/>
                    <a:pt x="0" y="251975"/>
                    <a:pt x="0" y="245148"/>
                  </a:cubicBezTo>
                  <a:lnTo>
                    <a:pt x="0" y="25741"/>
                  </a:lnTo>
                  <a:cubicBezTo>
                    <a:pt x="0" y="18914"/>
                    <a:pt x="2712" y="12367"/>
                    <a:pt x="7539" y="7539"/>
                  </a:cubicBezTo>
                  <a:cubicBezTo>
                    <a:pt x="12367" y="2712"/>
                    <a:pt x="18914" y="0"/>
                    <a:pt x="25741" y="0"/>
                  </a:cubicBezTo>
                  <a:close/>
                </a:path>
              </a:pathLst>
            </a:custGeom>
            <a:solidFill>
              <a:srgbClr val="A7CD4C">
                <a:alpha val="19608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9525"/>
              <a:ext cx="4039851" cy="26136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58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2050066" y="640714"/>
            <a:ext cx="11475528" cy="3975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80"/>
              </a:lnSpc>
            </a:pPr>
            <a:r>
              <a:rPr lang="en-US" sz="2800" spc="14">
                <a:solidFill>
                  <a:srgbClr val="E6DCCA"/>
                </a:solidFill>
                <a:latin typeface="Montserrat Classic"/>
              </a:rPr>
              <a:t>Zeleni program usposabljanja STEM za študente učitelje </a:t>
            </a:r>
          </a:p>
        </p:txBody>
      </p:sp>
      <p:sp>
        <p:nvSpPr>
          <p:cNvPr id="11" name="Freeform 11"/>
          <p:cNvSpPr/>
          <p:nvPr/>
        </p:nvSpPr>
        <p:spPr>
          <a:xfrm>
            <a:off x="0" y="580864"/>
            <a:ext cx="2050066" cy="1741682"/>
          </a:xfrm>
          <a:custGeom>
            <a:avLst/>
            <a:gdLst/>
            <a:ahLst/>
            <a:cxnLst/>
            <a:rect l="l" t="t" r="r" b="b"/>
            <a:pathLst>
              <a:path w="2050066" h="1741682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6903" r="-479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2" name="Group 12"/>
          <p:cNvGrpSpPr/>
          <p:nvPr/>
        </p:nvGrpSpPr>
        <p:grpSpPr>
          <a:xfrm>
            <a:off x="2050066" y="2157189"/>
            <a:ext cx="1432345" cy="680257"/>
            <a:chOff x="0" y="0"/>
            <a:chExt cx="504345" cy="239526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>
                <a:alpha val="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FFFFFF">
                      <a:alpha val="9804"/>
                    </a:srgbClr>
                  </a:solidFill>
                  <a:latin typeface="Montserrat Classic"/>
                </a:rPr>
                <a:t>PREDAVANJA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3617779" y="2157189"/>
            <a:ext cx="1432345" cy="680257"/>
            <a:chOff x="0" y="0"/>
            <a:chExt cx="504345" cy="239526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FFFFFF"/>
                  </a:solidFill>
                  <a:latin typeface="Montserrat Classic"/>
                </a:rPr>
                <a:t>SEMINAR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5185491" y="2157189"/>
            <a:ext cx="1432345" cy="680257"/>
            <a:chOff x="0" y="0"/>
            <a:chExt cx="504345" cy="239526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FFFFFF"/>
                  </a:solidFill>
                  <a:latin typeface="Montserrat Classic"/>
                </a:rPr>
                <a:t>LAB. DELO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7356228" y="2157189"/>
            <a:ext cx="1432345" cy="680257"/>
            <a:chOff x="0" y="0"/>
            <a:chExt cx="504345" cy="239526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FFFFFF"/>
                  </a:solidFill>
                  <a:latin typeface="Montserrat Classic"/>
                </a:rPr>
                <a:t>INDIVID. DELO</a:t>
              </a: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8923940" y="2157189"/>
            <a:ext cx="1432345" cy="680257"/>
            <a:chOff x="0" y="0"/>
            <a:chExt cx="504345" cy="239526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FFFFFF"/>
                  </a:solidFill>
                  <a:latin typeface="Montserrat Classic"/>
                </a:rPr>
                <a:t>ECTS</a:t>
              </a:r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2050066" y="2837446"/>
            <a:ext cx="1432345" cy="425680"/>
            <a:chOff x="0" y="0"/>
            <a:chExt cx="504345" cy="149887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9804"/>
                    </a:srgbClr>
                  </a:solidFill>
                  <a:latin typeface="Montserrat Classic"/>
                </a:rPr>
                <a:t>30 H</a:t>
              </a:r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3617779" y="2837446"/>
            <a:ext cx="1432345" cy="425680"/>
            <a:chOff x="0" y="0"/>
            <a:chExt cx="504345" cy="149887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8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19608"/>
                    </a:srgbClr>
                  </a:solidFill>
                  <a:latin typeface="Montserrat Classic"/>
                </a:rPr>
                <a:t>15 H</a:t>
              </a:r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5185491" y="2837446"/>
            <a:ext cx="716173" cy="425680"/>
            <a:chOff x="0" y="0"/>
            <a:chExt cx="252173" cy="149887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252173" cy="149887"/>
            </a:xfrm>
            <a:custGeom>
              <a:avLst/>
              <a:gdLst/>
              <a:ahLst/>
              <a:cxnLst/>
              <a:rect l="l" t="t" r="r" b="b"/>
              <a:pathLst>
                <a:path w="252173" h="149887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9804"/>
                    </a:srgbClr>
                  </a:solidFill>
                  <a:latin typeface="Montserrat Classic"/>
                </a:rPr>
                <a:t>15 H </a:t>
              </a:r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7356228" y="2837446"/>
            <a:ext cx="1432345" cy="425680"/>
            <a:chOff x="0" y="0"/>
            <a:chExt cx="504345" cy="149887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75 H</a:t>
              </a:r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8923940" y="2837446"/>
            <a:ext cx="1432345" cy="425680"/>
            <a:chOff x="0" y="0"/>
            <a:chExt cx="504345" cy="149887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5</a:t>
              </a:r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5901663" y="2837446"/>
            <a:ext cx="716173" cy="425680"/>
            <a:chOff x="0" y="0"/>
            <a:chExt cx="252173" cy="149887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252173" cy="149887"/>
            </a:xfrm>
            <a:custGeom>
              <a:avLst/>
              <a:gdLst/>
              <a:ahLst/>
              <a:cxnLst/>
              <a:rect l="l" t="t" r="r" b="b"/>
              <a:pathLst>
                <a:path w="252173" h="149887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8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19608"/>
                    </a:srgbClr>
                  </a:solidFill>
                  <a:latin typeface="Montserrat Classic"/>
                </a:rPr>
                <a:t>15 H </a:t>
              </a:r>
            </a:p>
          </p:txBody>
        </p:sp>
      </p:grpSp>
      <p:sp>
        <p:nvSpPr>
          <p:cNvPr id="45" name="TextBox 45"/>
          <p:cNvSpPr txBox="1"/>
          <p:nvPr/>
        </p:nvSpPr>
        <p:spPr>
          <a:xfrm>
            <a:off x="2050066" y="1029695"/>
            <a:ext cx="11475528" cy="4669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808"/>
              </a:lnSpc>
            </a:pPr>
            <a:r>
              <a:rPr lang="en-US" sz="2800" spc="103">
                <a:solidFill>
                  <a:srgbClr val="A7CD4C"/>
                </a:solidFill>
                <a:latin typeface="Montserrat Classic"/>
              </a:rPr>
              <a:t>Trajnostne tehnologije v naravoslovnem izobraževanju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600"/>
              </a:lnSpc>
            </a:pPr>
            <a:r>
              <a:rPr lang="sl-SI" sz="6000" spc="30" dirty="0">
                <a:solidFill>
                  <a:srgbClr val="FEFEFE"/>
                </a:solidFill>
                <a:latin typeface="Montserrat Classic Bold"/>
              </a:rPr>
              <a:t>13</a:t>
            </a:r>
            <a:endParaRPr lang="en-US" sz="6000" spc="30" dirty="0">
              <a:solidFill>
                <a:srgbClr val="FEFEFE"/>
              </a:solidFill>
              <a:latin typeface="Montserrat Classic Bold"/>
            </a:endParaRPr>
          </a:p>
        </p:txBody>
      </p:sp>
      <p:sp>
        <p:nvSpPr>
          <p:cNvPr id="47" name="TextBox 47"/>
          <p:cNvSpPr txBox="1"/>
          <p:nvPr/>
        </p:nvSpPr>
        <p:spPr>
          <a:xfrm>
            <a:off x="2053499" y="3787001"/>
            <a:ext cx="12948358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spc="381">
                <a:solidFill>
                  <a:srgbClr val="5EAAAE"/>
                </a:solidFill>
                <a:latin typeface="Montserrat Classic"/>
              </a:rPr>
              <a:t>SKICIRANJE </a:t>
            </a:r>
            <a:r>
              <a:rPr lang="en-US" sz="3000" spc="381">
                <a:solidFill>
                  <a:srgbClr val="456062"/>
                </a:solidFill>
                <a:latin typeface="Montserrat Classic"/>
                <a:ea typeface="Montserrat Classic"/>
              </a:rPr>
              <a:t>- 1 URA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2053499" y="4603846"/>
            <a:ext cx="14910080" cy="34694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9933" lvl="1" indent="-259967">
              <a:lnSpc>
                <a:spcPts val="2721"/>
              </a:lnSpc>
              <a:buFont typeface="Arial"/>
              <a:buChar char="•"/>
            </a:pPr>
            <a:r>
              <a:rPr lang="en-US" sz="2408" spc="77">
                <a:solidFill>
                  <a:srgbClr val="5EAAAE"/>
                </a:solidFill>
                <a:latin typeface="Montserrat Light"/>
              </a:rPr>
              <a:t>Opredelitev začetne točke </a:t>
            </a:r>
            <a:r>
              <a:rPr lang="en-US" sz="2408" spc="77">
                <a:solidFill>
                  <a:srgbClr val="FFFFFF"/>
                </a:solidFill>
                <a:latin typeface="Montserrat Light Bold"/>
              </a:rPr>
              <a:t>projekta </a:t>
            </a:r>
          </a:p>
          <a:p>
            <a:pPr>
              <a:lnSpc>
                <a:spcPts val="2721"/>
              </a:lnSpc>
            </a:pPr>
            <a:endParaRPr lang="en-US" sz="2408" spc="77">
              <a:solidFill>
                <a:srgbClr val="FFFFFF"/>
              </a:solidFill>
              <a:latin typeface="Montserrat Light Bold"/>
            </a:endParaRPr>
          </a:p>
          <a:p>
            <a:pPr>
              <a:lnSpc>
                <a:spcPts val="2721"/>
              </a:lnSpc>
            </a:pPr>
            <a:r>
              <a:rPr lang="en-US" sz="2408" spc="77">
                <a:solidFill>
                  <a:srgbClr val="FFFFFF"/>
                </a:solidFill>
                <a:latin typeface="Montserrat Light"/>
              </a:rPr>
              <a:t>Upoštevanje interesov učencev, opredelitev ciljev njihovega dela PBL, razmišljanje o alternativnih idejah za raziskovanje.</a:t>
            </a:r>
          </a:p>
          <a:p>
            <a:pPr>
              <a:lnSpc>
                <a:spcPts val="2721"/>
              </a:lnSpc>
            </a:pPr>
            <a:endParaRPr lang="en-US" sz="2408" spc="77">
              <a:solidFill>
                <a:srgbClr val="FFFFFF"/>
              </a:solidFill>
              <a:latin typeface="Montserrat Light"/>
            </a:endParaRPr>
          </a:p>
          <a:p>
            <a:pPr marL="519933" lvl="1" indent="-259967">
              <a:lnSpc>
                <a:spcPts val="2721"/>
              </a:lnSpc>
              <a:buFont typeface="Arial"/>
              <a:buChar char="•"/>
            </a:pPr>
            <a:r>
              <a:rPr lang="en-US" sz="2408" spc="77">
                <a:solidFill>
                  <a:srgbClr val="5EAAAE"/>
                </a:solidFill>
                <a:latin typeface="Montserrat Light"/>
              </a:rPr>
              <a:t>Izvedljivost </a:t>
            </a:r>
            <a:r>
              <a:rPr lang="en-US" sz="2408" spc="77">
                <a:solidFill>
                  <a:srgbClr val="FFFFFF"/>
                </a:solidFill>
                <a:latin typeface="Montserrat Light Bold"/>
              </a:rPr>
              <a:t>projekta </a:t>
            </a:r>
          </a:p>
          <a:p>
            <a:pPr>
              <a:lnSpc>
                <a:spcPts val="2721"/>
              </a:lnSpc>
            </a:pPr>
            <a:endParaRPr lang="en-US" sz="2408" spc="77">
              <a:solidFill>
                <a:srgbClr val="FFFFFF"/>
              </a:solidFill>
              <a:latin typeface="Montserrat Light Bold"/>
            </a:endParaRPr>
          </a:p>
          <a:p>
            <a:pPr>
              <a:lnSpc>
                <a:spcPts val="2721"/>
              </a:lnSpc>
            </a:pPr>
            <a:r>
              <a:rPr lang="en-US" sz="2408" spc="77">
                <a:solidFill>
                  <a:srgbClr val="FFFFFF"/>
                </a:solidFill>
                <a:latin typeface="Montserrat Light"/>
              </a:rPr>
              <a:t>Ob upoštevanju razpoložljivosti potrebnih orodij in materialov, možnosti interdisciplinarnega sodelovanja in sodelovanja z zunanjimi strokovnjaki (npr. iz industrije).</a:t>
            </a:r>
          </a:p>
          <a:p>
            <a:pPr algn="l">
              <a:lnSpc>
                <a:spcPts val="2721"/>
              </a:lnSpc>
              <a:spcBef>
                <a:spcPct val="0"/>
              </a:spcBef>
            </a:pPr>
            <a:endParaRPr lang="en-US" sz="2408" spc="77">
              <a:solidFill>
                <a:srgbClr val="FFFFFF"/>
              </a:solidFill>
              <a:latin typeface="Montserrat Light"/>
            </a:endParaRPr>
          </a:p>
        </p:txBody>
      </p:sp>
      <p:grpSp>
        <p:nvGrpSpPr>
          <p:cNvPr id="49" name="Group 49"/>
          <p:cNvGrpSpPr/>
          <p:nvPr/>
        </p:nvGrpSpPr>
        <p:grpSpPr>
          <a:xfrm rot="1156769">
            <a:off x="10304283" y="3772953"/>
            <a:ext cx="7783803" cy="4880116"/>
            <a:chOff x="0" y="0"/>
            <a:chExt cx="10378404" cy="6506821"/>
          </a:xfrm>
        </p:grpSpPr>
        <p:sp>
          <p:nvSpPr>
            <p:cNvPr id="50" name="Freeform 50"/>
            <p:cNvSpPr/>
            <p:nvPr/>
          </p:nvSpPr>
          <p:spPr>
            <a:xfrm rot="948083">
              <a:off x="6410627" y="1913395"/>
              <a:ext cx="3551354" cy="3551354"/>
            </a:xfrm>
            <a:custGeom>
              <a:avLst/>
              <a:gdLst/>
              <a:ahLst/>
              <a:cxnLst/>
              <a:rect l="l" t="t" r="r" b="b"/>
              <a:pathLst>
                <a:path w="3551354" h="3551354">
                  <a:moveTo>
                    <a:pt x="0" y="0"/>
                  </a:moveTo>
                  <a:lnTo>
                    <a:pt x="3551354" y="0"/>
                  </a:lnTo>
                  <a:lnTo>
                    <a:pt x="3551354" y="3551354"/>
                  </a:lnTo>
                  <a:lnTo>
                    <a:pt x="0" y="355135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alphaModFix amt="19999"/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Freeform 51"/>
            <p:cNvSpPr/>
            <p:nvPr/>
          </p:nvSpPr>
          <p:spPr>
            <a:xfrm>
              <a:off x="0" y="676560"/>
              <a:ext cx="4334762" cy="5025811"/>
            </a:xfrm>
            <a:custGeom>
              <a:avLst/>
              <a:gdLst/>
              <a:ahLst/>
              <a:cxnLst/>
              <a:rect l="l" t="t" r="r" b="b"/>
              <a:pathLst>
                <a:path w="4334762" h="5025811">
                  <a:moveTo>
                    <a:pt x="0" y="0"/>
                  </a:moveTo>
                  <a:lnTo>
                    <a:pt x="4334762" y="0"/>
                  </a:lnTo>
                  <a:lnTo>
                    <a:pt x="4334762" y="5025812"/>
                  </a:lnTo>
                  <a:lnTo>
                    <a:pt x="0" y="502581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alphaModFix amt="19999"/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Freeform 52"/>
            <p:cNvSpPr/>
            <p:nvPr/>
          </p:nvSpPr>
          <p:spPr>
            <a:xfrm rot="-4980869">
              <a:off x="4428298" y="3929207"/>
              <a:ext cx="1186408" cy="3546329"/>
            </a:xfrm>
            <a:custGeom>
              <a:avLst/>
              <a:gdLst/>
              <a:ahLst/>
              <a:cxnLst/>
              <a:rect l="l" t="t" r="r" b="b"/>
              <a:pathLst>
                <a:path w="1186408" h="3546329">
                  <a:moveTo>
                    <a:pt x="0" y="0"/>
                  </a:moveTo>
                  <a:lnTo>
                    <a:pt x="1186408" y="0"/>
                  </a:lnTo>
                  <a:lnTo>
                    <a:pt x="1186408" y="3546329"/>
                  </a:lnTo>
                  <a:lnTo>
                    <a:pt x="0" y="354632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alphaModFix amt="19999"/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Freeform 53"/>
            <p:cNvSpPr/>
            <p:nvPr/>
          </p:nvSpPr>
          <p:spPr>
            <a:xfrm rot="-4042398" flipH="1" flipV="1">
              <a:off x="5010287" y="-504093"/>
              <a:ext cx="1100513" cy="3289576"/>
            </a:xfrm>
            <a:custGeom>
              <a:avLst/>
              <a:gdLst/>
              <a:ahLst/>
              <a:cxnLst/>
              <a:rect l="l" t="t" r="r" b="b"/>
              <a:pathLst>
                <a:path w="1100513" h="3289576">
                  <a:moveTo>
                    <a:pt x="1100513" y="3289576"/>
                  </a:moveTo>
                  <a:lnTo>
                    <a:pt x="0" y="3289576"/>
                  </a:lnTo>
                  <a:lnTo>
                    <a:pt x="0" y="0"/>
                  </a:lnTo>
                  <a:lnTo>
                    <a:pt x="1100513" y="0"/>
                  </a:lnTo>
                  <a:lnTo>
                    <a:pt x="1100513" y="3289576"/>
                  </a:lnTo>
                  <a:close/>
                </a:path>
              </a:pathLst>
            </a:custGeom>
            <a:blipFill>
              <a:blip r:embed="rId9">
                <a:alphaModFix amt="19999"/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4" name="Freeform 54"/>
          <p:cNvSpPr/>
          <p:nvPr/>
        </p:nvSpPr>
        <p:spPr>
          <a:xfrm>
            <a:off x="467760" y="3853676"/>
            <a:ext cx="1177844" cy="642460"/>
          </a:xfrm>
          <a:custGeom>
            <a:avLst/>
            <a:gdLst/>
            <a:ahLst/>
            <a:cxnLst/>
            <a:rect l="l" t="t" r="r" b="b"/>
            <a:pathLst>
              <a:path w="1177844" h="642460">
                <a:moveTo>
                  <a:pt x="0" y="0"/>
                </a:moveTo>
                <a:lnTo>
                  <a:pt x="1177844" y="0"/>
                </a:lnTo>
                <a:lnTo>
                  <a:pt x="1177844" y="642460"/>
                </a:lnTo>
                <a:lnTo>
                  <a:pt x="0" y="64246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svg="http://schemas.microsoft.com/office/drawing/2016/SVG/main"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1171962">
            <a:off x="10317659" y="3792474"/>
            <a:ext cx="7781016" cy="4878369"/>
            <a:chOff x="0" y="0"/>
            <a:chExt cx="10374688" cy="6504492"/>
          </a:xfrm>
        </p:grpSpPr>
        <p:sp>
          <p:nvSpPr>
            <p:cNvPr id="3" name="Freeform 3"/>
            <p:cNvSpPr/>
            <p:nvPr/>
          </p:nvSpPr>
          <p:spPr>
            <a:xfrm rot="948083">
              <a:off x="6408332" y="1912710"/>
              <a:ext cx="3550082" cy="3550082"/>
            </a:xfrm>
            <a:custGeom>
              <a:avLst/>
              <a:gdLst/>
              <a:ahLst/>
              <a:cxnLst/>
              <a:rect l="l" t="t" r="r" b="b"/>
              <a:pathLst>
                <a:path w="3550082" h="3550082">
                  <a:moveTo>
                    <a:pt x="0" y="0"/>
                  </a:moveTo>
                  <a:lnTo>
                    <a:pt x="3550082" y="0"/>
                  </a:lnTo>
                  <a:lnTo>
                    <a:pt x="3550082" y="3550082"/>
                  </a:lnTo>
                  <a:lnTo>
                    <a:pt x="0" y="35500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19999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Freeform 4"/>
            <p:cNvSpPr/>
            <p:nvPr/>
          </p:nvSpPr>
          <p:spPr>
            <a:xfrm>
              <a:off x="0" y="676318"/>
              <a:ext cx="4333210" cy="5024012"/>
            </a:xfrm>
            <a:custGeom>
              <a:avLst/>
              <a:gdLst/>
              <a:ahLst/>
              <a:cxnLst/>
              <a:rect l="l" t="t" r="r" b="b"/>
              <a:pathLst>
                <a:path w="4333210" h="5024012">
                  <a:moveTo>
                    <a:pt x="0" y="0"/>
                  </a:moveTo>
                  <a:lnTo>
                    <a:pt x="4333210" y="0"/>
                  </a:lnTo>
                  <a:lnTo>
                    <a:pt x="4333210" y="5024012"/>
                  </a:lnTo>
                  <a:lnTo>
                    <a:pt x="0" y="502401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alphaModFix amt="19999"/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 5"/>
            <p:cNvSpPr/>
            <p:nvPr/>
          </p:nvSpPr>
          <p:spPr>
            <a:xfrm rot="-4980869">
              <a:off x="4426712" y="3927800"/>
              <a:ext cx="1185984" cy="3545059"/>
            </a:xfrm>
            <a:custGeom>
              <a:avLst/>
              <a:gdLst/>
              <a:ahLst/>
              <a:cxnLst/>
              <a:rect l="l" t="t" r="r" b="b"/>
              <a:pathLst>
                <a:path w="1185984" h="3545059">
                  <a:moveTo>
                    <a:pt x="0" y="0"/>
                  </a:moveTo>
                  <a:lnTo>
                    <a:pt x="1185984" y="0"/>
                  </a:lnTo>
                  <a:lnTo>
                    <a:pt x="1185984" y="3545060"/>
                  </a:lnTo>
                  <a:lnTo>
                    <a:pt x="0" y="354506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alphaModFix amt="19999"/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6"/>
            <p:cNvSpPr/>
            <p:nvPr/>
          </p:nvSpPr>
          <p:spPr>
            <a:xfrm rot="-4042398" flipH="1" flipV="1">
              <a:off x="5008493" y="-503912"/>
              <a:ext cx="1100119" cy="3288398"/>
            </a:xfrm>
            <a:custGeom>
              <a:avLst/>
              <a:gdLst/>
              <a:ahLst/>
              <a:cxnLst/>
              <a:rect l="l" t="t" r="r" b="b"/>
              <a:pathLst>
                <a:path w="1100119" h="3288398">
                  <a:moveTo>
                    <a:pt x="1100119" y="3288398"/>
                  </a:moveTo>
                  <a:lnTo>
                    <a:pt x="0" y="3288398"/>
                  </a:lnTo>
                  <a:lnTo>
                    <a:pt x="0" y="0"/>
                  </a:lnTo>
                  <a:lnTo>
                    <a:pt x="1100119" y="0"/>
                  </a:lnTo>
                  <a:lnTo>
                    <a:pt x="1100119" y="3288398"/>
                  </a:lnTo>
                  <a:close/>
                </a:path>
              </a:pathLst>
            </a:custGeom>
            <a:blipFill>
              <a:blip r:embed="rId6">
                <a:alphaModFix amt="19999"/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7"/>
            <p:cNvSpPr/>
            <p:nvPr/>
          </p:nvSpPr>
          <p:spPr>
            <a:xfrm>
              <a:off x="3604487" y="1932525"/>
              <a:ext cx="2579048" cy="2963643"/>
            </a:xfrm>
            <a:custGeom>
              <a:avLst/>
              <a:gdLst/>
              <a:ahLst/>
              <a:cxnLst/>
              <a:rect l="l" t="t" r="r" b="b"/>
              <a:pathLst>
                <a:path w="2579048" h="2963643">
                  <a:moveTo>
                    <a:pt x="0" y="0"/>
                  </a:moveTo>
                  <a:lnTo>
                    <a:pt x="2579048" y="0"/>
                  </a:lnTo>
                  <a:lnTo>
                    <a:pt x="2579048" y="2963643"/>
                  </a:lnTo>
                  <a:lnTo>
                    <a:pt x="0" y="296364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alphaModFix amt="19999"/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79"/>
              </a:lnSpc>
            </a:pPr>
            <a:r>
              <a:rPr lang="en-US" sz="2200" spc="175">
                <a:solidFill>
                  <a:srgbClr val="1C2529"/>
                </a:solidFill>
                <a:latin typeface="Montserrat Classic"/>
              </a:rPr>
              <a:t>Predstavlja Rachelle Beaudry</a:t>
            </a:r>
          </a:p>
        </p:txBody>
      </p:sp>
      <p:sp>
        <p:nvSpPr>
          <p:cNvPr id="9" name="AutoShape 9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endParaRPr lang="en-US"/>
          </a:p>
        </p:txBody>
      </p:sp>
      <p:sp>
        <p:nvSpPr>
          <p:cNvPr id="10" name="AutoShape 10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>
          <a:xfrm>
            <a:off x="2205644" y="9258300"/>
            <a:ext cx="2960619" cy="898986"/>
          </a:xfrm>
          <a:custGeom>
            <a:avLst/>
            <a:gdLst/>
            <a:ahLst/>
            <a:cxnLst/>
            <a:rect l="l" t="t" r="r" b="b"/>
            <a:pathLst>
              <a:path w="2960619" h="898986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2" name="Freeform 12"/>
          <p:cNvSpPr/>
          <p:nvPr/>
        </p:nvSpPr>
        <p:spPr>
          <a:xfrm>
            <a:off x="5166264" y="9394976"/>
            <a:ext cx="2869575" cy="625634"/>
          </a:xfrm>
          <a:custGeom>
            <a:avLst/>
            <a:gdLst/>
            <a:ahLst/>
            <a:cxnLst/>
            <a:rect l="l" t="t" r="r" b="b"/>
            <a:pathLst>
              <a:path w="2869575" h="625634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3" name="Group 13"/>
          <p:cNvGrpSpPr/>
          <p:nvPr/>
        </p:nvGrpSpPr>
        <p:grpSpPr>
          <a:xfrm>
            <a:off x="-1584019" y="533485"/>
            <a:ext cx="15338807" cy="1028531"/>
            <a:chOff x="0" y="0"/>
            <a:chExt cx="4039851" cy="270889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4039851" cy="270889"/>
            </a:xfrm>
            <a:custGeom>
              <a:avLst/>
              <a:gdLst/>
              <a:ahLst/>
              <a:cxnLst/>
              <a:rect l="l" t="t" r="r" b="b"/>
              <a:pathLst>
                <a:path w="4039851" h="270889">
                  <a:moveTo>
                    <a:pt x="25741" y="0"/>
                  </a:moveTo>
                  <a:lnTo>
                    <a:pt x="4014110" y="0"/>
                  </a:lnTo>
                  <a:cubicBezTo>
                    <a:pt x="4020937" y="0"/>
                    <a:pt x="4027484" y="2712"/>
                    <a:pt x="4032311" y="7539"/>
                  </a:cubicBezTo>
                  <a:cubicBezTo>
                    <a:pt x="4037139" y="12367"/>
                    <a:pt x="4039851" y="18914"/>
                    <a:pt x="4039851" y="25741"/>
                  </a:cubicBezTo>
                  <a:lnTo>
                    <a:pt x="4039851" y="245148"/>
                  </a:lnTo>
                  <a:cubicBezTo>
                    <a:pt x="4039851" y="251975"/>
                    <a:pt x="4037139" y="258522"/>
                    <a:pt x="4032311" y="263349"/>
                  </a:cubicBezTo>
                  <a:cubicBezTo>
                    <a:pt x="4027484" y="268177"/>
                    <a:pt x="4020937" y="270889"/>
                    <a:pt x="4014110" y="270889"/>
                  </a:cubicBezTo>
                  <a:lnTo>
                    <a:pt x="25741" y="270889"/>
                  </a:lnTo>
                  <a:cubicBezTo>
                    <a:pt x="18914" y="270889"/>
                    <a:pt x="12367" y="268177"/>
                    <a:pt x="7539" y="263349"/>
                  </a:cubicBezTo>
                  <a:cubicBezTo>
                    <a:pt x="2712" y="258522"/>
                    <a:pt x="0" y="251975"/>
                    <a:pt x="0" y="245148"/>
                  </a:cubicBezTo>
                  <a:lnTo>
                    <a:pt x="0" y="25741"/>
                  </a:lnTo>
                  <a:cubicBezTo>
                    <a:pt x="0" y="18914"/>
                    <a:pt x="2712" y="12367"/>
                    <a:pt x="7539" y="7539"/>
                  </a:cubicBezTo>
                  <a:cubicBezTo>
                    <a:pt x="12367" y="2712"/>
                    <a:pt x="18914" y="0"/>
                    <a:pt x="25741" y="0"/>
                  </a:cubicBezTo>
                  <a:close/>
                </a:path>
              </a:pathLst>
            </a:custGeom>
            <a:solidFill>
              <a:srgbClr val="A7CD4C">
                <a:alpha val="19608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9525"/>
              <a:ext cx="4039851" cy="26136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58"/>
                </a:lnSpc>
              </a:pPr>
              <a:endParaRPr/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2050066" y="640714"/>
            <a:ext cx="11475528" cy="3975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80"/>
              </a:lnSpc>
            </a:pPr>
            <a:r>
              <a:rPr lang="en-US" sz="2800" spc="14">
                <a:solidFill>
                  <a:srgbClr val="E6DCCA"/>
                </a:solidFill>
                <a:latin typeface="Montserrat Classic"/>
              </a:rPr>
              <a:t>Zeleni program usposabljanja STEM za študente učitelje </a:t>
            </a:r>
          </a:p>
        </p:txBody>
      </p:sp>
      <p:sp>
        <p:nvSpPr>
          <p:cNvPr id="17" name="Freeform 17"/>
          <p:cNvSpPr/>
          <p:nvPr/>
        </p:nvSpPr>
        <p:spPr>
          <a:xfrm>
            <a:off x="0" y="580864"/>
            <a:ext cx="2050066" cy="1741682"/>
          </a:xfrm>
          <a:custGeom>
            <a:avLst/>
            <a:gdLst/>
            <a:ahLst/>
            <a:cxnLst/>
            <a:rect l="l" t="t" r="r" b="b"/>
            <a:pathLst>
              <a:path w="2050066" h="1741682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t="-6903" r="-479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8" name="Group 18"/>
          <p:cNvGrpSpPr/>
          <p:nvPr/>
        </p:nvGrpSpPr>
        <p:grpSpPr>
          <a:xfrm>
            <a:off x="2050066" y="2157189"/>
            <a:ext cx="1432345" cy="680257"/>
            <a:chOff x="0" y="0"/>
            <a:chExt cx="504345" cy="239526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>
                <a:alpha val="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FFFFFF">
                      <a:alpha val="9804"/>
                    </a:srgbClr>
                  </a:solidFill>
                  <a:latin typeface="Montserrat Classic"/>
                </a:rPr>
                <a:t>PREDAVANJA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3617779" y="2157189"/>
            <a:ext cx="1432345" cy="680257"/>
            <a:chOff x="0" y="0"/>
            <a:chExt cx="504345" cy="239526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FFFFFF"/>
                  </a:solidFill>
                  <a:latin typeface="Montserrat Classic"/>
                </a:rPr>
                <a:t>SEMINAR</a:t>
              </a: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5185491" y="2157189"/>
            <a:ext cx="1432345" cy="680257"/>
            <a:chOff x="0" y="0"/>
            <a:chExt cx="504345" cy="239526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FFFFFF"/>
                  </a:solidFill>
                  <a:latin typeface="Montserrat Classic"/>
                </a:rPr>
                <a:t>LAB. DELO</a:t>
              </a:r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7356228" y="2157189"/>
            <a:ext cx="1432345" cy="680257"/>
            <a:chOff x="0" y="0"/>
            <a:chExt cx="504345" cy="239526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FFFFFF"/>
                  </a:solidFill>
                  <a:latin typeface="Montserrat Classic"/>
                </a:rPr>
                <a:t>INDIVID. DELO</a:t>
              </a:r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8923940" y="2157189"/>
            <a:ext cx="1432345" cy="680257"/>
            <a:chOff x="0" y="0"/>
            <a:chExt cx="504345" cy="239526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FFFFFF"/>
                  </a:solidFill>
                  <a:latin typeface="Montserrat Classic"/>
                </a:rPr>
                <a:t>ECTS</a:t>
              </a:r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2050066" y="2837446"/>
            <a:ext cx="1432345" cy="425680"/>
            <a:chOff x="0" y="0"/>
            <a:chExt cx="504345" cy="149887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9804"/>
                    </a:srgbClr>
                  </a:solidFill>
                  <a:latin typeface="Montserrat Classic"/>
                </a:rPr>
                <a:t>30 H</a:t>
              </a:r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3617779" y="2837446"/>
            <a:ext cx="1432345" cy="425680"/>
            <a:chOff x="0" y="0"/>
            <a:chExt cx="504345" cy="149887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8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19608"/>
                    </a:srgbClr>
                  </a:solidFill>
                  <a:latin typeface="Montserrat Classic"/>
                </a:rPr>
                <a:t>15 H</a:t>
              </a:r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5185491" y="2837446"/>
            <a:ext cx="716173" cy="425680"/>
            <a:chOff x="0" y="0"/>
            <a:chExt cx="252173" cy="149887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252173" cy="149887"/>
            </a:xfrm>
            <a:custGeom>
              <a:avLst/>
              <a:gdLst/>
              <a:ahLst/>
              <a:cxnLst/>
              <a:rect l="l" t="t" r="r" b="b"/>
              <a:pathLst>
                <a:path w="252173" h="149887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9804"/>
                    </a:srgbClr>
                  </a:solidFill>
                  <a:latin typeface="Montserrat Classic"/>
                </a:rPr>
                <a:t>15 H </a:t>
              </a:r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7356228" y="2837446"/>
            <a:ext cx="1432345" cy="425680"/>
            <a:chOff x="0" y="0"/>
            <a:chExt cx="504345" cy="149887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75 H</a:t>
              </a:r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8923940" y="2837446"/>
            <a:ext cx="1432345" cy="425680"/>
            <a:chOff x="0" y="0"/>
            <a:chExt cx="504345" cy="149887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5</a:t>
              </a:r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5901663" y="2837446"/>
            <a:ext cx="716173" cy="425680"/>
            <a:chOff x="0" y="0"/>
            <a:chExt cx="252173" cy="149887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252173" cy="149887"/>
            </a:xfrm>
            <a:custGeom>
              <a:avLst/>
              <a:gdLst/>
              <a:ahLst/>
              <a:cxnLst/>
              <a:rect l="l" t="t" r="r" b="b"/>
              <a:pathLst>
                <a:path w="252173" h="149887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8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19608"/>
                    </a:srgbClr>
                  </a:solidFill>
                  <a:latin typeface="Montserrat Classic"/>
                </a:rPr>
                <a:t>15 H </a:t>
              </a:r>
            </a:p>
          </p:txBody>
        </p:sp>
      </p:grpSp>
      <p:sp>
        <p:nvSpPr>
          <p:cNvPr id="51" name="TextBox 51"/>
          <p:cNvSpPr txBox="1"/>
          <p:nvPr/>
        </p:nvSpPr>
        <p:spPr>
          <a:xfrm>
            <a:off x="2050066" y="1029695"/>
            <a:ext cx="11475528" cy="4669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808"/>
              </a:lnSpc>
            </a:pPr>
            <a:r>
              <a:rPr lang="en-US" sz="2800" spc="103">
                <a:solidFill>
                  <a:srgbClr val="A7CD4C"/>
                </a:solidFill>
                <a:latin typeface="Montserrat Classic"/>
              </a:rPr>
              <a:t>Trajnostne tehnologije v naravoslovnem izobraževanju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600"/>
              </a:lnSpc>
            </a:pPr>
            <a:r>
              <a:rPr lang="sl-SI" sz="6000" spc="30" dirty="0">
                <a:solidFill>
                  <a:srgbClr val="FEFEFE"/>
                </a:solidFill>
                <a:latin typeface="Montserrat Classic Bold"/>
              </a:rPr>
              <a:t>14</a:t>
            </a:r>
            <a:endParaRPr lang="en-US" sz="6000" spc="30" dirty="0">
              <a:solidFill>
                <a:srgbClr val="FEFEFE"/>
              </a:solidFill>
              <a:latin typeface="Montserrat Classic Bold"/>
            </a:endParaRPr>
          </a:p>
        </p:txBody>
      </p:sp>
      <p:sp>
        <p:nvSpPr>
          <p:cNvPr id="53" name="TextBox 53"/>
          <p:cNvSpPr txBox="1"/>
          <p:nvPr/>
        </p:nvSpPr>
        <p:spPr>
          <a:xfrm>
            <a:off x="2053499" y="3787001"/>
            <a:ext cx="12948358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spc="381">
                <a:solidFill>
                  <a:srgbClr val="5EAAAE"/>
                </a:solidFill>
                <a:latin typeface="Montserrat Classic"/>
              </a:rPr>
              <a:t>NAČRTOVANJE </a:t>
            </a:r>
            <a:r>
              <a:rPr lang="en-US" sz="3000" spc="381">
                <a:solidFill>
                  <a:srgbClr val="456062"/>
                </a:solidFill>
                <a:latin typeface="Montserrat Classic"/>
                <a:ea typeface="Montserrat Classic"/>
              </a:rPr>
              <a:t>- 1 URA</a:t>
            </a:r>
          </a:p>
        </p:txBody>
      </p:sp>
      <p:sp>
        <p:nvSpPr>
          <p:cNvPr id="54" name="TextBox 54"/>
          <p:cNvSpPr txBox="1"/>
          <p:nvPr/>
        </p:nvSpPr>
        <p:spPr>
          <a:xfrm>
            <a:off x="2050066" y="4655327"/>
            <a:ext cx="14910080" cy="1726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9933" lvl="1" indent="-259967">
              <a:lnSpc>
                <a:spcPts val="3467"/>
              </a:lnSpc>
              <a:buFont typeface="Arial"/>
              <a:buChar char="•"/>
            </a:pPr>
            <a:r>
              <a:rPr lang="en-US" sz="2408" spc="77">
                <a:solidFill>
                  <a:srgbClr val="FFFFFF"/>
                </a:solidFill>
                <a:latin typeface="Montserrat Light"/>
              </a:rPr>
              <a:t>Opredelite ustrezna raziskovalna vprašanja in/ali hipoteze.</a:t>
            </a:r>
          </a:p>
          <a:p>
            <a:pPr marL="519933" lvl="1" indent="-259967">
              <a:lnSpc>
                <a:spcPts val="3467"/>
              </a:lnSpc>
              <a:buFont typeface="Arial"/>
              <a:buChar char="•"/>
            </a:pPr>
            <a:r>
              <a:rPr lang="en-US" sz="2408" spc="77">
                <a:solidFill>
                  <a:srgbClr val="FFFFFF"/>
                </a:solidFill>
                <a:latin typeface="Montserrat Light"/>
              </a:rPr>
              <a:t>Navedite vse naloge, ki jih je treba opraviti.</a:t>
            </a:r>
          </a:p>
          <a:p>
            <a:pPr marL="519933" lvl="1" indent="-259967" algn="l">
              <a:lnSpc>
                <a:spcPts val="3467"/>
              </a:lnSpc>
              <a:buFont typeface="Arial"/>
              <a:buChar char="•"/>
            </a:pPr>
            <a:r>
              <a:rPr lang="en-US" sz="2408" spc="77">
                <a:solidFill>
                  <a:srgbClr val="FFFFFF"/>
                </a:solidFill>
                <a:latin typeface="Montserrat Light"/>
              </a:rPr>
              <a:t>Določite časovni razpored za izvedbo nalog in jih dodelite članom projektne skupine.</a:t>
            </a:r>
          </a:p>
        </p:txBody>
      </p:sp>
      <p:sp>
        <p:nvSpPr>
          <p:cNvPr id="55" name="Freeform 55"/>
          <p:cNvSpPr/>
          <p:nvPr/>
        </p:nvSpPr>
        <p:spPr>
          <a:xfrm>
            <a:off x="467760" y="3853676"/>
            <a:ext cx="1177844" cy="642460"/>
          </a:xfrm>
          <a:custGeom>
            <a:avLst/>
            <a:gdLst/>
            <a:ahLst/>
            <a:cxnLst/>
            <a:rect l="l" t="t" r="r" b="b"/>
            <a:pathLst>
              <a:path w="1177844" h="642460">
                <a:moveTo>
                  <a:pt x="0" y="0"/>
                </a:moveTo>
                <a:lnTo>
                  <a:pt x="1177844" y="0"/>
                </a:lnTo>
                <a:lnTo>
                  <a:pt x="1177844" y="642460"/>
                </a:lnTo>
                <a:lnTo>
                  <a:pt x="0" y="64246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svg="http://schemas.microsoft.com/office/drawing/2016/SVG/main"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79"/>
              </a:lnSpc>
            </a:pPr>
            <a:r>
              <a:rPr lang="en-US" sz="2200" spc="175">
                <a:solidFill>
                  <a:srgbClr val="1C2529"/>
                </a:solidFill>
                <a:latin typeface="Montserrat Classic"/>
              </a:rPr>
              <a:t>Predstavlja Rachelle Beaudry</a:t>
            </a:r>
          </a:p>
        </p:txBody>
      </p:sp>
      <p:sp>
        <p:nvSpPr>
          <p:cNvPr id="3" name="AutoShape 3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AutoShape 4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2205644" y="9258300"/>
            <a:ext cx="2960619" cy="898986"/>
          </a:xfrm>
          <a:custGeom>
            <a:avLst/>
            <a:gdLst/>
            <a:ahLst/>
            <a:cxnLst/>
            <a:rect l="l" t="t" r="r" b="b"/>
            <a:pathLst>
              <a:path w="2960619" h="898986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5166264" y="9394976"/>
            <a:ext cx="2869575" cy="625634"/>
          </a:xfrm>
          <a:custGeom>
            <a:avLst/>
            <a:gdLst/>
            <a:ahLst/>
            <a:cxnLst/>
            <a:rect l="l" t="t" r="r" b="b"/>
            <a:pathLst>
              <a:path w="2869575" h="625634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-1584019" y="533485"/>
            <a:ext cx="15338807" cy="1028531"/>
            <a:chOff x="0" y="0"/>
            <a:chExt cx="4039851" cy="27088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39851" cy="270889"/>
            </a:xfrm>
            <a:custGeom>
              <a:avLst/>
              <a:gdLst/>
              <a:ahLst/>
              <a:cxnLst/>
              <a:rect l="l" t="t" r="r" b="b"/>
              <a:pathLst>
                <a:path w="4039851" h="270889">
                  <a:moveTo>
                    <a:pt x="25741" y="0"/>
                  </a:moveTo>
                  <a:lnTo>
                    <a:pt x="4014110" y="0"/>
                  </a:lnTo>
                  <a:cubicBezTo>
                    <a:pt x="4020937" y="0"/>
                    <a:pt x="4027484" y="2712"/>
                    <a:pt x="4032311" y="7539"/>
                  </a:cubicBezTo>
                  <a:cubicBezTo>
                    <a:pt x="4037139" y="12367"/>
                    <a:pt x="4039851" y="18914"/>
                    <a:pt x="4039851" y="25741"/>
                  </a:cubicBezTo>
                  <a:lnTo>
                    <a:pt x="4039851" y="245148"/>
                  </a:lnTo>
                  <a:cubicBezTo>
                    <a:pt x="4039851" y="251975"/>
                    <a:pt x="4037139" y="258522"/>
                    <a:pt x="4032311" y="263349"/>
                  </a:cubicBezTo>
                  <a:cubicBezTo>
                    <a:pt x="4027484" y="268177"/>
                    <a:pt x="4020937" y="270889"/>
                    <a:pt x="4014110" y="270889"/>
                  </a:cubicBezTo>
                  <a:lnTo>
                    <a:pt x="25741" y="270889"/>
                  </a:lnTo>
                  <a:cubicBezTo>
                    <a:pt x="18914" y="270889"/>
                    <a:pt x="12367" y="268177"/>
                    <a:pt x="7539" y="263349"/>
                  </a:cubicBezTo>
                  <a:cubicBezTo>
                    <a:pt x="2712" y="258522"/>
                    <a:pt x="0" y="251975"/>
                    <a:pt x="0" y="245148"/>
                  </a:cubicBezTo>
                  <a:lnTo>
                    <a:pt x="0" y="25741"/>
                  </a:lnTo>
                  <a:cubicBezTo>
                    <a:pt x="0" y="18914"/>
                    <a:pt x="2712" y="12367"/>
                    <a:pt x="7539" y="7539"/>
                  </a:cubicBezTo>
                  <a:cubicBezTo>
                    <a:pt x="12367" y="2712"/>
                    <a:pt x="18914" y="0"/>
                    <a:pt x="25741" y="0"/>
                  </a:cubicBezTo>
                  <a:close/>
                </a:path>
              </a:pathLst>
            </a:custGeom>
            <a:solidFill>
              <a:srgbClr val="A7CD4C">
                <a:alpha val="19608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9525"/>
              <a:ext cx="4039851" cy="26136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58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2050066" y="640714"/>
            <a:ext cx="11475528" cy="3975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80"/>
              </a:lnSpc>
            </a:pPr>
            <a:r>
              <a:rPr lang="en-US" sz="2800" spc="14">
                <a:solidFill>
                  <a:srgbClr val="E6DCCA"/>
                </a:solidFill>
                <a:latin typeface="Montserrat Classic"/>
              </a:rPr>
              <a:t>Zeleni program usposabljanja STEM za študente učitelje </a:t>
            </a:r>
          </a:p>
        </p:txBody>
      </p:sp>
      <p:sp>
        <p:nvSpPr>
          <p:cNvPr id="11" name="Freeform 11"/>
          <p:cNvSpPr/>
          <p:nvPr/>
        </p:nvSpPr>
        <p:spPr>
          <a:xfrm>
            <a:off x="0" y="580864"/>
            <a:ext cx="2050066" cy="1741682"/>
          </a:xfrm>
          <a:custGeom>
            <a:avLst/>
            <a:gdLst/>
            <a:ahLst/>
            <a:cxnLst/>
            <a:rect l="l" t="t" r="r" b="b"/>
            <a:pathLst>
              <a:path w="2050066" h="1741682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6903" r="-479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2" name="Group 12"/>
          <p:cNvGrpSpPr/>
          <p:nvPr/>
        </p:nvGrpSpPr>
        <p:grpSpPr>
          <a:xfrm>
            <a:off x="2050066" y="2157189"/>
            <a:ext cx="1432345" cy="680257"/>
            <a:chOff x="0" y="0"/>
            <a:chExt cx="504345" cy="239526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>
                <a:alpha val="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FFFFFF">
                      <a:alpha val="9804"/>
                    </a:srgbClr>
                  </a:solidFill>
                  <a:latin typeface="Montserrat Classic"/>
                </a:rPr>
                <a:t>PREDAVANJA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3617779" y="2157189"/>
            <a:ext cx="1432345" cy="680257"/>
            <a:chOff x="0" y="0"/>
            <a:chExt cx="504345" cy="239526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FFFFFF"/>
                  </a:solidFill>
                  <a:latin typeface="Montserrat Classic"/>
                </a:rPr>
                <a:t>SEMINAR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5185491" y="2157189"/>
            <a:ext cx="1432345" cy="680257"/>
            <a:chOff x="0" y="0"/>
            <a:chExt cx="504345" cy="239526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FFFFFF"/>
                  </a:solidFill>
                  <a:latin typeface="Montserrat Classic"/>
                </a:rPr>
                <a:t>LAB. DELO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7356228" y="2157189"/>
            <a:ext cx="1432345" cy="680257"/>
            <a:chOff x="0" y="0"/>
            <a:chExt cx="504345" cy="239526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FFFFFF"/>
                  </a:solidFill>
                  <a:latin typeface="Montserrat Classic"/>
                </a:rPr>
                <a:t>INDIVID. DELO</a:t>
              </a: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8923940" y="2157189"/>
            <a:ext cx="1432345" cy="680257"/>
            <a:chOff x="0" y="0"/>
            <a:chExt cx="504345" cy="239526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FFFFFF"/>
                  </a:solidFill>
                  <a:latin typeface="Montserrat Classic"/>
                </a:rPr>
                <a:t>ECTS</a:t>
              </a:r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2050066" y="2837446"/>
            <a:ext cx="1432345" cy="425680"/>
            <a:chOff x="0" y="0"/>
            <a:chExt cx="504345" cy="149887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9804"/>
                    </a:srgbClr>
                  </a:solidFill>
                  <a:latin typeface="Montserrat Classic"/>
                </a:rPr>
                <a:t>30 H</a:t>
              </a:r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3617779" y="2837446"/>
            <a:ext cx="1432345" cy="425680"/>
            <a:chOff x="0" y="0"/>
            <a:chExt cx="504345" cy="149887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8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19608"/>
                    </a:srgbClr>
                  </a:solidFill>
                  <a:latin typeface="Montserrat Classic"/>
                </a:rPr>
                <a:t>15 H</a:t>
              </a:r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5185491" y="2837446"/>
            <a:ext cx="716173" cy="425680"/>
            <a:chOff x="0" y="0"/>
            <a:chExt cx="252173" cy="149887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252173" cy="149887"/>
            </a:xfrm>
            <a:custGeom>
              <a:avLst/>
              <a:gdLst/>
              <a:ahLst/>
              <a:cxnLst/>
              <a:rect l="l" t="t" r="r" b="b"/>
              <a:pathLst>
                <a:path w="252173" h="149887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9804"/>
                    </a:srgbClr>
                  </a:solidFill>
                  <a:latin typeface="Montserrat Classic"/>
                </a:rPr>
                <a:t>15 H </a:t>
              </a:r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7356228" y="2837446"/>
            <a:ext cx="1432345" cy="425680"/>
            <a:chOff x="0" y="0"/>
            <a:chExt cx="504345" cy="149887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75 H</a:t>
              </a:r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8923940" y="2837446"/>
            <a:ext cx="1432345" cy="425680"/>
            <a:chOff x="0" y="0"/>
            <a:chExt cx="504345" cy="149887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5</a:t>
              </a:r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5901663" y="2837446"/>
            <a:ext cx="716173" cy="425680"/>
            <a:chOff x="0" y="0"/>
            <a:chExt cx="252173" cy="149887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252173" cy="149887"/>
            </a:xfrm>
            <a:custGeom>
              <a:avLst/>
              <a:gdLst/>
              <a:ahLst/>
              <a:cxnLst/>
              <a:rect l="l" t="t" r="r" b="b"/>
              <a:pathLst>
                <a:path w="252173" h="149887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8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19608"/>
                    </a:srgbClr>
                  </a:solidFill>
                  <a:latin typeface="Montserrat Classic"/>
                </a:rPr>
                <a:t>15 H </a:t>
              </a:r>
            </a:p>
          </p:txBody>
        </p:sp>
      </p:grpSp>
      <p:sp>
        <p:nvSpPr>
          <p:cNvPr id="45" name="Freeform 45"/>
          <p:cNvSpPr/>
          <p:nvPr/>
        </p:nvSpPr>
        <p:spPr>
          <a:xfrm rot="1170816">
            <a:off x="12072587" y="3837387"/>
            <a:ext cx="5572790" cy="5001579"/>
          </a:xfrm>
          <a:custGeom>
            <a:avLst/>
            <a:gdLst/>
            <a:ahLst/>
            <a:cxnLst/>
            <a:rect l="l" t="t" r="r" b="b"/>
            <a:pathLst>
              <a:path w="5572790" h="5001579">
                <a:moveTo>
                  <a:pt x="0" y="0"/>
                </a:moveTo>
                <a:lnTo>
                  <a:pt x="5572790" y="0"/>
                </a:lnTo>
                <a:lnTo>
                  <a:pt x="5572790" y="5001579"/>
                </a:lnTo>
                <a:lnTo>
                  <a:pt x="0" y="500157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19999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6" name="Freeform 46"/>
          <p:cNvSpPr/>
          <p:nvPr/>
        </p:nvSpPr>
        <p:spPr>
          <a:xfrm>
            <a:off x="467760" y="3853676"/>
            <a:ext cx="1177844" cy="642460"/>
          </a:xfrm>
          <a:custGeom>
            <a:avLst/>
            <a:gdLst/>
            <a:ahLst/>
            <a:cxnLst/>
            <a:rect l="l" t="t" r="r" b="b"/>
            <a:pathLst>
              <a:path w="1177844" h="642460">
                <a:moveTo>
                  <a:pt x="0" y="0"/>
                </a:moveTo>
                <a:lnTo>
                  <a:pt x="1177844" y="0"/>
                </a:lnTo>
                <a:lnTo>
                  <a:pt x="1177844" y="642460"/>
                </a:lnTo>
                <a:lnTo>
                  <a:pt x="0" y="64246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7" name="TextBox 47"/>
          <p:cNvSpPr txBox="1"/>
          <p:nvPr/>
        </p:nvSpPr>
        <p:spPr>
          <a:xfrm>
            <a:off x="2050066" y="1029695"/>
            <a:ext cx="11475528" cy="4669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808"/>
              </a:lnSpc>
            </a:pPr>
            <a:r>
              <a:rPr lang="en-US" sz="2800" spc="103">
                <a:solidFill>
                  <a:srgbClr val="A7CD4C"/>
                </a:solidFill>
                <a:latin typeface="Montserrat Classic"/>
              </a:rPr>
              <a:t>Trajnostne tehnologije v naravoslovnem izobraževanju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600"/>
              </a:lnSpc>
            </a:pPr>
            <a:r>
              <a:rPr lang="sl-SI" sz="6000" spc="30" dirty="0">
                <a:solidFill>
                  <a:srgbClr val="FEFEFE"/>
                </a:solidFill>
                <a:latin typeface="Montserrat Classic Bold"/>
              </a:rPr>
              <a:t>15</a:t>
            </a:r>
            <a:endParaRPr lang="en-US" sz="6000" spc="30" dirty="0">
              <a:solidFill>
                <a:srgbClr val="FEFEFE"/>
              </a:solidFill>
              <a:latin typeface="Montserrat Classic Bold"/>
            </a:endParaRPr>
          </a:p>
        </p:txBody>
      </p:sp>
      <p:sp>
        <p:nvSpPr>
          <p:cNvPr id="49" name="TextBox 49"/>
          <p:cNvSpPr txBox="1"/>
          <p:nvPr/>
        </p:nvSpPr>
        <p:spPr>
          <a:xfrm>
            <a:off x="2053499" y="3787001"/>
            <a:ext cx="12948358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spc="381">
                <a:solidFill>
                  <a:srgbClr val="5EAAAE"/>
                </a:solidFill>
                <a:latin typeface="Montserrat Classic"/>
              </a:rPr>
              <a:t>IZVAJANJE </a:t>
            </a:r>
            <a:r>
              <a:rPr lang="en-US" sz="3000" spc="381">
                <a:solidFill>
                  <a:srgbClr val="456062"/>
                </a:solidFill>
                <a:latin typeface="Montserrat Classic"/>
                <a:ea typeface="Montserrat Classic"/>
              </a:rPr>
              <a:t>- 20 UR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2050066" y="4801907"/>
            <a:ext cx="13142347" cy="17649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67"/>
              </a:lnSpc>
            </a:pPr>
            <a:r>
              <a:rPr lang="en-US" sz="2408" spc="77">
                <a:solidFill>
                  <a:srgbClr val="FFFFFF"/>
                </a:solidFill>
                <a:latin typeface="Montserrat Light Bold"/>
              </a:rPr>
              <a:t>DEL 1</a:t>
            </a:r>
            <a:r>
              <a:rPr lang="en-US" sz="2408" spc="77">
                <a:solidFill>
                  <a:srgbClr val="FFFFFF"/>
                </a:solidFill>
                <a:latin typeface="Montserrat Light"/>
              </a:rPr>
              <a:t>: Študija literature o ključnih pojmih izbrane teme in raziskovanje možnosti za eksperimentalno delo </a:t>
            </a:r>
          </a:p>
          <a:p>
            <a:pPr>
              <a:lnSpc>
                <a:spcPts val="3467"/>
              </a:lnSpc>
            </a:pPr>
            <a:endParaRPr lang="en-US" sz="2408" spc="77">
              <a:solidFill>
                <a:srgbClr val="FFFFFF"/>
              </a:solidFill>
              <a:latin typeface="Montserrat Light"/>
            </a:endParaRPr>
          </a:p>
          <a:p>
            <a:pPr algn="l">
              <a:lnSpc>
                <a:spcPts val="3467"/>
              </a:lnSpc>
            </a:pPr>
            <a:r>
              <a:rPr lang="en-US" sz="2408" spc="77">
                <a:solidFill>
                  <a:srgbClr val="FFFFFF"/>
                </a:solidFill>
                <a:latin typeface="Montserrat Light Bold"/>
              </a:rPr>
              <a:t>DEL 2</a:t>
            </a:r>
            <a:r>
              <a:rPr lang="en-US" sz="2408" spc="77">
                <a:solidFill>
                  <a:srgbClr val="FFFFFF"/>
                </a:solidFill>
                <a:latin typeface="Montserrat Light"/>
              </a:rPr>
              <a:t>: Razvoj in optimizacija eksperimentalnega dela v laboratoriju</a:t>
            </a:r>
          </a:p>
        </p:txBody>
      </p:sp>
    </p:spTree>
  </p:cSld>
  <p:clrMapOvr>
    <a:masterClrMapping/>
  </p:clrMapOvr>
</p:sld>
</file>

<file path=ppt/slides/slide17.xml><?xml version="1.0" encoding="utf-8"?>
<p:sld xmlns:asvg="http://schemas.microsoft.com/office/drawing/2016/SVG/main"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79"/>
              </a:lnSpc>
            </a:pPr>
            <a:r>
              <a:rPr lang="en-US" sz="2200" spc="175">
                <a:solidFill>
                  <a:srgbClr val="1C2529"/>
                </a:solidFill>
                <a:latin typeface="Montserrat Classic"/>
              </a:rPr>
              <a:t>Predstavlja Rachelle Beaudry</a:t>
            </a:r>
          </a:p>
        </p:txBody>
      </p:sp>
      <p:sp>
        <p:nvSpPr>
          <p:cNvPr id="3" name="AutoShape 3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AutoShape 4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2205644" y="9258300"/>
            <a:ext cx="2960619" cy="898986"/>
          </a:xfrm>
          <a:custGeom>
            <a:avLst/>
            <a:gdLst/>
            <a:ahLst/>
            <a:cxnLst/>
            <a:rect l="l" t="t" r="r" b="b"/>
            <a:pathLst>
              <a:path w="2960619" h="898986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5166264" y="9394976"/>
            <a:ext cx="2869575" cy="625634"/>
          </a:xfrm>
          <a:custGeom>
            <a:avLst/>
            <a:gdLst/>
            <a:ahLst/>
            <a:cxnLst/>
            <a:rect l="l" t="t" r="r" b="b"/>
            <a:pathLst>
              <a:path w="2869575" h="625634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-1584019" y="533485"/>
            <a:ext cx="15338807" cy="1028531"/>
            <a:chOff x="0" y="0"/>
            <a:chExt cx="4039851" cy="27088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39851" cy="270889"/>
            </a:xfrm>
            <a:custGeom>
              <a:avLst/>
              <a:gdLst/>
              <a:ahLst/>
              <a:cxnLst/>
              <a:rect l="l" t="t" r="r" b="b"/>
              <a:pathLst>
                <a:path w="4039851" h="270889">
                  <a:moveTo>
                    <a:pt x="25741" y="0"/>
                  </a:moveTo>
                  <a:lnTo>
                    <a:pt x="4014110" y="0"/>
                  </a:lnTo>
                  <a:cubicBezTo>
                    <a:pt x="4020937" y="0"/>
                    <a:pt x="4027484" y="2712"/>
                    <a:pt x="4032311" y="7539"/>
                  </a:cubicBezTo>
                  <a:cubicBezTo>
                    <a:pt x="4037139" y="12367"/>
                    <a:pt x="4039851" y="18914"/>
                    <a:pt x="4039851" y="25741"/>
                  </a:cubicBezTo>
                  <a:lnTo>
                    <a:pt x="4039851" y="245148"/>
                  </a:lnTo>
                  <a:cubicBezTo>
                    <a:pt x="4039851" y="251975"/>
                    <a:pt x="4037139" y="258522"/>
                    <a:pt x="4032311" y="263349"/>
                  </a:cubicBezTo>
                  <a:cubicBezTo>
                    <a:pt x="4027484" y="268177"/>
                    <a:pt x="4020937" y="270889"/>
                    <a:pt x="4014110" y="270889"/>
                  </a:cubicBezTo>
                  <a:lnTo>
                    <a:pt x="25741" y="270889"/>
                  </a:lnTo>
                  <a:cubicBezTo>
                    <a:pt x="18914" y="270889"/>
                    <a:pt x="12367" y="268177"/>
                    <a:pt x="7539" y="263349"/>
                  </a:cubicBezTo>
                  <a:cubicBezTo>
                    <a:pt x="2712" y="258522"/>
                    <a:pt x="0" y="251975"/>
                    <a:pt x="0" y="245148"/>
                  </a:cubicBezTo>
                  <a:lnTo>
                    <a:pt x="0" y="25741"/>
                  </a:lnTo>
                  <a:cubicBezTo>
                    <a:pt x="0" y="18914"/>
                    <a:pt x="2712" y="12367"/>
                    <a:pt x="7539" y="7539"/>
                  </a:cubicBezTo>
                  <a:cubicBezTo>
                    <a:pt x="12367" y="2712"/>
                    <a:pt x="18914" y="0"/>
                    <a:pt x="25741" y="0"/>
                  </a:cubicBezTo>
                  <a:close/>
                </a:path>
              </a:pathLst>
            </a:custGeom>
            <a:solidFill>
              <a:srgbClr val="A7CD4C">
                <a:alpha val="19608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9525"/>
              <a:ext cx="4039851" cy="26136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58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2050066" y="640714"/>
            <a:ext cx="11475528" cy="3975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80"/>
              </a:lnSpc>
            </a:pPr>
            <a:r>
              <a:rPr lang="en-US" sz="2800" spc="14">
                <a:solidFill>
                  <a:srgbClr val="E6DCCA"/>
                </a:solidFill>
                <a:latin typeface="Montserrat Classic"/>
              </a:rPr>
              <a:t>Zeleni program usposabljanja STEM za študente učitelje </a:t>
            </a:r>
          </a:p>
        </p:txBody>
      </p:sp>
      <p:sp>
        <p:nvSpPr>
          <p:cNvPr id="11" name="Freeform 11"/>
          <p:cNvSpPr/>
          <p:nvPr/>
        </p:nvSpPr>
        <p:spPr>
          <a:xfrm>
            <a:off x="0" y="580864"/>
            <a:ext cx="2050066" cy="1741682"/>
          </a:xfrm>
          <a:custGeom>
            <a:avLst/>
            <a:gdLst/>
            <a:ahLst/>
            <a:cxnLst/>
            <a:rect l="l" t="t" r="r" b="b"/>
            <a:pathLst>
              <a:path w="2050066" h="1741682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6903" r="-479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2" name="Group 12"/>
          <p:cNvGrpSpPr/>
          <p:nvPr/>
        </p:nvGrpSpPr>
        <p:grpSpPr>
          <a:xfrm>
            <a:off x="2050066" y="2157189"/>
            <a:ext cx="1432345" cy="680257"/>
            <a:chOff x="0" y="0"/>
            <a:chExt cx="504345" cy="239526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>
                <a:alpha val="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FFFFFF">
                      <a:alpha val="9804"/>
                    </a:srgbClr>
                  </a:solidFill>
                  <a:latin typeface="Montserrat Classic"/>
                </a:rPr>
                <a:t>PREDAVANJA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3617779" y="2157189"/>
            <a:ext cx="1432345" cy="680257"/>
            <a:chOff x="0" y="0"/>
            <a:chExt cx="504345" cy="239526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FFFFFF"/>
                  </a:solidFill>
                  <a:latin typeface="Montserrat Classic"/>
                </a:rPr>
                <a:t>SEMINAR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5185491" y="2157189"/>
            <a:ext cx="1432345" cy="680257"/>
            <a:chOff x="0" y="0"/>
            <a:chExt cx="504345" cy="239526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FFFFFF"/>
                  </a:solidFill>
                  <a:latin typeface="Montserrat Classic"/>
                </a:rPr>
                <a:t>LAB. DELO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7356228" y="2157189"/>
            <a:ext cx="1432345" cy="680257"/>
            <a:chOff x="0" y="0"/>
            <a:chExt cx="504345" cy="239526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FFFFFF"/>
                  </a:solidFill>
                  <a:latin typeface="Montserrat Classic"/>
                </a:rPr>
                <a:t>INDIVID. DELO</a:t>
              </a: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8923940" y="2157189"/>
            <a:ext cx="1432345" cy="680257"/>
            <a:chOff x="0" y="0"/>
            <a:chExt cx="504345" cy="239526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FFFFFF"/>
                  </a:solidFill>
                  <a:latin typeface="Montserrat Classic"/>
                </a:rPr>
                <a:t>ECTS</a:t>
              </a:r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2050066" y="2837446"/>
            <a:ext cx="1432345" cy="425680"/>
            <a:chOff x="0" y="0"/>
            <a:chExt cx="504345" cy="149887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9804"/>
                    </a:srgbClr>
                  </a:solidFill>
                  <a:latin typeface="Montserrat Classic"/>
                </a:rPr>
                <a:t>30 H</a:t>
              </a:r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3617779" y="2837446"/>
            <a:ext cx="1432345" cy="425680"/>
            <a:chOff x="0" y="0"/>
            <a:chExt cx="504345" cy="149887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8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19608"/>
                    </a:srgbClr>
                  </a:solidFill>
                  <a:latin typeface="Montserrat Classic"/>
                </a:rPr>
                <a:t>15 H</a:t>
              </a:r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5185491" y="2837446"/>
            <a:ext cx="716173" cy="425680"/>
            <a:chOff x="0" y="0"/>
            <a:chExt cx="252173" cy="149887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252173" cy="149887"/>
            </a:xfrm>
            <a:custGeom>
              <a:avLst/>
              <a:gdLst/>
              <a:ahLst/>
              <a:cxnLst/>
              <a:rect l="l" t="t" r="r" b="b"/>
              <a:pathLst>
                <a:path w="252173" h="149887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9804"/>
                    </a:srgbClr>
                  </a:solidFill>
                  <a:latin typeface="Montserrat Classic"/>
                </a:rPr>
                <a:t>15 H </a:t>
              </a:r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7356228" y="2837446"/>
            <a:ext cx="1432345" cy="425680"/>
            <a:chOff x="0" y="0"/>
            <a:chExt cx="504345" cy="149887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75 H</a:t>
              </a:r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8923940" y="2837446"/>
            <a:ext cx="1432345" cy="425680"/>
            <a:chOff x="0" y="0"/>
            <a:chExt cx="504345" cy="149887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5</a:t>
              </a:r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5901663" y="2837446"/>
            <a:ext cx="716173" cy="425680"/>
            <a:chOff x="0" y="0"/>
            <a:chExt cx="252173" cy="149887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252173" cy="149887"/>
            </a:xfrm>
            <a:custGeom>
              <a:avLst/>
              <a:gdLst/>
              <a:ahLst/>
              <a:cxnLst/>
              <a:rect l="l" t="t" r="r" b="b"/>
              <a:pathLst>
                <a:path w="252173" h="149887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8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32"/>
                </a:lnSpc>
              </a:pPr>
              <a:r>
                <a:rPr lang="en-US" sz="1800" spc="106">
                  <a:solidFill>
                    <a:srgbClr val="1C2529">
                      <a:alpha val="19608"/>
                    </a:srgbClr>
                  </a:solidFill>
                  <a:latin typeface="Montserrat Classic"/>
                </a:rPr>
                <a:t>15 H </a:t>
              </a:r>
            </a:p>
          </p:txBody>
        </p:sp>
      </p:grpSp>
      <p:sp>
        <p:nvSpPr>
          <p:cNvPr id="45" name="Freeform 45"/>
          <p:cNvSpPr/>
          <p:nvPr/>
        </p:nvSpPr>
        <p:spPr>
          <a:xfrm>
            <a:off x="467760" y="3853676"/>
            <a:ext cx="1177844" cy="642460"/>
          </a:xfrm>
          <a:custGeom>
            <a:avLst/>
            <a:gdLst/>
            <a:ahLst/>
            <a:cxnLst/>
            <a:rect l="l" t="t" r="r" b="b"/>
            <a:pathLst>
              <a:path w="1177844" h="642460">
                <a:moveTo>
                  <a:pt x="0" y="0"/>
                </a:moveTo>
                <a:lnTo>
                  <a:pt x="1177844" y="0"/>
                </a:lnTo>
                <a:lnTo>
                  <a:pt x="1177844" y="642460"/>
                </a:lnTo>
                <a:lnTo>
                  <a:pt x="0" y="64246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6" name="TextBox 46"/>
          <p:cNvSpPr txBox="1"/>
          <p:nvPr/>
        </p:nvSpPr>
        <p:spPr>
          <a:xfrm>
            <a:off x="2050066" y="1029695"/>
            <a:ext cx="11475528" cy="4669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808"/>
              </a:lnSpc>
            </a:pPr>
            <a:r>
              <a:rPr lang="en-US" sz="2800" spc="103">
                <a:solidFill>
                  <a:srgbClr val="A7CD4C"/>
                </a:solidFill>
                <a:latin typeface="Montserrat Classic"/>
              </a:rPr>
              <a:t>Trajnostne tehnologije v naravoslovnem izobraževanju</a:t>
            </a:r>
          </a:p>
        </p:txBody>
      </p:sp>
      <p:sp>
        <p:nvSpPr>
          <p:cNvPr id="47" name="TextBox 47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600"/>
              </a:lnSpc>
            </a:pPr>
            <a:r>
              <a:rPr lang="sl-SI" sz="6000" spc="30" dirty="0">
                <a:solidFill>
                  <a:srgbClr val="FEFEFE"/>
                </a:solidFill>
                <a:latin typeface="Montserrat Classic Bold"/>
              </a:rPr>
              <a:t>16</a:t>
            </a:r>
            <a:endParaRPr lang="en-US" sz="6000" spc="30" dirty="0">
              <a:solidFill>
                <a:srgbClr val="FEFEFE"/>
              </a:solidFill>
              <a:latin typeface="Montserrat Classic Bold"/>
            </a:endParaRPr>
          </a:p>
        </p:txBody>
      </p:sp>
      <p:sp>
        <p:nvSpPr>
          <p:cNvPr id="48" name="TextBox 48"/>
          <p:cNvSpPr txBox="1"/>
          <p:nvPr/>
        </p:nvSpPr>
        <p:spPr>
          <a:xfrm>
            <a:off x="2053499" y="3787001"/>
            <a:ext cx="12948358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spc="381">
                <a:solidFill>
                  <a:srgbClr val="5EAAAE"/>
                </a:solidFill>
                <a:latin typeface="Montserrat Classic"/>
              </a:rPr>
              <a:t>ZADNJI KORAK </a:t>
            </a:r>
            <a:r>
              <a:rPr lang="en-US" sz="3000" spc="381">
                <a:solidFill>
                  <a:srgbClr val="456062"/>
                </a:solidFill>
                <a:latin typeface="Montserrat Classic"/>
                <a:ea typeface="Montserrat Classic"/>
              </a:rPr>
              <a:t>- 7 UR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2050066" y="4582832"/>
            <a:ext cx="13142347" cy="22030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67"/>
              </a:lnSpc>
            </a:pPr>
            <a:r>
              <a:rPr lang="en-US" sz="2408" spc="77">
                <a:solidFill>
                  <a:srgbClr val="FFFFFF"/>
                </a:solidFill>
                <a:latin typeface="Montserrat Light Bold"/>
              </a:rPr>
              <a:t>DEL 1</a:t>
            </a:r>
            <a:r>
              <a:rPr lang="en-US" sz="2408" spc="77">
                <a:solidFill>
                  <a:srgbClr val="FFFFFF"/>
                </a:solidFill>
                <a:latin typeface="Montserrat Light"/>
              </a:rPr>
              <a:t>: Predstavitve študentskih projektov</a:t>
            </a:r>
          </a:p>
          <a:p>
            <a:pPr>
              <a:lnSpc>
                <a:spcPts val="3467"/>
              </a:lnSpc>
            </a:pPr>
            <a:endParaRPr lang="en-US" sz="2408" spc="77">
              <a:solidFill>
                <a:srgbClr val="FFFFFF"/>
              </a:solidFill>
              <a:latin typeface="Montserrat Light"/>
            </a:endParaRPr>
          </a:p>
          <a:p>
            <a:pPr algn="l">
              <a:lnSpc>
                <a:spcPts val="3467"/>
              </a:lnSpc>
            </a:pPr>
            <a:r>
              <a:rPr lang="en-US" sz="2408" spc="77">
                <a:solidFill>
                  <a:srgbClr val="FFFFFF"/>
                </a:solidFill>
                <a:latin typeface="Montserrat Light Bold"/>
              </a:rPr>
              <a:t>2. DEL</a:t>
            </a:r>
            <a:r>
              <a:rPr lang="en-US" sz="2408" spc="77">
                <a:solidFill>
                  <a:srgbClr val="FFFFFF"/>
                </a:solidFill>
                <a:latin typeface="Montserrat Light"/>
              </a:rPr>
              <a:t>: Skupna sinteza in razmislek (soustvarjanje skupnega poročila in predstavitev zelenih/trajnostnih tehnologij in njihove vloge v trajnostni energetski prihodnosti)</a:t>
            </a:r>
          </a:p>
        </p:txBody>
      </p:sp>
      <p:sp>
        <p:nvSpPr>
          <p:cNvPr id="50" name="Freeform 50"/>
          <p:cNvSpPr/>
          <p:nvPr/>
        </p:nvSpPr>
        <p:spPr>
          <a:xfrm>
            <a:off x="13036458" y="3263126"/>
            <a:ext cx="5251542" cy="5810835"/>
          </a:xfrm>
          <a:custGeom>
            <a:avLst/>
            <a:gdLst/>
            <a:ahLst/>
            <a:cxnLst/>
            <a:rect l="l" t="t" r="r" b="b"/>
            <a:pathLst>
              <a:path w="5251542" h="5810835">
                <a:moveTo>
                  <a:pt x="0" y="0"/>
                </a:moveTo>
                <a:lnTo>
                  <a:pt x="5251542" y="0"/>
                </a:lnTo>
                <a:lnTo>
                  <a:pt x="5251542" y="5810835"/>
                </a:lnTo>
                <a:lnTo>
                  <a:pt x="0" y="581083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19999"/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89744" y="372313"/>
            <a:ext cx="2873693" cy="2441413"/>
          </a:xfrm>
          <a:custGeom>
            <a:avLst/>
            <a:gdLst/>
            <a:ahLst/>
            <a:cxnLst/>
            <a:rect l="l" t="t" r="r" b="b"/>
            <a:pathLst>
              <a:path w="2873693" h="2441413">
                <a:moveTo>
                  <a:pt x="0" y="0"/>
                </a:moveTo>
                <a:lnTo>
                  <a:pt x="2873692" y="0"/>
                </a:lnTo>
                <a:lnTo>
                  <a:pt x="2873692" y="2441412"/>
                </a:lnTo>
                <a:lnTo>
                  <a:pt x="0" y="24414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903" r="-479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3688564" y="492646"/>
            <a:ext cx="4463778" cy="1100373"/>
          </a:xfrm>
          <a:custGeom>
            <a:avLst/>
            <a:gdLst/>
            <a:ahLst/>
            <a:cxnLst/>
            <a:rect l="l" t="t" r="r" b="b"/>
            <a:pathLst>
              <a:path w="4463778" h="1100373">
                <a:moveTo>
                  <a:pt x="0" y="0"/>
                </a:moveTo>
                <a:lnTo>
                  <a:pt x="4463778" y="0"/>
                </a:lnTo>
                <a:lnTo>
                  <a:pt x="4463778" y="1100373"/>
                </a:lnTo>
                <a:lnTo>
                  <a:pt x="0" y="11003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314" t="-22035" r="-10083" b="-25849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8333500" y="612358"/>
            <a:ext cx="3948883" cy="860948"/>
          </a:xfrm>
          <a:custGeom>
            <a:avLst/>
            <a:gdLst/>
            <a:ahLst/>
            <a:cxnLst/>
            <a:rect l="l" t="t" r="r" b="b"/>
            <a:pathLst>
              <a:path w="3948883" h="860948">
                <a:moveTo>
                  <a:pt x="0" y="0"/>
                </a:moveTo>
                <a:lnTo>
                  <a:pt x="3948883" y="0"/>
                </a:lnTo>
                <a:lnTo>
                  <a:pt x="3948883" y="860949"/>
                </a:lnTo>
                <a:lnTo>
                  <a:pt x="0" y="86094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3471034" y="0"/>
            <a:ext cx="14816966" cy="10287000"/>
          </a:xfrm>
          <a:custGeom>
            <a:avLst/>
            <a:gdLst/>
            <a:ahLst/>
            <a:cxnLst/>
            <a:rect l="l" t="t" r="r" b="b"/>
            <a:pathLst>
              <a:path w="14816966" h="10287000">
                <a:moveTo>
                  <a:pt x="0" y="0"/>
                </a:moveTo>
                <a:lnTo>
                  <a:pt x="14816966" y="0"/>
                </a:lnTo>
                <a:lnTo>
                  <a:pt x="14816966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17000"/>
            </a:blip>
            <a:stretch>
              <a:fillRect l="-49549" r="-24018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TextBox 6"/>
          <p:cNvSpPr txBox="1"/>
          <p:nvPr/>
        </p:nvSpPr>
        <p:spPr>
          <a:xfrm>
            <a:off x="3688564" y="2520020"/>
            <a:ext cx="12948358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spc="381">
                <a:solidFill>
                  <a:srgbClr val="5EAAAE"/>
                </a:solidFill>
                <a:latin typeface="Montserrat Classic"/>
              </a:rPr>
              <a:t>ODNOSI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688564" y="3397579"/>
            <a:ext cx="14599436" cy="30694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35"/>
              </a:lnSpc>
            </a:pPr>
            <a:r>
              <a:rPr lang="en-US" sz="2108" spc="67">
                <a:solidFill>
                  <a:srgbClr val="FFFFFF"/>
                </a:solidFill>
                <a:latin typeface="Montserrat Light Italics"/>
              </a:rPr>
              <a:t>Značilnosti učenca 21. stoletja</a:t>
            </a:r>
            <a:r>
              <a:rPr lang="en-US" sz="2108" spc="67">
                <a:solidFill>
                  <a:srgbClr val="FFFFFF"/>
                </a:solidFill>
                <a:latin typeface="Montserrat Light"/>
              </a:rPr>
              <a:t>. (2016). https://smiletutor.sg/facilitating-21st-century-learners/ </a:t>
            </a:r>
          </a:p>
          <a:p>
            <a:pPr>
              <a:lnSpc>
                <a:spcPts val="3035"/>
              </a:lnSpc>
            </a:pPr>
            <a:endParaRPr lang="en-US" sz="2108" spc="67">
              <a:solidFill>
                <a:srgbClr val="FFFFFF"/>
              </a:solidFill>
              <a:latin typeface="Montserrat Light"/>
            </a:endParaRPr>
          </a:p>
          <a:p>
            <a:pPr>
              <a:lnSpc>
                <a:spcPts val="3035"/>
              </a:lnSpc>
            </a:pPr>
            <a:r>
              <a:rPr lang="en-US" sz="2108" spc="67">
                <a:solidFill>
                  <a:srgbClr val="FFFFFF"/>
                </a:solidFill>
                <a:latin typeface="Montserrat Light"/>
              </a:rPr>
              <a:t>Ferk Savec, V. (2010). </a:t>
            </a:r>
            <a:r>
              <a:rPr lang="en-US" sz="2108" spc="67">
                <a:solidFill>
                  <a:srgbClr val="FFFFFF"/>
                </a:solidFill>
                <a:latin typeface="Montserrat Light Italics"/>
              </a:rPr>
              <a:t>Projektno učno delo pri učenju naravoslovnih vsebin</a:t>
            </a:r>
            <a:r>
              <a:rPr lang="en-US" sz="2108" spc="67">
                <a:solidFill>
                  <a:srgbClr val="FFFFFF"/>
                </a:solidFill>
                <a:latin typeface="Montserrat Light"/>
              </a:rPr>
              <a:t>. Univerza v Mariboru Fakulteta za naravoslovje in matematiko.</a:t>
            </a:r>
          </a:p>
          <a:p>
            <a:pPr>
              <a:lnSpc>
                <a:spcPts val="3035"/>
              </a:lnSpc>
            </a:pPr>
            <a:endParaRPr lang="en-US" sz="2108" spc="67">
              <a:solidFill>
                <a:srgbClr val="FFFFFF"/>
              </a:solidFill>
              <a:latin typeface="Montserrat Light"/>
            </a:endParaRPr>
          </a:p>
          <a:p>
            <a:pPr>
              <a:lnSpc>
                <a:spcPts val="3035"/>
              </a:lnSpc>
            </a:pPr>
            <a:r>
              <a:rPr lang="en-US" sz="2108" spc="67">
                <a:solidFill>
                  <a:srgbClr val="FFFFFF"/>
                </a:solidFill>
                <a:latin typeface="Montserrat Light"/>
              </a:rPr>
              <a:t>Fray, K. (1982). </a:t>
            </a:r>
            <a:r>
              <a:rPr lang="en-US" sz="2108" spc="67">
                <a:solidFill>
                  <a:srgbClr val="FFFFFF"/>
                </a:solidFill>
                <a:latin typeface="Montserrat Light Italics"/>
              </a:rPr>
              <a:t>Die Projektmethode</a:t>
            </a:r>
            <a:r>
              <a:rPr lang="en-US" sz="2108" spc="67">
                <a:solidFill>
                  <a:srgbClr val="FFFFFF"/>
                </a:solidFill>
                <a:latin typeface="Montserrat Light"/>
              </a:rPr>
              <a:t>. Weinheim: Beltz.</a:t>
            </a:r>
          </a:p>
          <a:p>
            <a:pPr>
              <a:lnSpc>
                <a:spcPts val="3035"/>
              </a:lnSpc>
            </a:pPr>
            <a:endParaRPr lang="en-US" sz="2108" spc="67">
              <a:solidFill>
                <a:srgbClr val="FFFFFF"/>
              </a:solidFill>
              <a:latin typeface="Montserrat Light"/>
            </a:endParaRPr>
          </a:p>
          <a:p>
            <a:pPr algn="l">
              <a:lnSpc>
                <a:spcPts val="3035"/>
              </a:lnSpc>
            </a:pPr>
            <a:r>
              <a:rPr lang="en-US" sz="2108" spc="67">
                <a:solidFill>
                  <a:srgbClr val="FFFFFF"/>
                </a:solidFill>
                <a:latin typeface="Montserrat Light"/>
              </a:rPr>
              <a:t>Trilling, B. &amp; Fadel, C. (2012). </a:t>
            </a:r>
            <a:r>
              <a:rPr lang="en-US" sz="2108" spc="67">
                <a:solidFill>
                  <a:srgbClr val="FFFFFF"/>
                </a:solidFill>
                <a:latin typeface="Montserrat Light Italics"/>
              </a:rPr>
              <a:t>Veščine 21. stoletja: Učenje za življenje v današnjem času</a:t>
            </a:r>
            <a:r>
              <a:rPr lang="en-US" sz="2108" spc="67">
                <a:solidFill>
                  <a:srgbClr val="FFFFFF"/>
                </a:solidFill>
                <a:latin typeface="Montserrat Light"/>
              </a:rPr>
              <a:t>. John Wiley &amp; Sons.</a:t>
            </a:r>
          </a:p>
        </p:txBody>
      </p:sp>
    </p:spTree>
  </p:cSld>
  <p:clrMapOvr>
    <a:masterClrMapping/>
  </p:clrMapOvr>
</p:sld>
</file>

<file path=ppt/slides/slide19.xml><?xml version="1.0" encoding="utf-8"?>
<p:sld xmlns:asvg="http://schemas.microsoft.com/office/drawing/2016/SVG/main"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89744" y="372313"/>
            <a:ext cx="2873693" cy="2441413"/>
          </a:xfrm>
          <a:custGeom>
            <a:avLst/>
            <a:gdLst/>
            <a:ahLst/>
            <a:cxnLst/>
            <a:rect l="l" t="t" r="r" b="b"/>
            <a:pathLst>
              <a:path w="2873693" h="2441413">
                <a:moveTo>
                  <a:pt x="0" y="0"/>
                </a:moveTo>
                <a:lnTo>
                  <a:pt x="2873692" y="0"/>
                </a:lnTo>
                <a:lnTo>
                  <a:pt x="2873692" y="2441412"/>
                </a:lnTo>
                <a:lnTo>
                  <a:pt x="0" y="24414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903" r="-479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3688564" y="492646"/>
            <a:ext cx="4463778" cy="1100373"/>
          </a:xfrm>
          <a:custGeom>
            <a:avLst/>
            <a:gdLst/>
            <a:ahLst/>
            <a:cxnLst/>
            <a:rect l="l" t="t" r="r" b="b"/>
            <a:pathLst>
              <a:path w="4463778" h="1100373">
                <a:moveTo>
                  <a:pt x="0" y="0"/>
                </a:moveTo>
                <a:lnTo>
                  <a:pt x="4463778" y="0"/>
                </a:lnTo>
                <a:lnTo>
                  <a:pt x="4463778" y="1100373"/>
                </a:lnTo>
                <a:lnTo>
                  <a:pt x="0" y="11003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314" t="-22035" r="-10083" b="-25849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8333500" y="612358"/>
            <a:ext cx="3948883" cy="860948"/>
          </a:xfrm>
          <a:custGeom>
            <a:avLst/>
            <a:gdLst/>
            <a:ahLst/>
            <a:cxnLst/>
            <a:rect l="l" t="t" r="r" b="b"/>
            <a:pathLst>
              <a:path w="3948883" h="860948">
                <a:moveTo>
                  <a:pt x="0" y="0"/>
                </a:moveTo>
                <a:lnTo>
                  <a:pt x="3948883" y="0"/>
                </a:lnTo>
                <a:lnTo>
                  <a:pt x="3948883" y="860949"/>
                </a:lnTo>
                <a:lnTo>
                  <a:pt x="0" y="86094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3471034" y="0"/>
            <a:ext cx="14816966" cy="10287000"/>
          </a:xfrm>
          <a:custGeom>
            <a:avLst/>
            <a:gdLst/>
            <a:ahLst/>
            <a:cxnLst/>
            <a:rect l="l" t="t" r="r" b="b"/>
            <a:pathLst>
              <a:path w="14816966" h="10287000">
                <a:moveTo>
                  <a:pt x="0" y="0"/>
                </a:moveTo>
                <a:lnTo>
                  <a:pt x="14816966" y="0"/>
                </a:lnTo>
                <a:lnTo>
                  <a:pt x="14816966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17000"/>
            </a:blip>
            <a:stretch>
              <a:fillRect l="-49549" r="-24018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3688564" y="7030648"/>
            <a:ext cx="405358" cy="405358"/>
          </a:xfrm>
          <a:custGeom>
            <a:avLst/>
            <a:gdLst/>
            <a:ahLst/>
            <a:cxnLst/>
            <a:rect l="l" t="t" r="r" b="b"/>
            <a:pathLst>
              <a:path w="405358" h="405358">
                <a:moveTo>
                  <a:pt x="0" y="0"/>
                </a:moveTo>
                <a:lnTo>
                  <a:pt x="405358" y="0"/>
                </a:lnTo>
                <a:lnTo>
                  <a:pt x="405358" y="405358"/>
                </a:lnTo>
                <a:lnTo>
                  <a:pt x="0" y="40535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TextBox 7"/>
          <p:cNvSpPr txBox="1"/>
          <p:nvPr/>
        </p:nvSpPr>
        <p:spPr>
          <a:xfrm>
            <a:off x="4222176" y="6353334"/>
            <a:ext cx="4130380" cy="17028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71"/>
              </a:lnSpc>
            </a:pPr>
            <a:endParaRPr/>
          </a:p>
          <a:p>
            <a:pPr>
              <a:lnSpc>
                <a:spcPts val="2771"/>
              </a:lnSpc>
            </a:pPr>
            <a:r>
              <a:rPr lang="en-US" sz="1847" spc="121">
                <a:solidFill>
                  <a:srgbClr val="A7CD4C"/>
                </a:solidFill>
                <a:latin typeface="Montserrat Light"/>
              </a:rPr>
              <a:t>Prof. Dr. Vesna Ferk Savec</a:t>
            </a:r>
          </a:p>
          <a:p>
            <a:pPr>
              <a:lnSpc>
                <a:spcPts val="2771"/>
              </a:lnSpc>
            </a:pPr>
            <a:r>
              <a:rPr lang="en-US" sz="1847" spc="121">
                <a:solidFill>
                  <a:srgbClr val="FFFFFF"/>
                </a:solidFill>
                <a:latin typeface="Montserrat Light"/>
              </a:rPr>
              <a:t>vesna.ferk@pef.uni-lj.si</a:t>
            </a:r>
          </a:p>
          <a:p>
            <a:pPr>
              <a:lnSpc>
                <a:spcPts val="2771"/>
              </a:lnSpc>
            </a:pPr>
            <a:endParaRPr lang="en-US" sz="1847" spc="121">
              <a:solidFill>
                <a:srgbClr val="FFFFFF"/>
              </a:solidFill>
              <a:latin typeface="Montserrat Light"/>
            </a:endParaRPr>
          </a:p>
          <a:p>
            <a:pPr>
              <a:lnSpc>
                <a:spcPts val="2771"/>
              </a:lnSpc>
            </a:pPr>
            <a:endParaRPr lang="en-US" sz="1847" spc="121">
              <a:solidFill>
                <a:srgbClr val="FFFFFF"/>
              </a:solidFill>
              <a:latin typeface="Montserrat Light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627460" y="6353334"/>
            <a:ext cx="4171392" cy="14050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71"/>
              </a:lnSpc>
            </a:pPr>
            <a:endParaRPr dirty="0"/>
          </a:p>
          <a:p>
            <a:pPr>
              <a:lnSpc>
                <a:spcPts val="2771"/>
              </a:lnSpc>
            </a:pPr>
            <a:r>
              <a:rPr lang="en-US" sz="1847" spc="121" dirty="0">
                <a:solidFill>
                  <a:srgbClr val="AACF46"/>
                </a:solidFill>
                <a:latin typeface="Montserrat Light"/>
              </a:rPr>
              <a:t>doc. dr. </a:t>
            </a:r>
            <a:r>
              <a:rPr lang="en-US" sz="1847" spc="121" dirty="0" err="1">
                <a:solidFill>
                  <a:srgbClr val="AACF46"/>
                </a:solidFill>
                <a:latin typeface="Montserrat Light"/>
              </a:rPr>
              <a:t>Boštjan </a:t>
            </a:r>
            <a:r>
              <a:rPr lang="en-US" sz="1847" spc="121" dirty="0" err="1">
                <a:solidFill>
                  <a:srgbClr val="AACF46"/>
                </a:solidFill>
                <a:latin typeface="Montserrat Light"/>
              </a:rPr>
              <a:t>Genorio</a:t>
            </a:r>
            <a:endParaRPr lang="en-US" sz="1847" spc="121" dirty="0">
              <a:solidFill>
                <a:srgbClr val="AACF46"/>
              </a:solidFill>
              <a:latin typeface="Montserrat Light"/>
            </a:endParaRPr>
          </a:p>
          <a:p>
            <a:pPr>
              <a:lnSpc>
                <a:spcPts val="2771"/>
              </a:lnSpc>
            </a:pPr>
            <a:r>
              <a:rPr lang="en-US" sz="1847" spc="121" dirty="0">
                <a:solidFill>
                  <a:srgbClr val="FFFFFF"/>
                </a:solidFill>
                <a:latin typeface="Montserrat Light"/>
              </a:rPr>
              <a:t>bostjan.genorio@fkkt.uni-lj.si</a:t>
            </a:r>
          </a:p>
          <a:p>
            <a:pPr>
              <a:lnSpc>
                <a:spcPts val="2771"/>
              </a:lnSpc>
            </a:pPr>
            <a:endParaRPr lang="en-US" sz="1847" spc="121" dirty="0">
              <a:solidFill>
                <a:srgbClr val="FFFFFF"/>
              </a:solidFill>
              <a:latin typeface="Montserrat Light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3799792" y="6353334"/>
            <a:ext cx="4130380" cy="13596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71"/>
              </a:lnSpc>
            </a:pPr>
            <a:endParaRPr/>
          </a:p>
          <a:p>
            <a:pPr>
              <a:lnSpc>
                <a:spcPts val="2771"/>
              </a:lnSpc>
            </a:pPr>
            <a:r>
              <a:rPr lang="en-US" sz="1847" spc="121">
                <a:solidFill>
                  <a:srgbClr val="AACF46"/>
                </a:solidFill>
                <a:latin typeface="Montserrat Light"/>
              </a:rPr>
              <a:t>Pomoč. Katarina Mlinarec</a:t>
            </a:r>
          </a:p>
          <a:p>
            <a:pPr>
              <a:lnSpc>
                <a:spcPts val="2771"/>
              </a:lnSpc>
            </a:pPr>
            <a:r>
              <a:rPr lang="en-US" sz="1847" spc="121">
                <a:solidFill>
                  <a:srgbClr val="FFFFFF"/>
                </a:solidFill>
                <a:latin typeface="Montserrat Light"/>
              </a:rPr>
              <a:t>katarina.mlinarec@pef.uni-lj.si</a:t>
            </a:r>
          </a:p>
          <a:p>
            <a:pPr>
              <a:lnSpc>
                <a:spcPts val="2771"/>
              </a:lnSpc>
            </a:pPr>
            <a:endParaRPr lang="en-US" sz="1847" spc="121">
              <a:solidFill>
                <a:srgbClr val="FFFFFF"/>
              </a:solidFill>
              <a:latin typeface="Montserrat Light"/>
            </a:endParaRPr>
          </a:p>
        </p:txBody>
      </p:sp>
      <p:sp>
        <p:nvSpPr>
          <p:cNvPr id="10" name="Freeform 10"/>
          <p:cNvSpPr/>
          <p:nvPr/>
        </p:nvSpPr>
        <p:spPr>
          <a:xfrm>
            <a:off x="8045167" y="6999409"/>
            <a:ext cx="405358" cy="405358"/>
          </a:xfrm>
          <a:custGeom>
            <a:avLst/>
            <a:gdLst/>
            <a:ahLst/>
            <a:cxnLst/>
            <a:rect l="l" t="t" r="r" b="b"/>
            <a:pathLst>
              <a:path w="405358" h="405358">
                <a:moveTo>
                  <a:pt x="0" y="0"/>
                </a:moveTo>
                <a:lnTo>
                  <a:pt x="405358" y="0"/>
                </a:lnTo>
                <a:lnTo>
                  <a:pt x="405358" y="405359"/>
                </a:lnTo>
                <a:lnTo>
                  <a:pt x="0" y="40535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>
          <a:xfrm>
            <a:off x="13263204" y="6999409"/>
            <a:ext cx="405358" cy="405358"/>
          </a:xfrm>
          <a:custGeom>
            <a:avLst/>
            <a:gdLst/>
            <a:ahLst/>
            <a:cxnLst/>
            <a:rect l="l" t="t" r="r" b="b"/>
            <a:pathLst>
              <a:path w="405358" h="405358">
                <a:moveTo>
                  <a:pt x="0" y="0"/>
                </a:moveTo>
                <a:lnTo>
                  <a:pt x="405358" y="0"/>
                </a:lnTo>
                <a:lnTo>
                  <a:pt x="405358" y="405359"/>
                </a:lnTo>
                <a:lnTo>
                  <a:pt x="0" y="40535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2" name="TextBox 12"/>
          <p:cNvSpPr txBox="1"/>
          <p:nvPr/>
        </p:nvSpPr>
        <p:spPr>
          <a:xfrm>
            <a:off x="3688564" y="3171984"/>
            <a:ext cx="12948358" cy="1590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00"/>
              </a:lnSpc>
            </a:pPr>
            <a:endParaRPr/>
          </a:p>
          <a:p>
            <a:pPr>
              <a:lnSpc>
                <a:spcPts val="4200"/>
              </a:lnSpc>
            </a:pPr>
            <a:r>
              <a:rPr lang="en-US" sz="3000" spc="381">
                <a:solidFill>
                  <a:srgbClr val="5EAAAE"/>
                </a:solidFill>
                <a:latin typeface="Montserrat Classic"/>
              </a:rPr>
              <a:t>ZAHVALJUJEMO SE VAM ZA POZORNOST.</a:t>
            </a:r>
          </a:p>
          <a:p>
            <a:pPr>
              <a:lnSpc>
                <a:spcPts val="4200"/>
              </a:lnSpc>
            </a:pPr>
            <a:endParaRPr lang="en-US" sz="3000" spc="381">
              <a:solidFill>
                <a:srgbClr val="5EAAAE"/>
              </a:solidFill>
              <a:latin typeface="Montserrat Classi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AutoShape 3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1887164" y="9071940"/>
            <a:ext cx="1423978" cy="1287119"/>
          </a:xfrm>
          <a:custGeom>
            <a:avLst/>
            <a:gdLst/>
            <a:ahLst/>
            <a:cxnLst/>
            <a:rect l="l" t="t" r="r" b="b"/>
            <a:pathLst>
              <a:path w="1423978" h="1287119">
                <a:moveTo>
                  <a:pt x="0" y="0"/>
                </a:moveTo>
                <a:lnTo>
                  <a:pt x="1423978" y="0"/>
                </a:lnTo>
                <a:lnTo>
                  <a:pt x="1423978" y="1287120"/>
                </a:lnTo>
                <a:lnTo>
                  <a:pt x="0" y="12871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3311142" y="9258300"/>
            <a:ext cx="2960619" cy="898986"/>
          </a:xfrm>
          <a:custGeom>
            <a:avLst/>
            <a:gdLst/>
            <a:ahLst/>
            <a:cxnLst/>
            <a:rect l="l" t="t" r="r" b="b"/>
            <a:pathLst>
              <a:path w="2960619" h="898986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6422235" y="9394976"/>
            <a:ext cx="2869575" cy="625634"/>
          </a:xfrm>
          <a:custGeom>
            <a:avLst/>
            <a:gdLst/>
            <a:ahLst/>
            <a:cxnLst/>
            <a:rect l="l" t="t" r="r" b="b"/>
            <a:pathLst>
              <a:path w="2869575" h="625634">
                <a:moveTo>
                  <a:pt x="0" y="0"/>
                </a:moveTo>
                <a:lnTo>
                  <a:pt x="2869575" y="0"/>
                </a:lnTo>
                <a:lnTo>
                  <a:pt x="2869575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>
          <a:xfrm>
            <a:off x="0" y="-14504"/>
            <a:ext cx="18288000" cy="9086078"/>
          </a:xfrm>
          <a:custGeom>
            <a:avLst/>
            <a:gdLst/>
            <a:ahLst/>
            <a:cxnLst/>
            <a:rect l="l" t="t" r="r" b="b"/>
            <a:pathLst>
              <a:path w="18288000" h="9086078">
                <a:moveTo>
                  <a:pt x="0" y="0"/>
                </a:moveTo>
                <a:lnTo>
                  <a:pt x="18288000" y="0"/>
                </a:lnTo>
                <a:lnTo>
                  <a:pt x="18288000" y="9086078"/>
                </a:lnTo>
                <a:lnTo>
                  <a:pt x="0" y="908607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26000"/>
            </a:blip>
            <a:stretch>
              <a:fillRect t="-28265" b="-5959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11600191" y="1561121"/>
            <a:ext cx="4788957" cy="6810961"/>
          </a:xfrm>
          <a:custGeom>
            <a:avLst/>
            <a:gdLst/>
            <a:ahLst/>
            <a:cxnLst/>
            <a:rect l="l" t="t" r="r" b="b"/>
            <a:pathLst>
              <a:path w="4788957" h="6810961">
                <a:moveTo>
                  <a:pt x="0" y="0"/>
                </a:moveTo>
                <a:lnTo>
                  <a:pt x="4788957" y="0"/>
                </a:lnTo>
                <a:lnTo>
                  <a:pt x="4788957" y="6810961"/>
                </a:lnTo>
                <a:lnTo>
                  <a:pt x="0" y="681096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>
          <a:xfrm>
            <a:off x="11361487" y="1398320"/>
            <a:ext cx="4773754" cy="6810961"/>
          </a:xfrm>
          <a:custGeom>
            <a:avLst/>
            <a:gdLst/>
            <a:ahLst/>
            <a:cxnLst/>
            <a:rect l="l" t="t" r="r" b="b"/>
            <a:pathLst>
              <a:path w="4773754" h="6810961">
                <a:moveTo>
                  <a:pt x="0" y="0"/>
                </a:moveTo>
                <a:lnTo>
                  <a:pt x="4773754" y="0"/>
                </a:lnTo>
                <a:lnTo>
                  <a:pt x="4773754" y="6810961"/>
                </a:lnTo>
                <a:lnTo>
                  <a:pt x="0" y="681096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0" name="Freeform 10"/>
          <p:cNvSpPr/>
          <p:nvPr/>
        </p:nvSpPr>
        <p:spPr>
          <a:xfrm>
            <a:off x="11069038" y="1227529"/>
            <a:ext cx="4788957" cy="6810961"/>
          </a:xfrm>
          <a:custGeom>
            <a:avLst/>
            <a:gdLst/>
            <a:ahLst/>
            <a:cxnLst/>
            <a:rect l="l" t="t" r="r" b="b"/>
            <a:pathLst>
              <a:path w="4788957" h="6810961">
                <a:moveTo>
                  <a:pt x="0" y="0"/>
                </a:moveTo>
                <a:lnTo>
                  <a:pt x="4788957" y="0"/>
                </a:lnTo>
                <a:lnTo>
                  <a:pt x="4788957" y="6810961"/>
                </a:lnTo>
                <a:lnTo>
                  <a:pt x="0" y="681096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>
          <a:xfrm>
            <a:off x="10780969" y="1024203"/>
            <a:ext cx="4797418" cy="6810961"/>
          </a:xfrm>
          <a:custGeom>
            <a:avLst/>
            <a:gdLst/>
            <a:ahLst/>
            <a:cxnLst/>
            <a:rect l="l" t="t" r="r" b="b"/>
            <a:pathLst>
              <a:path w="4797418" h="6810961">
                <a:moveTo>
                  <a:pt x="0" y="0"/>
                </a:moveTo>
                <a:lnTo>
                  <a:pt x="4797418" y="0"/>
                </a:lnTo>
                <a:lnTo>
                  <a:pt x="4797418" y="6810961"/>
                </a:lnTo>
                <a:lnTo>
                  <a:pt x="0" y="681096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2" name="Freeform 12"/>
          <p:cNvSpPr/>
          <p:nvPr/>
        </p:nvSpPr>
        <p:spPr>
          <a:xfrm>
            <a:off x="10486074" y="752868"/>
            <a:ext cx="4804160" cy="6810961"/>
          </a:xfrm>
          <a:custGeom>
            <a:avLst/>
            <a:gdLst/>
            <a:ahLst/>
            <a:cxnLst/>
            <a:rect l="l" t="t" r="r" b="b"/>
            <a:pathLst>
              <a:path w="4804160" h="6810961">
                <a:moveTo>
                  <a:pt x="0" y="0"/>
                </a:moveTo>
                <a:lnTo>
                  <a:pt x="4804160" y="0"/>
                </a:lnTo>
                <a:lnTo>
                  <a:pt x="4804160" y="6810961"/>
                </a:lnTo>
                <a:lnTo>
                  <a:pt x="0" y="681096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3" name="TextBox 13"/>
          <p:cNvSpPr txBox="1"/>
          <p:nvPr/>
        </p:nvSpPr>
        <p:spPr>
          <a:xfrm>
            <a:off x="1028700" y="3289328"/>
            <a:ext cx="10571491" cy="10579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80"/>
              </a:lnSpc>
            </a:pPr>
            <a:r>
              <a:rPr lang="en-US" sz="3800" spc="19">
                <a:solidFill>
                  <a:srgbClr val="FFFFFF"/>
                </a:solidFill>
                <a:latin typeface="Montserrat Classic Bold"/>
              </a:rPr>
              <a:t>Zeleni program usposabljanja STEM za študente učitelje 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028700" y="4533430"/>
            <a:ext cx="9694756" cy="1275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167"/>
              </a:lnSpc>
            </a:pPr>
            <a:r>
              <a:rPr lang="en-US" sz="3799" spc="140">
                <a:solidFill>
                  <a:srgbClr val="A7CD4C"/>
                </a:solidFill>
                <a:latin typeface="Montserrat Classic Bold"/>
              </a:rPr>
              <a:t>Naslov predmeta: Trajnostne tehnologije v naravoslovnem izobraževanju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600"/>
              </a:lnSpc>
            </a:pPr>
            <a:r>
              <a:rPr lang="en-US" sz="6000" spc="30">
                <a:solidFill>
                  <a:srgbClr val="FEFEFE"/>
                </a:solidFill>
                <a:latin typeface="Montserrat Classic Bold"/>
              </a:rPr>
              <a:t>1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028700" y="6168263"/>
            <a:ext cx="12948358" cy="4057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n-US" sz="2400" spc="304">
                <a:solidFill>
                  <a:srgbClr val="5EAAAE"/>
                </a:solidFill>
                <a:latin typeface="Montserrat Classic"/>
              </a:rPr>
              <a:t>ŠTUDIJSKI PROGRAM IN STOPNJA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028700" y="6534636"/>
            <a:ext cx="12948358" cy="4019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00"/>
              </a:lnSpc>
            </a:pPr>
            <a:r>
              <a:rPr lang="en-US" sz="2200" spc="70">
                <a:solidFill>
                  <a:srgbClr val="FFFFFF"/>
                </a:solidFill>
                <a:latin typeface="Montserrat Light"/>
              </a:rPr>
              <a:t>Mojstrska raven 2. cikel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79"/>
              </a:lnSpc>
            </a:pPr>
            <a:r>
              <a:rPr lang="en-US" sz="2200" spc="175">
                <a:solidFill>
                  <a:srgbClr val="1C2529"/>
                </a:solidFill>
                <a:latin typeface="Montserrat Classic"/>
              </a:rPr>
              <a:t>Predstavlja Rachelle Beaudry</a:t>
            </a:r>
          </a:p>
        </p:txBody>
      </p:sp>
      <p:sp>
        <p:nvSpPr>
          <p:cNvPr id="3" name="AutoShape 3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AutoShape 4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2205644" y="9258300"/>
            <a:ext cx="2960619" cy="898986"/>
          </a:xfrm>
          <a:custGeom>
            <a:avLst/>
            <a:gdLst/>
            <a:ahLst/>
            <a:cxnLst/>
            <a:rect l="l" t="t" r="r" b="b"/>
            <a:pathLst>
              <a:path w="2960619" h="898986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5166264" y="9394976"/>
            <a:ext cx="2869575" cy="625634"/>
          </a:xfrm>
          <a:custGeom>
            <a:avLst/>
            <a:gdLst/>
            <a:ahLst/>
            <a:cxnLst/>
            <a:rect l="l" t="t" r="r" b="b"/>
            <a:pathLst>
              <a:path w="2869575" h="625634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2050066" y="2322546"/>
            <a:ext cx="1914937" cy="909452"/>
            <a:chOff x="0" y="0"/>
            <a:chExt cx="504345" cy="239526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FFFFFF"/>
                  </a:solidFill>
                  <a:latin typeface="Montserrat Classic"/>
                </a:rPr>
                <a:t>PREDAVANJA</a:t>
              </a: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4145978" y="2322546"/>
            <a:ext cx="1914937" cy="909452"/>
            <a:chOff x="0" y="0"/>
            <a:chExt cx="504345" cy="239526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FFFFFF"/>
                  </a:solidFill>
                  <a:latin typeface="Montserrat Classic"/>
                </a:rPr>
                <a:t>SEMINAR</a:t>
              </a:r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6241890" y="2322546"/>
            <a:ext cx="1914937" cy="909452"/>
            <a:chOff x="0" y="0"/>
            <a:chExt cx="504345" cy="239526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FFFFFF"/>
                  </a:solidFill>
                  <a:latin typeface="Montserrat Classic"/>
                </a:rPr>
                <a:t>LAB. DELO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2050066" y="3231997"/>
            <a:ext cx="1914937" cy="569102"/>
            <a:chOff x="0" y="0"/>
            <a:chExt cx="504345" cy="149887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30 H</a:t>
              </a:r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4145978" y="3231997"/>
            <a:ext cx="1914937" cy="569102"/>
            <a:chOff x="0" y="0"/>
            <a:chExt cx="504345" cy="149887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15 H</a:t>
              </a:r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6241890" y="3231997"/>
            <a:ext cx="957468" cy="569102"/>
            <a:chOff x="0" y="0"/>
            <a:chExt cx="252173" cy="149887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252173" cy="149887"/>
            </a:xfrm>
            <a:custGeom>
              <a:avLst/>
              <a:gdLst/>
              <a:ahLst/>
              <a:cxnLst/>
              <a:rect l="l" t="t" r="r" b="b"/>
              <a:pathLst>
                <a:path w="252173" h="149887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19050"/>
              <a:ext cx="252173" cy="13083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r">
                <a:lnSpc>
                  <a:spcPts val="2596"/>
                </a:lnSpc>
              </a:pPr>
              <a:r>
                <a:rPr lang="en-US" sz="2300" spc="135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15 H </a:t>
              </a:r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-1584019" y="533485"/>
            <a:ext cx="15338807" cy="1028531"/>
            <a:chOff x="0" y="0"/>
            <a:chExt cx="4039851" cy="270889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4039851" cy="270889"/>
            </a:xfrm>
            <a:custGeom>
              <a:avLst/>
              <a:gdLst/>
              <a:ahLst/>
              <a:cxnLst/>
              <a:rect l="l" t="t" r="r" b="b"/>
              <a:pathLst>
                <a:path w="4039851" h="270889">
                  <a:moveTo>
                    <a:pt x="25741" y="0"/>
                  </a:moveTo>
                  <a:lnTo>
                    <a:pt x="4014110" y="0"/>
                  </a:lnTo>
                  <a:cubicBezTo>
                    <a:pt x="4020937" y="0"/>
                    <a:pt x="4027484" y="2712"/>
                    <a:pt x="4032311" y="7539"/>
                  </a:cubicBezTo>
                  <a:cubicBezTo>
                    <a:pt x="4037139" y="12367"/>
                    <a:pt x="4039851" y="18914"/>
                    <a:pt x="4039851" y="25741"/>
                  </a:cubicBezTo>
                  <a:lnTo>
                    <a:pt x="4039851" y="245148"/>
                  </a:lnTo>
                  <a:cubicBezTo>
                    <a:pt x="4039851" y="251975"/>
                    <a:pt x="4037139" y="258522"/>
                    <a:pt x="4032311" y="263349"/>
                  </a:cubicBezTo>
                  <a:cubicBezTo>
                    <a:pt x="4027484" y="268177"/>
                    <a:pt x="4020937" y="270889"/>
                    <a:pt x="4014110" y="270889"/>
                  </a:cubicBezTo>
                  <a:lnTo>
                    <a:pt x="25741" y="270889"/>
                  </a:lnTo>
                  <a:cubicBezTo>
                    <a:pt x="18914" y="270889"/>
                    <a:pt x="12367" y="268177"/>
                    <a:pt x="7539" y="263349"/>
                  </a:cubicBezTo>
                  <a:cubicBezTo>
                    <a:pt x="2712" y="258522"/>
                    <a:pt x="0" y="251975"/>
                    <a:pt x="0" y="245148"/>
                  </a:cubicBezTo>
                  <a:lnTo>
                    <a:pt x="0" y="25741"/>
                  </a:lnTo>
                  <a:cubicBezTo>
                    <a:pt x="0" y="18914"/>
                    <a:pt x="2712" y="12367"/>
                    <a:pt x="7539" y="7539"/>
                  </a:cubicBezTo>
                  <a:cubicBezTo>
                    <a:pt x="12367" y="2712"/>
                    <a:pt x="18914" y="0"/>
                    <a:pt x="25741" y="0"/>
                  </a:cubicBezTo>
                  <a:close/>
                </a:path>
              </a:pathLst>
            </a:custGeom>
            <a:solidFill>
              <a:srgbClr val="A7CD4C">
                <a:alpha val="19608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9525"/>
              <a:ext cx="4039851" cy="26136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58"/>
                </a:lnSpc>
              </a:pPr>
              <a:endParaRPr/>
            </a:p>
          </p:txBody>
        </p:sp>
      </p:grpSp>
      <p:sp>
        <p:nvSpPr>
          <p:cNvPr id="28" name="TextBox 28"/>
          <p:cNvSpPr txBox="1"/>
          <p:nvPr/>
        </p:nvSpPr>
        <p:spPr>
          <a:xfrm>
            <a:off x="2050066" y="640714"/>
            <a:ext cx="15710748" cy="3975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80"/>
              </a:lnSpc>
            </a:pPr>
            <a:r>
              <a:rPr lang="en-US" sz="2800" spc="14" dirty="0">
                <a:solidFill>
                  <a:srgbClr val="E6DCCA"/>
                </a:solidFill>
                <a:latin typeface="Montserrat Classic"/>
              </a:rPr>
              <a:t>Zeleni </a:t>
            </a:r>
            <a:r>
              <a:rPr lang="en-US" sz="2800" spc="14" dirty="0" err="1">
                <a:solidFill>
                  <a:srgbClr val="E6DCCA"/>
                </a:solidFill>
                <a:latin typeface="Montserrat Classic"/>
              </a:rPr>
              <a:t>program </a:t>
            </a:r>
            <a:r>
              <a:rPr lang="en-US" sz="2800" spc="14" dirty="0">
                <a:solidFill>
                  <a:srgbClr val="E6DCCA"/>
                </a:solidFill>
                <a:latin typeface="Montserrat Classic"/>
              </a:rPr>
              <a:t>usposabljanja STEM </a:t>
            </a:r>
            <a:r>
              <a:rPr lang="en-US" sz="2800" spc="14" dirty="0">
                <a:solidFill>
                  <a:srgbClr val="E6DCCA"/>
                </a:solidFill>
                <a:latin typeface="Montserrat Classic"/>
              </a:rPr>
              <a:t>za študente učitelje </a:t>
            </a:r>
          </a:p>
        </p:txBody>
      </p:sp>
      <p:sp>
        <p:nvSpPr>
          <p:cNvPr id="29" name="Freeform 29"/>
          <p:cNvSpPr/>
          <p:nvPr/>
        </p:nvSpPr>
        <p:spPr>
          <a:xfrm>
            <a:off x="0" y="580864"/>
            <a:ext cx="2050066" cy="1741682"/>
          </a:xfrm>
          <a:custGeom>
            <a:avLst/>
            <a:gdLst/>
            <a:ahLst/>
            <a:cxnLst/>
            <a:rect l="l" t="t" r="r" b="b"/>
            <a:pathLst>
              <a:path w="2050066" h="1741682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6903" r="-479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0" name="Group 30"/>
          <p:cNvGrpSpPr/>
          <p:nvPr/>
        </p:nvGrpSpPr>
        <p:grpSpPr>
          <a:xfrm>
            <a:off x="7199358" y="3231997"/>
            <a:ext cx="957468" cy="569102"/>
            <a:chOff x="0" y="0"/>
            <a:chExt cx="252173" cy="149887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252173" cy="149887"/>
            </a:xfrm>
            <a:custGeom>
              <a:avLst/>
              <a:gdLst/>
              <a:ahLst/>
              <a:cxnLst/>
              <a:rect l="l" t="t" r="r" b="b"/>
              <a:pathLst>
                <a:path w="252173" h="149887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19050"/>
              <a:ext cx="252173" cy="13083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15 H </a:t>
              </a:r>
            </a:p>
          </p:txBody>
        </p:sp>
      </p:grpSp>
      <p:sp>
        <p:nvSpPr>
          <p:cNvPr id="33" name="TextBox 33"/>
          <p:cNvSpPr txBox="1"/>
          <p:nvPr/>
        </p:nvSpPr>
        <p:spPr>
          <a:xfrm>
            <a:off x="2050066" y="1029695"/>
            <a:ext cx="14407794" cy="4669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808"/>
              </a:lnSpc>
            </a:pPr>
            <a:r>
              <a:rPr lang="en-US" sz="2800" spc="103" dirty="0">
                <a:solidFill>
                  <a:srgbClr val="A7CD4C"/>
                </a:solidFill>
                <a:latin typeface="Montserrat Classic"/>
              </a:rPr>
              <a:t>Trajnostne tehnologije v naravoslovnem izobraževanju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600"/>
              </a:lnSpc>
            </a:pPr>
            <a:r>
              <a:rPr lang="sl-SI" sz="6000" spc="30" dirty="0">
                <a:solidFill>
                  <a:srgbClr val="FEFEFE"/>
                </a:solidFill>
                <a:latin typeface="Montserrat Classic Bold"/>
              </a:rPr>
              <a:t>2</a:t>
            </a:r>
            <a:endParaRPr lang="en-US" sz="6000" spc="30" dirty="0">
              <a:solidFill>
                <a:srgbClr val="FEFEFE"/>
              </a:solidFill>
              <a:latin typeface="Montserrat Classic Bold"/>
            </a:endParaRPr>
          </a:p>
        </p:txBody>
      </p:sp>
      <p:sp>
        <p:nvSpPr>
          <p:cNvPr id="35" name="TextBox 35"/>
          <p:cNvSpPr txBox="1"/>
          <p:nvPr/>
        </p:nvSpPr>
        <p:spPr>
          <a:xfrm>
            <a:off x="2050066" y="4308964"/>
            <a:ext cx="15710748" cy="5089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199"/>
              </a:lnSpc>
              <a:spcBef>
                <a:spcPct val="0"/>
              </a:spcBef>
            </a:pPr>
            <a:r>
              <a:rPr lang="en-US" sz="2999" u="none" strike="noStrike" spc="380">
                <a:solidFill>
                  <a:srgbClr val="5EAAAE"/>
                </a:solidFill>
                <a:latin typeface="Montserrat Classic"/>
              </a:rPr>
              <a:t>NAČRTOVANI UČNI IZIDI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2050066" y="5129450"/>
            <a:ext cx="15906072" cy="3662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11"/>
              </a:lnSpc>
            </a:pPr>
            <a:r>
              <a:rPr lang="en-US" sz="1603" spc="51" dirty="0">
                <a:solidFill>
                  <a:srgbClr val="FFFFFF"/>
                </a:solidFill>
                <a:latin typeface="Montserrat Light"/>
              </a:rPr>
              <a:t>Učenci lahko:</a:t>
            </a:r>
          </a:p>
          <a:p>
            <a:pPr marL="346139" lvl="1" indent="-173069">
              <a:lnSpc>
                <a:spcPts val="1811"/>
              </a:lnSpc>
              <a:buFont typeface="Arial"/>
              <a:buChar char="•"/>
            </a:pPr>
            <a:r>
              <a:rPr lang="en-US" sz="1603" spc="51" dirty="0">
                <a:solidFill>
                  <a:srgbClr val="FFFFFF"/>
                </a:solidFill>
                <a:latin typeface="Montserrat Light"/>
              </a:rPr>
              <a:t>dokazati poglobljeno razumevanje načel in konceptov, na katerih temeljijo trajnostne tehnologije na področju vodikovih gorivnih celic, </a:t>
            </a:r>
            <a:r>
              <a:rPr lang="en-US" sz="1603" spc="51" dirty="0" err="1">
                <a:solidFill>
                  <a:srgbClr val="FFFFFF"/>
                </a:solidFill>
                <a:latin typeface="Montserrat Light"/>
              </a:rPr>
              <a:t>elektroliterjev</a:t>
            </a:r>
            <a:r>
              <a:rPr lang="en-US" sz="1603" spc="51" dirty="0">
                <a:solidFill>
                  <a:srgbClr val="FFFFFF"/>
                </a:solidFill>
                <a:latin typeface="Montserrat Light"/>
              </a:rPr>
              <a:t>, baterij (vključno z litijevimi in dodatnimi tehnologijami), elektrokemičnih mikroreaktorjev, fotovoltaike in vetrnih turbin;</a:t>
            </a:r>
          </a:p>
          <a:p>
            <a:pPr marL="346139" lvl="1" indent="-173069">
              <a:lnSpc>
                <a:spcPts val="1811"/>
              </a:lnSpc>
              <a:buFont typeface="Arial"/>
              <a:buChar char="•"/>
            </a:pPr>
            <a:r>
              <a:rPr lang="en-US" sz="1603" spc="51" dirty="0">
                <a:solidFill>
                  <a:srgbClr val="FFFFFF"/>
                </a:solidFill>
                <a:latin typeface="Montserrat Light"/>
              </a:rPr>
              <a:t>prepoznati in razložiti ključne sestavne dele, materiale in postopke, ki so vključeni v vsako tehnologijo;</a:t>
            </a:r>
          </a:p>
          <a:p>
            <a:pPr marL="346139" lvl="1" indent="-173069">
              <a:lnSpc>
                <a:spcPts val="1811"/>
              </a:lnSpc>
              <a:buFont typeface="Arial"/>
              <a:buChar char="•"/>
            </a:pPr>
            <a:r>
              <a:rPr lang="en-US" sz="1603" spc="51" dirty="0">
                <a:solidFill>
                  <a:srgbClr val="FFFFFF"/>
                </a:solidFill>
                <a:latin typeface="Montserrat Light"/>
              </a:rPr>
              <a:t>oceniti učinkovitost in uspešnost različnih trajnostnih tehnologij v primerjavi s konvencionalnimi viri energije;</a:t>
            </a:r>
          </a:p>
          <a:p>
            <a:pPr marL="346139" lvl="1" indent="-173069">
              <a:lnSpc>
                <a:spcPts val="1811"/>
              </a:lnSpc>
              <a:buFont typeface="Arial"/>
              <a:buChar char="•"/>
            </a:pPr>
            <a:r>
              <a:rPr lang="en-US" sz="1603" spc="51" dirty="0">
                <a:solidFill>
                  <a:srgbClr val="FFFFFF"/>
                </a:solidFill>
                <a:latin typeface="Montserrat Light"/>
              </a:rPr>
              <a:t>prikazati praktične spretnosti pri upravljanju in sestavljanju vodikovih gorivnih celic, </a:t>
            </a:r>
            <a:r>
              <a:rPr lang="en-US" sz="1603" spc="51" dirty="0" err="1">
                <a:solidFill>
                  <a:srgbClr val="FFFFFF"/>
                </a:solidFill>
                <a:latin typeface="Montserrat Light"/>
              </a:rPr>
              <a:t>elektroliterjev</a:t>
            </a:r>
            <a:r>
              <a:rPr lang="en-US" sz="1603" spc="51" dirty="0">
                <a:solidFill>
                  <a:srgbClr val="FFFFFF"/>
                </a:solidFill>
                <a:latin typeface="Montserrat Light"/>
              </a:rPr>
              <a:t>, baterij, elektrokemijskih mikroreaktorjev, fotonapetostnih sistemov in vetrnih turbin;</a:t>
            </a:r>
          </a:p>
          <a:p>
            <a:pPr marL="346139" lvl="1" indent="-173069">
              <a:lnSpc>
                <a:spcPts val="1811"/>
              </a:lnSpc>
              <a:buFont typeface="Arial"/>
              <a:buChar char="•"/>
            </a:pPr>
            <a:r>
              <a:rPr lang="en-US" sz="1603" spc="51" dirty="0">
                <a:solidFill>
                  <a:srgbClr val="FFFFFF"/>
                </a:solidFill>
                <a:latin typeface="Montserrat Light"/>
              </a:rPr>
              <a:t>načrtovati in izvajati poskuse za raziskovanje uspešnosti in učinkovitosti trajnostnih tehnologij;</a:t>
            </a:r>
          </a:p>
          <a:p>
            <a:pPr marL="346139" lvl="1" indent="-173069">
              <a:lnSpc>
                <a:spcPts val="1811"/>
              </a:lnSpc>
              <a:buFont typeface="Arial"/>
              <a:buChar char="•"/>
            </a:pPr>
            <a:r>
              <a:rPr lang="en-US" sz="1603" spc="51" dirty="0">
                <a:solidFill>
                  <a:srgbClr val="FFFFFF"/>
                </a:solidFill>
                <a:latin typeface="Montserrat Light"/>
              </a:rPr>
              <a:t>oceniti in obravnavati izzive in omejitve, povezane z izvajanjem trajnostnih tehnologij;</a:t>
            </a:r>
          </a:p>
          <a:p>
            <a:pPr marL="346139" lvl="1" indent="-173069">
              <a:lnSpc>
                <a:spcPts val="1811"/>
              </a:lnSpc>
              <a:buFont typeface="Arial"/>
              <a:buChar char="•"/>
            </a:pPr>
            <a:r>
              <a:rPr lang="en-US" sz="1603" spc="51" dirty="0">
                <a:solidFill>
                  <a:srgbClr val="FFFFFF"/>
                </a:solidFill>
                <a:latin typeface="Montserrat Light"/>
              </a:rPr>
              <a:t>prepoznati interdisciplinarno naravo trajnostnih tehnologij, ki združujejo znanje kemije, fizike, inženirstva in okoljskih ved:</a:t>
            </a:r>
          </a:p>
          <a:p>
            <a:pPr marL="346139" lvl="1" indent="-173069">
              <a:lnSpc>
                <a:spcPts val="1811"/>
              </a:lnSpc>
              <a:buFont typeface="Arial"/>
              <a:buChar char="•"/>
            </a:pPr>
            <a:r>
              <a:rPr lang="en-US" sz="1603" spc="51" dirty="0">
                <a:solidFill>
                  <a:srgbClr val="FFFFFF"/>
                </a:solidFill>
                <a:latin typeface="Montserrat Light"/>
              </a:rPr>
              <a:t>s pisnimi poročili, ustnimi predstavitvami in vizualnimi pripomočki učinkovito sporočati znanstvene koncepte in ugotovitve, povezane s trajnostnimi tehnologijami:</a:t>
            </a:r>
          </a:p>
          <a:p>
            <a:pPr marL="346139" lvl="1" indent="-173069">
              <a:lnSpc>
                <a:spcPts val="1811"/>
              </a:lnSpc>
              <a:buFont typeface="Arial"/>
              <a:buChar char="•"/>
            </a:pPr>
            <a:r>
              <a:rPr lang="en-US" sz="1603" spc="51" dirty="0">
                <a:solidFill>
                  <a:srgbClr val="FFFFFF"/>
                </a:solidFill>
                <a:latin typeface="Montserrat Light"/>
              </a:rPr>
              <a:t>sodelovati z vrstniki pri skupinskih projektih, spodbujati timsko delo in učinkovito komunikacijo.</a:t>
            </a:r>
          </a:p>
          <a:p>
            <a:pPr marL="346139" lvl="1" indent="-173069">
              <a:lnSpc>
                <a:spcPts val="1811"/>
              </a:lnSpc>
              <a:buFont typeface="Arial"/>
              <a:buChar char="•"/>
            </a:pPr>
            <a:r>
              <a:rPr lang="en-US" sz="1603" spc="51" dirty="0">
                <a:solidFill>
                  <a:srgbClr val="FFFFFF"/>
                </a:solidFill>
                <a:latin typeface="Montserrat Light"/>
              </a:rPr>
              <a:t>biti obveščen o najnovejših dosežkih na področju trajnostnih tehnologij, ki presegajo vsebino tečaja, vključno z nastajajočimi trendi in vrhunskimi raziskavami.</a:t>
            </a:r>
          </a:p>
        </p:txBody>
      </p:sp>
      <p:grpSp>
        <p:nvGrpSpPr>
          <p:cNvPr id="37" name="Group 37"/>
          <p:cNvGrpSpPr/>
          <p:nvPr/>
        </p:nvGrpSpPr>
        <p:grpSpPr>
          <a:xfrm>
            <a:off x="9144000" y="2322546"/>
            <a:ext cx="1914937" cy="909452"/>
            <a:chOff x="0" y="0"/>
            <a:chExt cx="504345" cy="239526"/>
          </a:xfrm>
        </p:grpSpPr>
        <p:sp>
          <p:nvSpPr>
            <p:cNvPr id="38" name="Freeform 38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TextBox 39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FFFFFF"/>
                  </a:solidFill>
                  <a:latin typeface="Montserrat Classic"/>
                </a:rPr>
                <a:t>INDIVID. DELO</a:t>
              </a:r>
            </a:p>
          </p:txBody>
        </p:sp>
      </p:grpSp>
      <p:grpSp>
        <p:nvGrpSpPr>
          <p:cNvPr id="40" name="Group 40"/>
          <p:cNvGrpSpPr/>
          <p:nvPr/>
        </p:nvGrpSpPr>
        <p:grpSpPr>
          <a:xfrm>
            <a:off x="11239912" y="2322546"/>
            <a:ext cx="1914937" cy="909452"/>
            <a:chOff x="0" y="0"/>
            <a:chExt cx="504345" cy="239526"/>
          </a:xfrm>
        </p:grpSpPr>
        <p:sp>
          <p:nvSpPr>
            <p:cNvPr id="41" name="Freeform 41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TextBox 42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FFFFFF"/>
                  </a:solidFill>
                  <a:latin typeface="Montserrat Classic"/>
                </a:rPr>
                <a:t>ECTS</a:t>
              </a:r>
            </a:p>
          </p:txBody>
        </p:sp>
      </p:grpSp>
      <p:grpSp>
        <p:nvGrpSpPr>
          <p:cNvPr id="43" name="Group 43"/>
          <p:cNvGrpSpPr/>
          <p:nvPr/>
        </p:nvGrpSpPr>
        <p:grpSpPr>
          <a:xfrm>
            <a:off x="9144000" y="3231997"/>
            <a:ext cx="1914937" cy="569102"/>
            <a:chOff x="0" y="0"/>
            <a:chExt cx="504345" cy="149887"/>
          </a:xfrm>
        </p:grpSpPr>
        <p:sp>
          <p:nvSpPr>
            <p:cNvPr id="44" name="Freeform 44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TextBox 45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75 H</a:t>
              </a:r>
            </a:p>
          </p:txBody>
        </p:sp>
      </p:grpSp>
      <p:grpSp>
        <p:nvGrpSpPr>
          <p:cNvPr id="46" name="Group 46"/>
          <p:cNvGrpSpPr/>
          <p:nvPr/>
        </p:nvGrpSpPr>
        <p:grpSpPr>
          <a:xfrm>
            <a:off x="11239912" y="3231997"/>
            <a:ext cx="1914937" cy="569102"/>
            <a:chOff x="0" y="0"/>
            <a:chExt cx="504345" cy="149887"/>
          </a:xfrm>
        </p:grpSpPr>
        <p:sp>
          <p:nvSpPr>
            <p:cNvPr id="47" name="Freeform 47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TextBox 48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79"/>
              </a:lnSpc>
            </a:pPr>
            <a:r>
              <a:rPr lang="en-US" sz="2200" spc="175">
                <a:solidFill>
                  <a:srgbClr val="1C2529"/>
                </a:solidFill>
                <a:latin typeface="Montserrat Classic"/>
              </a:rPr>
              <a:t>Predstavlja Rachelle Beaudry</a:t>
            </a:r>
          </a:p>
        </p:txBody>
      </p:sp>
      <p:sp>
        <p:nvSpPr>
          <p:cNvPr id="3" name="AutoShape 3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AutoShape 4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2205644" y="9258300"/>
            <a:ext cx="2960619" cy="898986"/>
          </a:xfrm>
          <a:custGeom>
            <a:avLst/>
            <a:gdLst/>
            <a:ahLst/>
            <a:cxnLst/>
            <a:rect l="l" t="t" r="r" b="b"/>
            <a:pathLst>
              <a:path w="2960619" h="898986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5166264" y="9394976"/>
            <a:ext cx="2869575" cy="625634"/>
          </a:xfrm>
          <a:custGeom>
            <a:avLst/>
            <a:gdLst/>
            <a:ahLst/>
            <a:cxnLst/>
            <a:rect l="l" t="t" r="r" b="b"/>
            <a:pathLst>
              <a:path w="2869575" h="625634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2050066" y="2322546"/>
            <a:ext cx="1914937" cy="909452"/>
            <a:chOff x="0" y="0"/>
            <a:chExt cx="504345" cy="239526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FFFFFF"/>
                  </a:solidFill>
                  <a:latin typeface="Montserrat Classic"/>
                </a:rPr>
                <a:t>PREDAVANJA</a:t>
              </a: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4145978" y="2322546"/>
            <a:ext cx="1914937" cy="909452"/>
            <a:chOff x="0" y="0"/>
            <a:chExt cx="504345" cy="239526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FFFFFF"/>
                  </a:solidFill>
                  <a:latin typeface="Montserrat Classic"/>
                </a:rPr>
                <a:t>SEMINAR</a:t>
              </a:r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6241890" y="2322546"/>
            <a:ext cx="1914937" cy="909452"/>
            <a:chOff x="0" y="0"/>
            <a:chExt cx="504345" cy="239526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FFFFFF"/>
                  </a:solidFill>
                  <a:latin typeface="Montserrat Classic"/>
                </a:rPr>
                <a:t>LAB. DELO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2050066" y="3231997"/>
            <a:ext cx="1914937" cy="569102"/>
            <a:chOff x="0" y="0"/>
            <a:chExt cx="504345" cy="149887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30 H</a:t>
              </a:r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4145978" y="3231997"/>
            <a:ext cx="1914937" cy="569102"/>
            <a:chOff x="0" y="0"/>
            <a:chExt cx="504345" cy="149887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15 H</a:t>
              </a:r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6241890" y="3231997"/>
            <a:ext cx="957468" cy="569102"/>
            <a:chOff x="0" y="0"/>
            <a:chExt cx="252173" cy="149887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252173" cy="149887"/>
            </a:xfrm>
            <a:custGeom>
              <a:avLst/>
              <a:gdLst/>
              <a:ahLst/>
              <a:cxnLst/>
              <a:rect l="l" t="t" r="r" b="b"/>
              <a:pathLst>
                <a:path w="252173" h="149887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19050"/>
              <a:ext cx="252173" cy="13083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r">
                <a:lnSpc>
                  <a:spcPts val="2596"/>
                </a:lnSpc>
              </a:pPr>
              <a:r>
                <a:rPr lang="en-US" sz="2300" spc="135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15 H </a:t>
              </a:r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-1584019" y="533485"/>
            <a:ext cx="15338807" cy="1028531"/>
            <a:chOff x="0" y="0"/>
            <a:chExt cx="4039851" cy="270889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4039851" cy="270889"/>
            </a:xfrm>
            <a:custGeom>
              <a:avLst/>
              <a:gdLst/>
              <a:ahLst/>
              <a:cxnLst/>
              <a:rect l="l" t="t" r="r" b="b"/>
              <a:pathLst>
                <a:path w="4039851" h="270889">
                  <a:moveTo>
                    <a:pt x="25741" y="0"/>
                  </a:moveTo>
                  <a:lnTo>
                    <a:pt x="4014110" y="0"/>
                  </a:lnTo>
                  <a:cubicBezTo>
                    <a:pt x="4020937" y="0"/>
                    <a:pt x="4027484" y="2712"/>
                    <a:pt x="4032311" y="7539"/>
                  </a:cubicBezTo>
                  <a:cubicBezTo>
                    <a:pt x="4037139" y="12367"/>
                    <a:pt x="4039851" y="18914"/>
                    <a:pt x="4039851" y="25741"/>
                  </a:cubicBezTo>
                  <a:lnTo>
                    <a:pt x="4039851" y="245148"/>
                  </a:lnTo>
                  <a:cubicBezTo>
                    <a:pt x="4039851" y="251975"/>
                    <a:pt x="4037139" y="258522"/>
                    <a:pt x="4032311" y="263349"/>
                  </a:cubicBezTo>
                  <a:cubicBezTo>
                    <a:pt x="4027484" y="268177"/>
                    <a:pt x="4020937" y="270889"/>
                    <a:pt x="4014110" y="270889"/>
                  </a:cubicBezTo>
                  <a:lnTo>
                    <a:pt x="25741" y="270889"/>
                  </a:lnTo>
                  <a:cubicBezTo>
                    <a:pt x="18914" y="270889"/>
                    <a:pt x="12367" y="268177"/>
                    <a:pt x="7539" y="263349"/>
                  </a:cubicBezTo>
                  <a:cubicBezTo>
                    <a:pt x="2712" y="258522"/>
                    <a:pt x="0" y="251975"/>
                    <a:pt x="0" y="245148"/>
                  </a:cubicBezTo>
                  <a:lnTo>
                    <a:pt x="0" y="25741"/>
                  </a:lnTo>
                  <a:cubicBezTo>
                    <a:pt x="0" y="18914"/>
                    <a:pt x="2712" y="12367"/>
                    <a:pt x="7539" y="7539"/>
                  </a:cubicBezTo>
                  <a:cubicBezTo>
                    <a:pt x="12367" y="2712"/>
                    <a:pt x="18914" y="0"/>
                    <a:pt x="25741" y="0"/>
                  </a:cubicBezTo>
                  <a:close/>
                </a:path>
              </a:pathLst>
            </a:custGeom>
            <a:solidFill>
              <a:srgbClr val="A7CD4C">
                <a:alpha val="19608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9525"/>
              <a:ext cx="4039851" cy="26136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58"/>
                </a:lnSpc>
              </a:pPr>
              <a:endParaRPr/>
            </a:p>
          </p:txBody>
        </p:sp>
      </p:grpSp>
      <p:sp>
        <p:nvSpPr>
          <p:cNvPr id="28" name="TextBox 28"/>
          <p:cNvSpPr txBox="1"/>
          <p:nvPr/>
        </p:nvSpPr>
        <p:spPr>
          <a:xfrm>
            <a:off x="2050066" y="640714"/>
            <a:ext cx="15710748" cy="3975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80"/>
              </a:lnSpc>
            </a:pPr>
            <a:r>
              <a:rPr lang="en-US" sz="2800" spc="14">
                <a:solidFill>
                  <a:srgbClr val="E6DCCA"/>
                </a:solidFill>
                <a:latin typeface="Montserrat Classic"/>
              </a:rPr>
              <a:t>Zeleni program usposabljanja STEM za študente učitelje </a:t>
            </a:r>
          </a:p>
        </p:txBody>
      </p:sp>
      <p:sp>
        <p:nvSpPr>
          <p:cNvPr id="29" name="Freeform 29"/>
          <p:cNvSpPr/>
          <p:nvPr/>
        </p:nvSpPr>
        <p:spPr>
          <a:xfrm>
            <a:off x="0" y="580864"/>
            <a:ext cx="2050066" cy="1741682"/>
          </a:xfrm>
          <a:custGeom>
            <a:avLst/>
            <a:gdLst/>
            <a:ahLst/>
            <a:cxnLst/>
            <a:rect l="l" t="t" r="r" b="b"/>
            <a:pathLst>
              <a:path w="2050066" h="1741682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6903" r="-479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0" name="Group 30"/>
          <p:cNvGrpSpPr/>
          <p:nvPr/>
        </p:nvGrpSpPr>
        <p:grpSpPr>
          <a:xfrm>
            <a:off x="7199358" y="3231997"/>
            <a:ext cx="957468" cy="569102"/>
            <a:chOff x="0" y="0"/>
            <a:chExt cx="252173" cy="149887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252173" cy="149887"/>
            </a:xfrm>
            <a:custGeom>
              <a:avLst/>
              <a:gdLst/>
              <a:ahLst/>
              <a:cxnLst/>
              <a:rect l="l" t="t" r="r" b="b"/>
              <a:pathLst>
                <a:path w="252173" h="149887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19050"/>
              <a:ext cx="252173" cy="13083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15 H </a:t>
              </a:r>
            </a:p>
          </p:txBody>
        </p:sp>
      </p:grpSp>
      <p:sp>
        <p:nvSpPr>
          <p:cNvPr id="33" name="TextBox 33"/>
          <p:cNvSpPr txBox="1"/>
          <p:nvPr/>
        </p:nvSpPr>
        <p:spPr>
          <a:xfrm>
            <a:off x="2050066" y="1029695"/>
            <a:ext cx="14407794" cy="4669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808"/>
              </a:lnSpc>
            </a:pPr>
            <a:r>
              <a:rPr lang="en-US" sz="2800" spc="103">
                <a:solidFill>
                  <a:srgbClr val="A7CD4C"/>
                </a:solidFill>
                <a:latin typeface="Montserrat Classic"/>
              </a:rPr>
              <a:t>Trajnostne tehnologije v naravoslovnem izobraževanju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600"/>
              </a:lnSpc>
            </a:pPr>
            <a:r>
              <a:rPr lang="sl-SI" sz="6000" spc="30" dirty="0">
                <a:solidFill>
                  <a:srgbClr val="FEFEFE"/>
                </a:solidFill>
                <a:latin typeface="Montserrat Classic Bold"/>
              </a:rPr>
              <a:t>3</a:t>
            </a:r>
            <a:endParaRPr lang="en-US" sz="6000" spc="30" dirty="0">
              <a:solidFill>
                <a:srgbClr val="FEFEFE"/>
              </a:solidFill>
              <a:latin typeface="Montserrat Classic Bold"/>
            </a:endParaRPr>
          </a:p>
        </p:txBody>
      </p:sp>
      <p:sp>
        <p:nvSpPr>
          <p:cNvPr id="35" name="TextBox 35"/>
          <p:cNvSpPr txBox="1"/>
          <p:nvPr/>
        </p:nvSpPr>
        <p:spPr>
          <a:xfrm>
            <a:off x="2050066" y="4505949"/>
            <a:ext cx="15710748" cy="5089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199"/>
              </a:lnSpc>
              <a:spcBef>
                <a:spcPct val="0"/>
              </a:spcBef>
            </a:pPr>
            <a:r>
              <a:rPr lang="en-US" sz="2999" spc="380">
                <a:solidFill>
                  <a:srgbClr val="5EAAAE"/>
                </a:solidFill>
                <a:latin typeface="Montserrat Classic"/>
              </a:rPr>
              <a:t>OCENJEVANJE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2050066" y="5384709"/>
            <a:ext cx="1317111" cy="689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21"/>
              </a:lnSpc>
            </a:pPr>
            <a:r>
              <a:rPr lang="en-US" sz="2408" spc="77">
                <a:solidFill>
                  <a:srgbClr val="FFFFFF"/>
                </a:solidFill>
                <a:latin typeface="Montserrat Light"/>
              </a:rPr>
              <a:t>Teža (v %)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2050066" y="6317100"/>
            <a:ext cx="2634222" cy="10330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21"/>
              </a:lnSpc>
            </a:pPr>
            <a:r>
              <a:rPr lang="en-US" sz="2408" spc="77">
                <a:solidFill>
                  <a:srgbClr val="FFFFFF"/>
                </a:solidFill>
                <a:latin typeface="Montserrat Light"/>
              </a:rPr>
              <a:t>50 %</a:t>
            </a:r>
          </a:p>
          <a:p>
            <a:pPr>
              <a:lnSpc>
                <a:spcPts val="2721"/>
              </a:lnSpc>
            </a:pPr>
            <a:r>
              <a:rPr lang="en-US" sz="2408" spc="77">
                <a:solidFill>
                  <a:srgbClr val="FFFFFF"/>
                </a:solidFill>
                <a:latin typeface="Montserrat Light"/>
              </a:rPr>
              <a:t>40 %</a:t>
            </a:r>
          </a:p>
          <a:p>
            <a:pPr>
              <a:lnSpc>
                <a:spcPts val="2721"/>
              </a:lnSpc>
            </a:pPr>
            <a:r>
              <a:rPr lang="en-US" sz="2408" spc="77">
                <a:solidFill>
                  <a:srgbClr val="FFFFFF"/>
                </a:solidFill>
                <a:latin typeface="Montserrat Light"/>
              </a:rPr>
              <a:t>10 %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3367177" y="6317100"/>
            <a:ext cx="5225590" cy="13766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21"/>
              </a:lnSpc>
            </a:pPr>
            <a:r>
              <a:rPr lang="en-US" sz="2408" spc="77">
                <a:solidFill>
                  <a:srgbClr val="FFFFFF"/>
                </a:solidFill>
                <a:latin typeface="Montserrat Light"/>
              </a:rPr>
              <a:t> Pisni izpit</a:t>
            </a:r>
          </a:p>
          <a:p>
            <a:pPr>
              <a:lnSpc>
                <a:spcPts val="2721"/>
              </a:lnSpc>
            </a:pPr>
            <a:r>
              <a:rPr lang="en-US" sz="2408" spc="77">
                <a:solidFill>
                  <a:srgbClr val="FFFFFF"/>
                </a:solidFill>
                <a:latin typeface="Montserrat Light"/>
              </a:rPr>
              <a:t> Portfelj projektov</a:t>
            </a:r>
          </a:p>
          <a:p>
            <a:pPr>
              <a:lnSpc>
                <a:spcPts val="2721"/>
              </a:lnSpc>
            </a:pPr>
            <a:r>
              <a:rPr lang="en-US" sz="2408" spc="77">
                <a:solidFill>
                  <a:srgbClr val="FFFFFF"/>
                </a:solidFill>
                <a:latin typeface="Montserrat Light"/>
              </a:rPr>
              <a:t> Predstavitev projekta</a:t>
            </a:r>
          </a:p>
          <a:p>
            <a:pPr>
              <a:lnSpc>
                <a:spcPts val="2721"/>
              </a:lnSpc>
            </a:pPr>
            <a:endParaRPr lang="en-US" sz="2408" spc="77">
              <a:solidFill>
                <a:srgbClr val="FFFFFF"/>
              </a:solidFill>
              <a:latin typeface="Montserrat Light"/>
            </a:endParaRPr>
          </a:p>
        </p:txBody>
      </p:sp>
      <p:grpSp>
        <p:nvGrpSpPr>
          <p:cNvPr id="39" name="Group 39"/>
          <p:cNvGrpSpPr/>
          <p:nvPr/>
        </p:nvGrpSpPr>
        <p:grpSpPr>
          <a:xfrm>
            <a:off x="9144000" y="2322546"/>
            <a:ext cx="1914937" cy="909452"/>
            <a:chOff x="0" y="0"/>
            <a:chExt cx="504345" cy="239526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FFFFFF"/>
                  </a:solidFill>
                  <a:latin typeface="Montserrat Classic"/>
                </a:rPr>
                <a:t>INDIVID. DELO</a:t>
              </a:r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11239912" y="2322546"/>
            <a:ext cx="1914937" cy="909452"/>
            <a:chOff x="0" y="0"/>
            <a:chExt cx="504345" cy="239526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FFFFFF"/>
                  </a:solidFill>
                  <a:latin typeface="Montserrat Classic"/>
                </a:rPr>
                <a:t>ECTS</a:t>
              </a:r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9144000" y="3231997"/>
            <a:ext cx="1914937" cy="569102"/>
            <a:chOff x="0" y="0"/>
            <a:chExt cx="504345" cy="149887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75 H</a:t>
              </a:r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11239912" y="3231997"/>
            <a:ext cx="1914937" cy="569102"/>
            <a:chOff x="0" y="0"/>
            <a:chExt cx="504345" cy="149887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svg="http://schemas.microsoft.com/office/drawing/2016/SVG/main"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79"/>
              </a:lnSpc>
            </a:pPr>
            <a:r>
              <a:rPr lang="en-US" sz="2200" spc="175">
                <a:solidFill>
                  <a:srgbClr val="1C2529"/>
                </a:solidFill>
                <a:latin typeface="Montserrat Classic"/>
              </a:rPr>
              <a:t>Predstavlja Rachelle Beaudry</a:t>
            </a:r>
          </a:p>
        </p:txBody>
      </p:sp>
      <p:sp>
        <p:nvSpPr>
          <p:cNvPr id="3" name="AutoShape 3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AutoShape 4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2205644" y="9258300"/>
            <a:ext cx="2960619" cy="898986"/>
          </a:xfrm>
          <a:custGeom>
            <a:avLst/>
            <a:gdLst/>
            <a:ahLst/>
            <a:cxnLst/>
            <a:rect l="l" t="t" r="r" b="b"/>
            <a:pathLst>
              <a:path w="2960619" h="898986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5166264" y="9394976"/>
            <a:ext cx="2869575" cy="625634"/>
          </a:xfrm>
          <a:custGeom>
            <a:avLst/>
            <a:gdLst/>
            <a:ahLst/>
            <a:cxnLst/>
            <a:rect l="l" t="t" r="r" b="b"/>
            <a:pathLst>
              <a:path w="2869575" h="625634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2050066" y="2322546"/>
            <a:ext cx="1914937" cy="909452"/>
            <a:chOff x="0" y="0"/>
            <a:chExt cx="504345" cy="239526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FFFFFF"/>
                  </a:solidFill>
                  <a:latin typeface="Montserrat Classic"/>
                </a:rPr>
                <a:t>PREDAVANJA</a:t>
              </a: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4145978" y="2322546"/>
            <a:ext cx="1914937" cy="909452"/>
            <a:chOff x="0" y="0"/>
            <a:chExt cx="504345" cy="239526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>
                <a:alpha val="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FFFFFF">
                      <a:alpha val="9804"/>
                    </a:srgbClr>
                  </a:solidFill>
                  <a:latin typeface="Montserrat Classic"/>
                </a:rPr>
                <a:t>SEMINAR</a:t>
              </a:r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6241890" y="2322546"/>
            <a:ext cx="1914937" cy="909452"/>
            <a:chOff x="0" y="0"/>
            <a:chExt cx="504345" cy="239526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FFFFFF"/>
                  </a:solidFill>
                  <a:latin typeface="Montserrat Classic"/>
                </a:rPr>
                <a:t>LAB. DELO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2050066" y="3231997"/>
            <a:ext cx="1914937" cy="569102"/>
            <a:chOff x="0" y="0"/>
            <a:chExt cx="504345" cy="149887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30 H</a:t>
              </a:r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4145978" y="3231997"/>
            <a:ext cx="1914937" cy="569102"/>
            <a:chOff x="0" y="0"/>
            <a:chExt cx="504345" cy="149887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1C2529">
                      <a:alpha val="9804"/>
                    </a:srgbClr>
                  </a:solidFill>
                  <a:latin typeface="Montserrat Classic"/>
                </a:rPr>
                <a:t>15 H</a:t>
              </a:r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6241890" y="3231997"/>
            <a:ext cx="957468" cy="569102"/>
            <a:chOff x="0" y="0"/>
            <a:chExt cx="252173" cy="149887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252173" cy="149887"/>
            </a:xfrm>
            <a:custGeom>
              <a:avLst/>
              <a:gdLst/>
              <a:ahLst/>
              <a:cxnLst/>
              <a:rect l="l" t="t" r="r" b="b"/>
              <a:pathLst>
                <a:path w="252173" h="149887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19050"/>
              <a:ext cx="252173" cy="13083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r">
                <a:lnSpc>
                  <a:spcPts val="2596"/>
                </a:lnSpc>
              </a:pPr>
              <a:r>
                <a:rPr lang="en-US" sz="2300" spc="135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15 H </a:t>
              </a:r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-1584019" y="533485"/>
            <a:ext cx="15338807" cy="1028531"/>
            <a:chOff x="0" y="0"/>
            <a:chExt cx="4039851" cy="270889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4039851" cy="270889"/>
            </a:xfrm>
            <a:custGeom>
              <a:avLst/>
              <a:gdLst/>
              <a:ahLst/>
              <a:cxnLst/>
              <a:rect l="l" t="t" r="r" b="b"/>
              <a:pathLst>
                <a:path w="4039851" h="270889">
                  <a:moveTo>
                    <a:pt x="25741" y="0"/>
                  </a:moveTo>
                  <a:lnTo>
                    <a:pt x="4014110" y="0"/>
                  </a:lnTo>
                  <a:cubicBezTo>
                    <a:pt x="4020937" y="0"/>
                    <a:pt x="4027484" y="2712"/>
                    <a:pt x="4032311" y="7539"/>
                  </a:cubicBezTo>
                  <a:cubicBezTo>
                    <a:pt x="4037139" y="12367"/>
                    <a:pt x="4039851" y="18914"/>
                    <a:pt x="4039851" y="25741"/>
                  </a:cubicBezTo>
                  <a:lnTo>
                    <a:pt x="4039851" y="245148"/>
                  </a:lnTo>
                  <a:cubicBezTo>
                    <a:pt x="4039851" y="251975"/>
                    <a:pt x="4037139" y="258522"/>
                    <a:pt x="4032311" y="263349"/>
                  </a:cubicBezTo>
                  <a:cubicBezTo>
                    <a:pt x="4027484" y="268177"/>
                    <a:pt x="4020937" y="270889"/>
                    <a:pt x="4014110" y="270889"/>
                  </a:cubicBezTo>
                  <a:lnTo>
                    <a:pt x="25741" y="270889"/>
                  </a:lnTo>
                  <a:cubicBezTo>
                    <a:pt x="18914" y="270889"/>
                    <a:pt x="12367" y="268177"/>
                    <a:pt x="7539" y="263349"/>
                  </a:cubicBezTo>
                  <a:cubicBezTo>
                    <a:pt x="2712" y="258522"/>
                    <a:pt x="0" y="251975"/>
                    <a:pt x="0" y="245148"/>
                  </a:cubicBezTo>
                  <a:lnTo>
                    <a:pt x="0" y="25741"/>
                  </a:lnTo>
                  <a:cubicBezTo>
                    <a:pt x="0" y="18914"/>
                    <a:pt x="2712" y="12367"/>
                    <a:pt x="7539" y="7539"/>
                  </a:cubicBezTo>
                  <a:cubicBezTo>
                    <a:pt x="12367" y="2712"/>
                    <a:pt x="18914" y="0"/>
                    <a:pt x="25741" y="0"/>
                  </a:cubicBezTo>
                  <a:close/>
                </a:path>
              </a:pathLst>
            </a:custGeom>
            <a:solidFill>
              <a:srgbClr val="A7CD4C">
                <a:alpha val="19608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9525"/>
              <a:ext cx="4039851" cy="26136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58"/>
                </a:lnSpc>
              </a:pPr>
              <a:endParaRPr/>
            </a:p>
          </p:txBody>
        </p:sp>
      </p:grpSp>
      <p:sp>
        <p:nvSpPr>
          <p:cNvPr id="28" name="TextBox 28"/>
          <p:cNvSpPr txBox="1"/>
          <p:nvPr/>
        </p:nvSpPr>
        <p:spPr>
          <a:xfrm>
            <a:off x="2050066" y="640714"/>
            <a:ext cx="11475528" cy="3975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80"/>
              </a:lnSpc>
            </a:pPr>
            <a:r>
              <a:rPr lang="en-US" sz="2800" spc="14">
                <a:solidFill>
                  <a:srgbClr val="E6DCCA"/>
                </a:solidFill>
                <a:latin typeface="Montserrat Classic"/>
              </a:rPr>
              <a:t>Zeleni program usposabljanja STEM za študente učitelje </a:t>
            </a:r>
          </a:p>
        </p:txBody>
      </p:sp>
      <p:sp>
        <p:nvSpPr>
          <p:cNvPr id="29" name="Freeform 29"/>
          <p:cNvSpPr/>
          <p:nvPr/>
        </p:nvSpPr>
        <p:spPr>
          <a:xfrm>
            <a:off x="0" y="580864"/>
            <a:ext cx="2050066" cy="1741682"/>
          </a:xfrm>
          <a:custGeom>
            <a:avLst/>
            <a:gdLst/>
            <a:ahLst/>
            <a:cxnLst/>
            <a:rect l="l" t="t" r="r" b="b"/>
            <a:pathLst>
              <a:path w="2050066" h="1741682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6903" r="-479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0" name="Group 30"/>
          <p:cNvGrpSpPr/>
          <p:nvPr/>
        </p:nvGrpSpPr>
        <p:grpSpPr>
          <a:xfrm>
            <a:off x="7199358" y="3231997"/>
            <a:ext cx="957468" cy="569102"/>
            <a:chOff x="0" y="0"/>
            <a:chExt cx="252173" cy="149887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252173" cy="149887"/>
            </a:xfrm>
            <a:custGeom>
              <a:avLst/>
              <a:gdLst/>
              <a:ahLst/>
              <a:cxnLst/>
              <a:rect l="l" t="t" r="r" b="b"/>
              <a:pathLst>
                <a:path w="252173" h="149887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19050"/>
              <a:ext cx="252173" cy="13083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1C2529">
                      <a:alpha val="9804"/>
                    </a:srgbClr>
                  </a:solidFill>
                  <a:latin typeface="Montserrat Classic"/>
                </a:rPr>
                <a:t>15 H </a:t>
              </a:r>
            </a:p>
          </p:txBody>
        </p:sp>
      </p:grpSp>
      <p:sp>
        <p:nvSpPr>
          <p:cNvPr id="33" name="Freeform 33"/>
          <p:cNvSpPr/>
          <p:nvPr/>
        </p:nvSpPr>
        <p:spPr>
          <a:xfrm flipH="1">
            <a:off x="14186255" y="1562015"/>
            <a:ext cx="4101745" cy="4101745"/>
          </a:xfrm>
          <a:custGeom>
            <a:avLst/>
            <a:gdLst/>
            <a:ahLst/>
            <a:cxnLst/>
            <a:rect l="l" t="t" r="r" b="b"/>
            <a:pathLst>
              <a:path w="4101745" h="4101745">
                <a:moveTo>
                  <a:pt x="4101745" y="0"/>
                </a:moveTo>
                <a:lnTo>
                  <a:pt x="0" y="0"/>
                </a:lnTo>
                <a:lnTo>
                  <a:pt x="0" y="4101746"/>
                </a:lnTo>
                <a:lnTo>
                  <a:pt x="4101745" y="4101746"/>
                </a:lnTo>
                <a:lnTo>
                  <a:pt x="4101745" y="0"/>
                </a:lnTo>
                <a:close/>
              </a:path>
            </a:pathLst>
          </a:custGeom>
          <a:blipFill>
            <a:blip r:embed="rId5">
              <a:alphaModFix amt="19999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4" name="Freeform 34"/>
          <p:cNvSpPr/>
          <p:nvPr/>
        </p:nvSpPr>
        <p:spPr>
          <a:xfrm>
            <a:off x="14647195" y="4206159"/>
            <a:ext cx="2716975" cy="1528299"/>
          </a:xfrm>
          <a:custGeom>
            <a:avLst/>
            <a:gdLst/>
            <a:ahLst/>
            <a:cxnLst/>
            <a:rect l="l" t="t" r="r" b="b"/>
            <a:pathLst>
              <a:path w="2716975" h="1528299">
                <a:moveTo>
                  <a:pt x="0" y="0"/>
                </a:moveTo>
                <a:lnTo>
                  <a:pt x="2716975" y="0"/>
                </a:lnTo>
                <a:lnTo>
                  <a:pt x="2716975" y="1528298"/>
                </a:lnTo>
                <a:lnTo>
                  <a:pt x="0" y="152829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5" name="Freeform 35"/>
          <p:cNvSpPr/>
          <p:nvPr/>
        </p:nvSpPr>
        <p:spPr>
          <a:xfrm>
            <a:off x="15000713" y="3582933"/>
            <a:ext cx="2258587" cy="1505725"/>
          </a:xfrm>
          <a:custGeom>
            <a:avLst/>
            <a:gdLst/>
            <a:ahLst/>
            <a:cxnLst/>
            <a:rect l="l" t="t" r="r" b="b"/>
            <a:pathLst>
              <a:path w="2258587" h="1505725">
                <a:moveTo>
                  <a:pt x="0" y="0"/>
                </a:moveTo>
                <a:lnTo>
                  <a:pt x="2258587" y="0"/>
                </a:lnTo>
                <a:lnTo>
                  <a:pt x="2258587" y="1505725"/>
                </a:lnTo>
                <a:lnTo>
                  <a:pt x="0" y="150572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6" name="TextBox 36"/>
          <p:cNvSpPr txBox="1"/>
          <p:nvPr/>
        </p:nvSpPr>
        <p:spPr>
          <a:xfrm>
            <a:off x="2050066" y="1029695"/>
            <a:ext cx="11475528" cy="4669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808"/>
              </a:lnSpc>
            </a:pPr>
            <a:r>
              <a:rPr lang="en-US" sz="2800" spc="103">
                <a:solidFill>
                  <a:srgbClr val="A7CD4C"/>
                </a:solidFill>
                <a:latin typeface="Montserrat Classic"/>
              </a:rPr>
              <a:t>Trajnostne tehnologije v naravoslovnem izobraževanju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600"/>
              </a:lnSpc>
            </a:pPr>
            <a:r>
              <a:rPr lang="sl-SI" sz="6000" spc="30" dirty="0">
                <a:solidFill>
                  <a:srgbClr val="FEFEFE"/>
                </a:solidFill>
                <a:latin typeface="Montserrat Classic Bold"/>
              </a:rPr>
              <a:t>4</a:t>
            </a:r>
            <a:endParaRPr lang="en-US" sz="6000" spc="30" dirty="0">
              <a:solidFill>
                <a:srgbClr val="FEFEFE"/>
              </a:solidFill>
              <a:latin typeface="Montserrat Classic Bold"/>
            </a:endParaRPr>
          </a:p>
        </p:txBody>
      </p:sp>
      <p:sp>
        <p:nvSpPr>
          <p:cNvPr id="38" name="TextBox 38"/>
          <p:cNvSpPr txBox="1"/>
          <p:nvPr/>
        </p:nvSpPr>
        <p:spPr>
          <a:xfrm>
            <a:off x="1744090" y="4364371"/>
            <a:ext cx="10295151" cy="10310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9933" lvl="1" indent="-259967" algn="just">
              <a:lnSpc>
                <a:spcPts val="2721"/>
              </a:lnSpc>
              <a:buFont typeface="Arial"/>
              <a:buChar char="•"/>
            </a:pPr>
            <a:r>
              <a:rPr lang="en-US" sz="2408" spc="77">
                <a:solidFill>
                  <a:srgbClr val="FFFFFF"/>
                </a:solidFill>
                <a:latin typeface="Montserrat Light"/>
              </a:rPr>
              <a:t>30 ur </a:t>
            </a:r>
            <a:r>
              <a:rPr lang="en-US" sz="2408" u="none" strike="noStrike" spc="77">
                <a:solidFill>
                  <a:srgbClr val="FFFFFF"/>
                </a:solidFill>
                <a:latin typeface="Montserrat Light"/>
              </a:rPr>
              <a:t>predavanj</a:t>
            </a:r>
            <a:r>
              <a:rPr lang="en-US" sz="2408" spc="77">
                <a:solidFill>
                  <a:srgbClr val="FFFFFF"/>
                </a:solidFill>
                <a:latin typeface="Montserrat Light"/>
              </a:rPr>
              <a:t>,</a:t>
            </a:r>
            <a:r>
              <a:rPr lang="en-US" sz="2408" u="none" strike="noStrike" spc="77">
                <a:solidFill>
                  <a:srgbClr val="FFFFFF"/>
                </a:solidFill>
                <a:latin typeface="Montserrat Light"/>
              </a:rPr>
              <a:t> podprtih z multimedijskim gradivom</a:t>
            </a:r>
          </a:p>
          <a:p>
            <a:pPr marL="519933" lvl="1" indent="-259967" algn="just">
              <a:lnSpc>
                <a:spcPts val="2721"/>
              </a:lnSpc>
              <a:buFont typeface="Arial"/>
              <a:buChar char="•"/>
            </a:pPr>
            <a:r>
              <a:rPr lang="en-US" sz="2408" u="none" strike="noStrike" spc="77">
                <a:solidFill>
                  <a:srgbClr val="FFFFFF"/>
                </a:solidFill>
                <a:latin typeface="Montserrat Light"/>
              </a:rPr>
              <a:t>15 ur laboratorijskega dela (navodila po korakih s pred- in polaboratorijskimi dejavnostmi)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14297848" y="1991732"/>
            <a:ext cx="3701506" cy="20092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17"/>
              </a:lnSpc>
              <a:spcBef>
                <a:spcPct val="0"/>
              </a:spcBef>
            </a:pPr>
            <a:r>
              <a:rPr lang="en-US" sz="2052" spc="121">
                <a:solidFill>
                  <a:srgbClr val="FFFFFF"/>
                </a:solidFill>
                <a:latin typeface="Montserrat Light"/>
              </a:rPr>
              <a:t>Izvajanje tečaja podpirata sistem za upravljanje učenja Moodle in okolje za sodelovalno učenje MS Teams.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2050066" y="5872976"/>
            <a:ext cx="12948358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spc="381">
                <a:solidFill>
                  <a:srgbClr val="5EAAAE"/>
                </a:solidFill>
                <a:latin typeface="Montserrat Classic"/>
              </a:rPr>
              <a:t>VSEBINA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2471201" y="7837485"/>
            <a:ext cx="13910033" cy="8062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61"/>
              </a:lnSpc>
              <a:spcBef>
                <a:spcPct val="0"/>
              </a:spcBef>
            </a:pPr>
            <a:r>
              <a:rPr lang="en-US" sz="2800" spc="165">
                <a:solidFill>
                  <a:srgbClr val="5EAAAE"/>
                </a:solidFill>
                <a:latin typeface="Bakerie"/>
              </a:rPr>
              <a:t>Vodikove gorivne celice, elektroliterji, litij-ionske (Li-ion) baterije, natrij-ionske (Na-ion) baterije, baterije, ki presegajo litij-ionske baterije, elektrokemični (mikro)reaktorji, fotovoltaika, vetrne turbine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2053499" y="6692126"/>
            <a:ext cx="15837474" cy="6881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21"/>
              </a:lnSpc>
              <a:spcBef>
                <a:spcPct val="0"/>
              </a:spcBef>
            </a:pPr>
            <a:r>
              <a:rPr lang="en-US" sz="2408" u="none" strike="noStrike" spc="77">
                <a:solidFill>
                  <a:srgbClr val="FFFFFF"/>
                </a:solidFill>
                <a:latin typeface="Montserrat Light"/>
              </a:rPr>
              <a:t>Trajnostne tehnologije, ki izkoriščajo napredek v znanosti, inženirstvu in oblikovanju za reševanje nujnih okoljskih izzivov, kot so podnebne spremembe, izčrpavanje virov in onesnaževanje. </a:t>
            </a:r>
          </a:p>
        </p:txBody>
      </p:sp>
      <p:grpSp>
        <p:nvGrpSpPr>
          <p:cNvPr id="43" name="Group 43"/>
          <p:cNvGrpSpPr/>
          <p:nvPr/>
        </p:nvGrpSpPr>
        <p:grpSpPr>
          <a:xfrm>
            <a:off x="9144000" y="2322546"/>
            <a:ext cx="1914937" cy="909452"/>
            <a:chOff x="0" y="0"/>
            <a:chExt cx="504345" cy="239526"/>
          </a:xfrm>
        </p:grpSpPr>
        <p:sp>
          <p:nvSpPr>
            <p:cNvPr id="44" name="Freeform 44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TextBox 45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FFFFFF"/>
                  </a:solidFill>
                  <a:latin typeface="Montserrat Classic"/>
                </a:rPr>
                <a:t>INDIVID. DELO</a:t>
              </a:r>
            </a:p>
          </p:txBody>
        </p:sp>
      </p:grpSp>
      <p:grpSp>
        <p:nvGrpSpPr>
          <p:cNvPr id="46" name="Group 46"/>
          <p:cNvGrpSpPr/>
          <p:nvPr/>
        </p:nvGrpSpPr>
        <p:grpSpPr>
          <a:xfrm>
            <a:off x="11239912" y="2322546"/>
            <a:ext cx="1914937" cy="909452"/>
            <a:chOff x="0" y="0"/>
            <a:chExt cx="504345" cy="239526"/>
          </a:xfrm>
        </p:grpSpPr>
        <p:sp>
          <p:nvSpPr>
            <p:cNvPr id="47" name="Freeform 47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TextBox 48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FFFFFF"/>
                  </a:solidFill>
                  <a:latin typeface="Montserrat Classic"/>
                </a:rPr>
                <a:t>ECTS</a:t>
              </a:r>
            </a:p>
          </p:txBody>
        </p:sp>
      </p:grpSp>
      <p:grpSp>
        <p:nvGrpSpPr>
          <p:cNvPr id="49" name="Group 49"/>
          <p:cNvGrpSpPr/>
          <p:nvPr/>
        </p:nvGrpSpPr>
        <p:grpSpPr>
          <a:xfrm>
            <a:off x="9144000" y="3231997"/>
            <a:ext cx="1914937" cy="569102"/>
            <a:chOff x="0" y="0"/>
            <a:chExt cx="504345" cy="149887"/>
          </a:xfrm>
        </p:grpSpPr>
        <p:sp>
          <p:nvSpPr>
            <p:cNvPr id="50" name="Freeform 50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TextBox 51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75 H</a:t>
              </a:r>
            </a:p>
          </p:txBody>
        </p:sp>
      </p:grpSp>
      <p:grpSp>
        <p:nvGrpSpPr>
          <p:cNvPr id="52" name="Group 52"/>
          <p:cNvGrpSpPr/>
          <p:nvPr/>
        </p:nvGrpSpPr>
        <p:grpSpPr>
          <a:xfrm>
            <a:off x="11239912" y="3231997"/>
            <a:ext cx="1914937" cy="569102"/>
            <a:chOff x="0" y="0"/>
            <a:chExt cx="504345" cy="149887"/>
          </a:xfrm>
        </p:grpSpPr>
        <p:sp>
          <p:nvSpPr>
            <p:cNvPr id="53" name="Freeform 53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TextBox 54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svg="http://schemas.microsoft.com/office/drawing/2016/SVG/main"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79"/>
              </a:lnSpc>
            </a:pPr>
            <a:r>
              <a:rPr lang="en-US" sz="2200" spc="175">
                <a:solidFill>
                  <a:srgbClr val="1C2529"/>
                </a:solidFill>
                <a:latin typeface="Montserrat Classic"/>
              </a:rPr>
              <a:t>Predstavlja Rachelle Beaudry</a:t>
            </a:r>
          </a:p>
        </p:txBody>
      </p:sp>
      <p:sp>
        <p:nvSpPr>
          <p:cNvPr id="3" name="AutoShape 3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AutoShape 4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2205644" y="9258300"/>
            <a:ext cx="2960619" cy="898986"/>
          </a:xfrm>
          <a:custGeom>
            <a:avLst/>
            <a:gdLst/>
            <a:ahLst/>
            <a:cxnLst/>
            <a:rect l="l" t="t" r="r" b="b"/>
            <a:pathLst>
              <a:path w="2960619" h="898986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5166264" y="9394976"/>
            <a:ext cx="2869575" cy="625634"/>
          </a:xfrm>
          <a:custGeom>
            <a:avLst/>
            <a:gdLst/>
            <a:ahLst/>
            <a:cxnLst/>
            <a:rect l="l" t="t" r="r" b="b"/>
            <a:pathLst>
              <a:path w="2869575" h="625634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2050066" y="2322546"/>
            <a:ext cx="1914937" cy="909452"/>
            <a:chOff x="0" y="0"/>
            <a:chExt cx="504345" cy="239526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>
                <a:alpha val="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FFFFFF">
                      <a:alpha val="9804"/>
                    </a:srgbClr>
                  </a:solidFill>
                  <a:latin typeface="Montserrat Classic"/>
                </a:rPr>
                <a:t>PREDAVANJA</a:t>
              </a: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4145978" y="2322546"/>
            <a:ext cx="1914937" cy="909452"/>
            <a:chOff x="0" y="0"/>
            <a:chExt cx="504345" cy="239526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FFFFFF"/>
                  </a:solidFill>
                  <a:latin typeface="Montserrat Classic"/>
                </a:rPr>
                <a:t>SEMINAR</a:t>
              </a:r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6241890" y="2322546"/>
            <a:ext cx="1914937" cy="909452"/>
            <a:chOff x="0" y="0"/>
            <a:chExt cx="504345" cy="239526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FFFFFF"/>
                  </a:solidFill>
                  <a:latin typeface="Montserrat Classic"/>
                </a:rPr>
                <a:t>LAB. DELO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9144000" y="2322546"/>
            <a:ext cx="1914937" cy="909452"/>
            <a:chOff x="0" y="0"/>
            <a:chExt cx="504345" cy="239526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FFFFFF"/>
                  </a:solidFill>
                  <a:latin typeface="Montserrat Classic"/>
                </a:rPr>
                <a:t>INDIVID. DELO</a:t>
              </a:r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11239912" y="2322546"/>
            <a:ext cx="1914937" cy="909452"/>
            <a:chOff x="0" y="0"/>
            <a:chExt cx="504345" cy="239526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504345" cy="239526"/>
            </a:xfrm>
            <a:custGeom>
              <a:avLst/>
              <a:gdLst/>
              <a:ahLst/>
              <a:cxnLst/>
              <a:rect l="l" t="t" r="r" b="b"/>
              <a:pathLst>
                <a:path w="504345" h="239526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FFFFFF"/>
                  </a:solidFill>
                  <a:latin typeface="Montserrat Classic"/>
                </a:rPr>
                <a:t>ECTS</a:t>
              </a:r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2050066" y="3231997"/>
            <a:ext cx="1914937" cy="569102"/>
            <a:chOff x="0" y="0"/>
            <a:chExt cx="504345" cy="149887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1C2529">
                      <a:alpha val="9804"/>
                    </a:srgbClr>
                  </a:solidFill>
                  <a:latin typeface="Montserrat Classic"/>
                </a:rPr>
                <a:t>30 H</a:t>
              </a:r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4145978" y="3231997"/>
            <a:ext cx="1914937" cy="569102"/>
            <a:chOff x="0" y="0"/>
            <a:chExt cx="504345" cy="149887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8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1C2529">
                      <a:alpha val="19608"/>
                    </a:srgbClr>
                  </a:solidFill>
                  <a:latin typeface="Montserrat Classic"/>
                </a:rPr>
                <a:t>15 H</a:t>
              </a:r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6241890" y="3231997"/>
            <a:ext cx="957468" cy="569102"/>
            <a:chOff x="0" y="0"/>
            <a:chExt cx="252173" cy="149887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252173" cy="149887"/>
            </a:xfrm>
            <a:custGeom>
              <a:avLst/>
              <a:gdLst/>
              <a:ahLst/>
              <a:cxnLst/>
              <a:rect l="l" t="t" r="r" b="b"/>
              <a:pathLst>
                <a:path w="252173" h="149887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0" y="19050"/>
              <a:ext cx="252173" cy="13083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r">
                <a:lnSpc>
                  <a:spcPts val="2596"/>
                </a:lnSpc>
              </a:pPr>
              <a:r>
                <a:rPr lang="en-US" sz="2300" spc="135">
                  <a:solidFill>
                    <a:srgbClr val="1C2529">
                      <a:alpha val="9804"/>
                    </a:srgbClr>
                  </a:solidFill>
                  <a:latin typeface="Montserrat Classic"/>
                </a:rPr>
                <a:t>15 H </a:t>
              </a:r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9144000" y="3231997"/>
            <a:ext cx="1914937" cy="569102"/>
            <a:chOff x="0" y="0"/>
            <a:chExt cx="504345" cy="149887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75 H</a:t>
              </a:r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1239912" y="3231997"/>
            <a:ext cx="1914937" cy="569102"/>
            <a:chOff x="0" y="0"/>
            <a:chExt cx="504345" cy="149887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504345" cy="149887"/>
            </a:xfrm>
            <a:custGeom>
              <a:avLst/>
              <a:gdLst/>
              <a:ahLst/>
              <a:cxnLst/>
              <a:rect l="l" t="t" r="r" b="b"/>
              <a:pathLst>
                <a:path w="504345" h="149887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5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1C2529">
                      <a:alpha val="31765"/>
                    </a:srgbClr>
                  </a:solidFill>
                  <a:latin typeface="Montserrat Classic"/>
                </a:rPr>
                <a:t>5</a:t>
              </a:r>
            </a:p>
          </p:txBody>
        </p:sp>
      </p:grpSp>
      <p:grpSp>
        <p:nvGrpSpPr>
          <p:cNvPr id="37" name="Group 37"/>
          <p:cNvGrpSpPr/>
          <p:nvPr/>
        </p:nvGrpSpPr>
        <p:grpSpPr>
          <a:xfrm>
            <a:off x="-1584019" y="533485"/>
            <a:ext cx="15338807" cy="1028531"/>
            <a:chOff x="0" y="0"/>
            <a:chExt cx="4039851" cy="270889"/>
          </a:xfrm>
        </p:grpSpPr>
        <p:sp>
          <p:nvSpPr>
            <p:cNvPr id="38" name="Freeform 38"/>
            <p:cNvSpPr/>
            <p:nvPr/>
          </p:nvSpPr>
          <p:spPr>
            <a:xfrm>
              <a:off x="0" y="0"/>
              <a:ext cx="4039851" cy="270889"/>
            </a:xfrm>
            <a:custGeom>
              <a:avLst/>
              <a:gdLst/>
              <a:ahLst/>
              <a:cxnLst/>
              <a:rect l="l" t="t" r="r" b="b"/>
              <a:pathLst>
                <a:path w="4039851" h="270889">
                  <a:moveTo>
                    <a:pt x="25741" y="0"/>
                  </a:moveTo>
                  <a:lnTo>
                    <a:pt x="4014110" y="0"/>
                  </a:lnTo>
                  <a:cubicBezTo>
                    <a:pt x="4020937" y="0"/>
                    <a:pt x="4027484" y="2712"/>
                    <a:pt x="4032311" y="7539"/>
                  </a:cubicBezTo>
                  <a:cubicBezTo>
                    <a:pt x="4037139" y="12367"/>
                    <a:pt x="4039851" y="18914"/>
                    <a:pt x="4039851" y="25741"/>
                  </a:cubicBezTo>
                  <a:lnTo>
                    <a:pt x="4039851" y="245148"/>
                  </a:lnTo>
                  <a:cubicBezTo>
                    <a:pt x="4039851" y="251975"/>
                    <a:pt x="4037139" y="258522"/>
                    <a:pt x="4032311" y="263349"/>
                  </a:cubicBezTo>
                  <a:cubicBezTo>
                    <a:pt x="4027484" y="268177"/>
                    <a:pt x="4020937" y="270889"/>
                    <a:pt x="4014110" y="270889"/>
                  </a:cubicBezTo>
                  <a:lnTo>
                    <a:pt x="25741" y="270889"/>
                  </a:lnTo>
                  <a:cubicBezTo>
                    <a:pt x="18914" y="270889"/>
                    <a:pt x="12367" y="268177"/>
                    <a:pt x="7539" y="263349"/>
                  </a:cubicBezTo>
                  <a:cubicBezTo>
                    <a:pt x="2712" y="258522"/>
                    <a:pt x="0" y="251975"/>
                    <a:pt x="0" y="245148"/>
                  </a:cubicBezTo>
                  <a:lnTo>
                    <a:pt x="0" y="25741"/>
                  </a:lnTo>
                  <a:cubicBezTo>
                    <a:pt x="0" y="18914"/>
                    <a:pt x="2712" y="12367"/>
                    <a:pt x="7539" y="7539"/>
                  </a:cubicBezTo>
                  <a:cubicBezTo>
                    <a:pt x="12367" y="2712"/>
                    <a:pt x="18914" y="0"/>
                    <a:pt x="25741" y="0"/>
                  </a:cubicBezTo>
                  <a:close/>
                </a:path>
              </a:pathLst>
            </a:custGeom>
            <a:solidFill>
              <a:srgbClr val="A7CD4C">
                <a:alpha val="19608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TextBox 39"/>
            <p:cNvSpPr txBox="1"/>
            <p:nvPr/>
          </p:nvSpPr>
          <p:spPr>
            <a:xfrm>
              <a:off x="0" y="9525"/>
              <a:ext cx="4039851" cy="26136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58"/>
                </a:lnSpc>
              </a:pPr>
              <a:endParaRPr/>
            </a:p>
          </p:txBody>
        </p:sp>
      </p:grpSp>
      <p:sp>
        <p:nvSpPr>
          <p:cNvPr id="40" name="TextBox 40"/>
          <p:cNvSpPr txBox="1"/>
          <p:nvPr/>
        </p:nvSpPr>
        <p:spPr>
          <a:xfrm>
            <a:off x="2050066" y="640714"/>
            <a:ext cx="11475528" cy="3975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80"/>
              </a:lnSpc>
            </a:pPr>
            <a:r>
              <a:rPr lang="en-US" sz="2800" spc="14">
                <a:solidFill>
                  <a:srgbClr val="E6DCCA"/>
                </a:solidFill>
                <a:latin typeface="Montserrat Classic"/>
              </a:rPr>
              <a:t>Zeleni program usposabljanja STEM za študente učitelje </a:t>
            </a:r>
          </a:p>
        </p:txBody>
      </p:sp>
      <p:sp>
        <p:nvSpPr>
          <p:cNvPr id="41" name="Freeform 41"/>
          <p:cNvSpPr/>
          <p:nvPr/>
        </p:nvSpPr>
        <p:spPr>
          <a:xfrm>
            <a:off x="0" y="580864"/>
            <a:ext cx="2050066" cy="1741682"/>
          </a:xfrm>
          <a:custGeom>
            <a:avLst/>
            <a:gdLst/>
            <a:ahLst/>
            <a:cxnLst/>
            <a:rect l="l" t="t" r="r" b="b"/>
            <a:pathLst>
              <a:path w="2050066" h="1741682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6903" r="-479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42" name="Group 42"/>
          <p:cNvGrpSpPr/>
          <p:nvPr/>
        </p:nvGrpSpPr>
        <p:grpSpPr>
          <a:xfrm>
            <a:off x="7199358" y="3231997"/>
            <a:ext cx="957468" cy="569102"/>
            <a:chOff x="0" y="0"/>
            <a:chExt cx="252173" cy="149887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252173" cy="149887"/>
            </a:xfrm>
            <a:custGeom>
              <a:avLst/>
              <a:gdLst/>
              <a:ahLst/>
              <a:cxnLst/>
              <a:rect l="l" t="t" r="r" b="b"/>
              <a:pathLst>
                <a:path w="252173" h="149887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8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0" y="19050"/>
              <a:ext cx="252173" cy="13083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r>
                <a:rPr lang="en-US" sz="2300" spc="135">
                  <a:solidFill>
                    <a:srgbClr val="1C2529">
                      <a:alpha val="19608"/>
                    </a:srgbClr>
                  </a:solidFill>
                  <a:latin typeface="Montserrat Classic"/>
                </a:rPr>
                <a:t>15 H </a:t>
              </a:r>
            </a:p>
          </p:txBody>
        </p:sp>
      </p:grpSp>
      <p:sp>
        <p:nvSpPr>
          <p:cNvPr id="45" name="TextBox 45"/>
          <p:cNvSpPr txBox="1"/>
          <p:nvPr/>
        </p:nvSpPr>
        <p:spPr>
          <a:xfrm>
            <a:off x="2050066" y="1029695"/>
            <a:ext cx="11475528" cy="4669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808"/>
              </a:lnSpc>
            </a:pPr>
            <a:r>
              <a:rPr lang="en-US" sz="2800" spc="103">
                <a:solidFill>
                  <a:srgbClr val="A7CD4C"/>
                </a:solidFill>
                <a:latin typeface="Montserrat Classic"/>
              </a:rPr>
              <a:t>Trajnostne tehnologije v naravoslovnem izobraževanju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600"/>
              </a:lnSpc>
            </a:pPr>
            <a:r>
              <a:rPr lang="sl-SI" sz="6000" spc="30" dirty="0">
                <a:solidFill>
                  <a:srgbClr val="FEFEFE"/>
                </a:solidFill>
                <a:latin typeface="Montserrat Classic Bold"/>
              </a:rPr>
              <a:t>5</a:t>
            </a:r>
            <a:endParaRPr lang="en-US" sz="6000" spc="30" dirty="0">
              <a:solidFill>
                <a:srgbClr val="FEFEFE"/>
              </a:solidFill>
              <a:latin typeface="Montserrat Classic Bold"/>
            </a:endParaRPr>
          </a:p>
        </p:txBody>
      </p:sp>
      <p:sp>
        <p:nvSpPr>
          <p:cNvPr id="47" name="TextBox 47"/>
          <p:cNvSpPr txBox="1"/>
          <p:nvPr/>
        </p:nvSpPr>
        <p:spPr>
          <a:xfrm>
            <a:off x="1744090" y="4364371"/>
            <a:ext cx="11103195" cy="3452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9933" lvl="1" indent="-259967" algn="just">
              <a:lnSpc>
                <a:spcPts val="2721"/>
              </a:lnSpc>
              <a:spcBef>
                <a:spcPct val="0"/>
              </a:spcBef>
              <a:buFont typeface="Arial"/>
              <a:buChar char="•"/>
            </a:pPr>
            <a:r>
              <a:rPr lang="en-US" sz="2408" spc="77">
                <a:solidFill>
                  <a:srgbClr val="FFFFFF"/>
                </a:solidFill>
                <a:latin typeface="Montserrat Light"/>
              </a:rPr>
              <a:t>15 ur seminarja + 15 ur laboratorijskega dela (projektno učenje)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2050066" y="5872976"/>
            <a:ext cx="12948358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spc="381">
                <a:solidFill>
                  <a:srgbClr val="5EAAAE"/>
                </a:solidFill>
                <a:latin typeface="Montserrat Classic"/>
              </a:rPr>
              <a:t>VSEBINA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2471201" y="7837485"/>
            <a:ext cx="13910033" cy="8062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61"/>
              </a:lnSpc>
              <a:spcBef>
                <a:spcPct val="0"/>
              </a:spcBef>
            </a:pPr>
            <a:r>
              <a:rPr lang="en-US" sz="2800" spc="165">
                <a:solidFill>
                  <a:srgbClr val="5EAAAE"/>
                </a:solidFill>
                <a:latin typeface="Bakerie"/>
              </a:rPr>
              <a:t>Vodikove gorivne celice, elektroliterji, litij-ionske (Li-ion) baterije, natrij-ionske (Na-ion) baterije, baterije, ki presegajo litij-ionske baterije, elektrokemični (mikro)reaktorji, fotovoltaika, vetrne turbine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2053499" y="6520676"/>
            <a:ext cx="15837474" cy="10310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21"/>
              </a:lnSpc>
              <a:spcBef>
                <a:spcPct val="0"/>
              </a:spcBef>
            </a:pPr>
            <a:r>
              <a:rPr lang="en-US" sz="2408" spc="77">
                <a:solidFill>
                  <a:srgbClr val="FFFFFF"/>
                </a:solidFill>
                <a:latin typeface="Montserrat Light"/>
              </a:rPr>
              <a:t>Učenci v skupinah pripravijo lastne projekte o eni od trajnostnih tehnologij, ki izkoriščajo napredek v znanosti, inženirstvu in oblikovanju za reševanje perečih okoljskih izzivov, kot so podnebne spremembe, izčrpavanje virov in onesnaževanje.</a:t>
            </a:r>
          </a:p>
        </p:txBody>
      </p:sp>
      <p:sp>
        <p:nvSpPr>
          <p:cNvPr id="51" name="Freeform 51"/>
          <p:cNvSpPr/>
          <p:nvPr/>
        </p:nvSpPr>
        <p:spPr>
          <a:xfrm flipH="1">
            <a:off x="14186255" y="1562015"/>
            <a:ext cx="4101745" cy="4101745"/>
          </a:xfrm>
          <a:custGeom>
            <a:avLst/>
            <a:gdLst/>
            <a:ahLst/>
            <a:cxnLst/>
            <a:rect l="l" t="t" r="r" b="b"/>
            <a:pathLst>
              <a:path w="4101745" h="4101745">
                <a:moveTo>
                  <a:pt x="4101745" y="0"/>
                </a:moveTo>
                <a:lnTo>
                  <a:pt x="0" y="0"/>
                </a:lnTo>
                <a:lnTo>
                  <a:pt x="0" y="4101746"/>
                </a:lnTo>
                <a:lnTo>
                  <a:pt x="4101745" y="4101746"/>
                </a:lnTo>
                <a:lnTo>
                  <a:pt x="4101745" y="0"/>
                </a:lnTo>
                <a:close/>
              </a:path>
            </a:pathLst>
          </a:custGeom>
          <a:blipFill>
            <a:blip r:embed="rId5">
              <a:alphaModFix amt="19999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2" name="Freeform 52"/>
          <p:cNvSpPr/>
          <p:nvPr/>
        </p:nvSpPr>
        <p:spPr>
          <a:xfrm>
            <a:off x="14647195" y="4206159"/>
            <a:ext cx="2716975" cy="1528299"/>
          </a:xfrm>
          <a:custGeom>
            <a:avLst/>
            <a:gdLst/>
            <a:ahLst/>
            <a:cxnLst/>
            <a:rect l="l" t="t" r="r" b="b"/>
            <a:pathLst>
              <a:path w="2716975" h="1528299">
                <a:moveTo>
                  <a:pt x="0" y="0"/>
                </a:moveTo>
                <a:lnTo>
                  <a:pt x="2716975" y="0"/>
                </a:lnTo>
                <a:lnTo>
                  <a:pt x="2716975" y="1528298"/>
                </a:lnTo>
                <a:lnTo>
                  <a:pt x="0" y="152829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3" name="Freeform 53"/>
          <p:cNvSpPr/>
          <p:nvPr/>
        </p:nvSpPr>
        <p:spPr>
          <a:xfrm>
            <a:off x="15000713" y="3582933"/>
            <a:ext cx="2258587" cy="1505725"/>
          </a:xfrm>
          <a:custGeom>
            <a:avLst/>
            <a:gdLst/>
            <a:ahLst/>
            <a:cxnLst/>
            <a:rect l="l" t="t" r="r" b="b"/>
            <a:pathLst>
              <a:path w="2258587" h="1505725">
                <a:moveTo>
                  <a:pt x="0" y="0"/>
                </a:moveTo>
                <a:lnTo>
                  <a:pt x="2258587" y="0"/>
                </a:lnTo>
                <a:lnTo>
                  <a:pt x="2258587" y="1505725"/>
                </a:lnTo>
                <a:lnTo>
                  <a:pt x="0" y="150572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4" name="TextBox 54"/>
          <p:cNvSpPr txBox="1"/>
          <p:nvPr/>
        </p:nvSpPr>
        <p:spPr>
          <a:xfrm>
            <a:off x="14297848" y="1991732"/>
            <a:ext cx="3701506" cy="20092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17"/>
              </a:lnSpc>
              <a:spcBef>
                <a:spcPct val="0"/>
              </a:spcBef>
            </a:pPr>
            <a:r>
              <a:rPr lang="en-US" sz="2052" spc="121">
                <a:solidFill>
                  <a:srgbClr val="FFFFFF"/>
                </a:solidFill>
                <a:latin typeface="Montserrat Light"/>
              </a:rPr>
              <a:t>Izvajanje tečaja podpirata sistem za upravljanje učenja Moodle in okolje za sodelovalno učenje MS Teams.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79"/>
              </a:lnSpc>
            </a:pPr>
            <a:r>
              <a:rPr lang="en-US" sz="2200" spc="175">
                <a:solidFill>
                  <a:srgbClr val="1C2529"/>
                </a:solidFill>
                <a:latin typeface="Montserrat Classic"/>
              </a:rPr>
              <a:t>Predstavlja Rachelle Beaudry</a:t>
            </a:r>
          </a:p>
        </p:txBody>
      </p:sp>
      <p:sp>
        <p:nvSpPr>
          <p:cNvPr id="3" name="AutoShape 3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AutoShape 4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2205644" y="9258300"/>
            <a:ext cx="2960619" cy="898986"/>
          </a:xfrm>
          <a:custGeom>
            <a:avLst/>
            <a:gdLst/>
            <a:ahLst/>
            <a:cxnLst/>
            <a:rect l="l" t="t" r="r" b="b"/>
            <a:pathLst>
              <a:path w="2960619" h="898986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5166264" y="9394976"/>
            <a:ext cx="2869575" cy="625634"/>
          </a:xfrm>
          <a:custGeom>
            <a:avLst/>
            <a:gdLst/>
            <a:ahLst/>
            <a:cxnLst/>
            <a:rect l="l" t="t" r="r" b="b"/>
            <a:pathLst>
              <a:path w="2869575" h="625634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>
          <a:xfrm>
            <a:off x="0" y="-14504"/>
            <a:ext cx="18288000" cy="9086078"/>
          </a:xfrm>
          <a:custGeom>
            <a:avLst/>
            <a:gdLst/>
            <a:ahLst/>
            <a:cxnLst/>
            <a:rect l="l" t="t" r="r" b="b"/>
            <a:pathLst>
              <a:path w="18288000" h="9086078">
                <a:moveTo>
                  <a:pt x="0" y="0"/>
                </a:moveTo>
                <a:lnTo>
                  <a:pt x="18288000" y="0"/>
                </a:lnTo>
                <a:lnTo>
                  <a:pt x="18288000" y="9086078"/>
                </a:lnTo>
                <a:lnTo>
                  <a:pt x="0" y="908607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</a:blip>
            <a:stretch>
              <a:fillRect t="-28265" b="-5959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0" y="580864"/>
            <a:ext cx="2050066" cy="1741682"/>
          </a:xfrm>
          <a:custGeom>
            <a:avLst/>
            <a:gdLst/>
            <a:ahLst/>
            <a:cxnLst/>
            <a:rect l="l" t="t" r="r" b="b"/>
            <a:pathLst>
              <a:path w="2050066" h="1741682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6903" r="-479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>
          <a:xfrm>
            <a:off x="2050066" y="2406384"/>
            <a:ext cx="8855064" cy="5986795"/>
          </a:xfrm>
          <a:custGeom>
            <a:avLst/>
            <a:gdLst/>
            <a:ahLst/>
            <a:cxnLst/>
            <a:rect l="l" t="t" r="r" b="b"/>
            <a:pathLst>
              <a:path w="8855064" h="5986795">
                <a:moveTo>
                  <a:pt x="0" y="0"/>
                </a:moveTo>
                <a:lnTo>
                  <a:pt x="8855064" y="0"/>
                </a:lnTo>
                <a:lnTo>
                  <a:pt x="8855064" y="5986795"/>
                </a:lnTo>
                <a:lnTo>
                  <a:pt x="0" y="598679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9965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0" name="TextBox 10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600"/>
              </a:lnSpc>
            </a:pPr>
            <a:r>
              <a:rPr lang="sl-SI" sz="6000" spc="30" dirty="0">
                <a:solidFill>
                  <a:srgbClr val="FEFEFE"/>
                </a:solidFill>
                <a:latin typeface="Montserrat Classic Bold"/>
              </a:rPr>
              <a:t>6</a:t>
            </a:r>
            <a:endParaRPr lang="en-US" sz="6000" spc="30" dirty="0">
              <a:solidFill>
                <a:srgbClr val="FEFEFE"/>
              </a:solidFill>
              <a:latin typeface="Montserrat Classic Bold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2050066" y="8838044"/>
            <a:ext cx="14913513" cy="2180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693"/>
              </a:lnSpc>
              <a:spcBef>
                <a:spcPct val="0"/>
              </a:spcBef>
            </a:pPr>
            <a:r>
              <a:rPr lang="en-US" sz="1500" spc="88" dirty="0">
                <a:solidFill>
                  <a:srgbClr val="FFFFFF"/>
                </a:solidFill>
                <a:latin typeface="Montserrat Light"/>
              </a:rPr>
              <a:t>Značilnosti učenca 21. stoletja (povzeto po Tan (2016),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povzeto </a:t>
            </a:r>
            <a:r>
              <a:rPr lang="en-US" sz="1500" spc="88" dirty="0">
                <a:solidFill>
                  <a:srgbClr val="FFFFFF"/>
                </a:solidFill>
                <a:latin typeface="Montserrat Light"/>
              </a:rPr>
              <a:t>po https://smiletutor.sg/facilitating-21st-century-learners/)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050066" y="1304321"/>
            <a:ext cx="12948358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899"/>
              </a:lnSpc>
            </a:pPr>
            <a:r>
              <a:rPr lang="en-US" sz="3499" spc="444">
                <a:solidFill>
                  <a:srgbClr val="5EAAAE"/>
                </a:solidFill>
                <a:latin typeface="Montserrat Classic"/>
              </a:rPr>
              <a:t>UČENEC 21. STOLETJA JE...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79"/>
              </a:lnSpc>
            </a:pPr>
            <a:r>
              <a:rPr lang="en-US" sz="2200" spc="175">
                <a:solidFill>
                  <a:srgbClr val="1C2529"/>
                </a:solidFill>
                <a:latin typeface="Montserrat Classic"/>
              </a:rPr>
              <a:t>Predstavlja Rachelle Beaudry</a:t>
            </a:r>
          </a:p>
        </p:txBody>
      </p:sp>
      <p:sp>
        <p:nvSpPr>
          <p:cNvPr id="3" name="AutoShape 3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AutoShape 4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2205644" y="9258300"/>
            <a:ext cx="2960619" cy="898986"/>
          </a:xfrm>
          <a:custGeom>
            <a:avLst/>
            <a:gdLst/>
            <a:ahLst/>
            <a:cxnLst/>
            <a:rect l="l" t="t" r="r" b="b"/>
            <a:pathLst>
              <a:path w="2960619" h="898986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5166264" y="9394976"/>
            <a:ext cx="2869575" cy="625634"/>
          </a:xfrm>
          <a:custGeom>
            <a:avLst/>
            <a:gdLst/>
            <a:ahLst/>
            <a:cxnLst/>
            <a:rect l="l" t="t" r="r" b="b"/>
            <a:pathLst>
              <a:path w="2869575" h="625634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>
          <a:xfrm>
            <a:off x="0" y="-14504"/>
            <a:ext cx="18288000" cy="9086078"/>
          </a:xfrm>
          <a:custGeom>
            <a:avLst/>
            <a:gdLst/>
            <a:ahLst/>
            <a:cxnLst/>
            <a:rect l="l" t="t" r="r" b="b"/>
            <a:pathLst>
              <a:path w="18288000" h="9086078">
                <a:moveTo>
                  <a:pt x="0" y="0"/>
                </a:moveTo>
                <a:lnTo>
                  <a:pt x="18288000" y="0"/>
                </a:lnTo>
                <a:lnTo>
                  <a:pt x="18288000" y="9086078"/>
                </a:lnTo>
                <a:lnTo>
                  <a:pt x="0" y="908607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</a:blip>
            <a:stretch>
              <a:fillRect t="-28265" b="-5959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0" y="580864"/>
            <a:ext cx="2050066" cy="1741682"/>
          </a:xfrm>
          <a:custGeom>
            <a:avLst/>
            <a:gdLst/>
            <a:ahLst/>
            <a:cxnLst/>
            <a:rect l="l" t="t" r="r" b="b"/>
            <a:pathLst>
              <a:path w="2050066" h="1741682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6903" r="-479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9" name="Group 9"/>
          <p:cNvGrpSpPr/>
          <p:nvPr/>
        </p:nvGrpSpPr>
        <p:grpSpPr>
          <a:xfrm>
            <a:off x="11098643" y="3298582"/>
            <a:ext cx="7189357" cy="5917748"/>
            <a:chOff x="0" y="0"/>
            <a:chExt cx="1893493" cy="1558584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893493" cy="1558584"/>
            </a:xfrm>
            <a:custGeom>
              <a:avLst/>
              <a:gdLst/>
              <a:ahLst/>
              <a:cxnLst/>
              <a:rect l="l" t="t" r="r" b="b"/>
              <a:pathLst>
                <a:path w="1893493" h="1558584">
                  <a:moveTo>
                    <a:pt x="0" y="0"/>
                  </a:moveTo>
                  <a:lnTo>
                    <a:pt x="1893493" y="0"/>
                  </a:lnTo>
                  <a:lnTo>
                    <a:pt x="1893493" y="1558584"/>
                  </a:lnTo>
                  <a:lnTo>
                    <a:pt x="0" y="1558584"/>
                  </a:lnTo>
                  <a:close/>
                </a:path>
              </a:pathLst>
            </a:custGeom>
            <a:solidFill>
              <a:srgbClr val="FEFEFE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19050"/>
              <a:ext cx="1893493" cy="15395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6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0" y="3298582"/>
            <a:ext cx="10820400" cy="950043"/>
            <a:chOff x="0" y="0"/>
            <a:chExt cx="2755536" cy="250217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755536" cy="250217"/>
            </a:xfrm>
            <a:custGeom>
              <a:avLst/>
              <a:gdLst/>
              <a:ahLst/>
              <a:cxnLst/>
              <a:rect l="l" t="t" r="r" b="b"/>
              <a:pathLst>
                <a:path w="2755536" h="250217">
                  <a:moveTo>
                    <a:pt x="0" y="0"/>
                  </a:moveTo>
                  <a:lnTo>
                    <a:pt x="2755536" y="0"/>
                  </a:lnTo>
                  <a:lnTo>
                    <a:pt x="2755536" y="250217"/>
                  </a:lnTo>
                  <a:lnTo>
                    <a:pt x="0" y="250217"/>
                  </a:lnTo>
                  <a:close/>
                </a:path>
              </a:pathLst>
            </a:custGeom>
            <a:solidFill>
              <a:srgbClr val="50717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19050"/>
              <a:ext cx="2755536" cy="2311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l">
                <a:lnSpc>
                  <a:spcPts val="2721"/>
                </a:lnSpc>
                <a:spcBef>
                  <a:spcPct val="0"/>
                </a:spcBef>
              </a:pPr>
              <a:r>
                <a:rPr lang="en-US" sz="2408" u="none" strike="noStrike" spc="77">
                  <a:solidFill>
                    <a:srgbClr val="FFFFFF"/>
                  </a:solidFill>
                  <a:latin typeface="Montserrat Light"/>
                </a:rPr>
                <a:t>                     jasno zastavljeni cilji (usmerjanje).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0" y="4354324"/>
            <a:ext cx="10820400" cy="1011777"/>
            <a:chOff x="0" y="0"/>
            <a:chExt cx="2755536" cy="266476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2755536" cy="266476"/>
            </a:xfrm>
            <a:custGeom>
              <a:avLst/>
              <a:gdLst/>
              <a:ahLst/>
              <a:cxnLst/>
              <a:rect l="l" t="t" r="r" b="b"/>
              <a:pathLst>
                <a:path w="2755536" h="266476">
                  <a:moveTo>
                    <a:pt x="0" y="0"/>
                  </a:moveTo>
                  <a:lnTo>
                    <a:pt x="2755536" y="0"/>
                  </a:lnTo>
                  <a:lnTo>
                    <a:pt x="2755536" y="266476"/>
                  </a:lnTo>
                  <a:lnTo>
                    <a:pt x="0" y="266476"/>
                  </a:lnTo>
                  <a:close/>
                </a:path>
              </a:pathLst>
            </a:custGeom>
            <a:solidFill>
              <a:srgbClr val="50717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19050"/>
              <a:ext cx="2755536" cy="24742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>
                <a:lnSpc>
                  <a:spcPts val="2721"/>
                </a:lnSpc>
              </a:pPr>
              <a:r>
                <a:rPr lang="en-US" sz="2408" spc="77">
                  <a:solidFill>
                    <a:srgbClr val="FFFFFF"/>
                  </a:solidFill>
                  <a:latin typeface="Montserrat Light"/>
                </a:rPr>
                <a:t>                     učenje z zaporedjem smiselnih dejavnosti. </a:t>
              </a:r>
            </a:p>
            <a:p>
              <a:pPr marL="0" lvl="0" indent="0" algn="l">
                <a:lnSpc>
                  <a:spcPts val="2721"/>
                </a:lnSpc>
                <a:spcBef>
                  <a:spcPct val="0"/>
                </a:spcBef>
              </a:pPr>
              <a:r>
                <a:rPr lang="en-US" sz="2408" spc="77">
                  <a:solidFill>
                    <a:srgbClr val="FFFFFF"/>
                  </a:solidFill>
                  <a:latin typeface="Montserrat Light"/>
                </a:rPr>
                <a:t>                     (ključni koraki PBL) 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0" y="5470876"/>
            <a:ext cx="10820400" cy="981376"/>
            <a:chOff x="0" y="0"/>
            <a:chExt cx="2755536" cy="258469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755536" cy="258469"/>
            </a:xfrm>
            <a:custGeom>
              <a:avLst/>
              <a:gdLst/>
              <a:ahLst/>
              <a:cxnLst/>
              <a:rect l="l" t="t" r="r" b="b"/>
              <a:pathLst>
                <a:path w="2755536" h="258469">
                  <a:moveTo>
                    <a:pt x="0" y="0"/>
                  </a:moveTo>
                  <a:lnTo>
                    <a:pt x="2755536" y="0"/>
                  </a:lnTo>
                  <a:lnTo>
                    <a:pt x="2755536" y="258469"/>
                  </a:lnTo>
                  <a:lnTo>
                    <a:pt x="0" y="258469"/>
                  </a:lnTo>
                  <a:close/>
                </a:path>
              </a:pathLst>
            </a:custGeom>
            <a:solidFill>
              <a:srgbClr val="50717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19050"/>
              <a:ext cx="2755536" cy="23941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>
                <a:lnSpc>
                  <a:spcPts val="2721"/>
                </a:lnSpc>
              </a:pPr>
              <a:r>
                <a:rPr lang="en-US" sz="2408" spc="77">
                  <a:solidFill>
                    <a:srgbClr val="FFFFFF"/>
                  </a:solidFill>
                  <a:latin typeface="Montserrat Light"/>
                </a:rPr>
                <a:t>                     sodelovanje med učiteljem in učenci ter   </a:t>
              </a:r>
            </a:p>
            <a:p>
              <a:pPr marL="0" lvl="0" indent="0" algn="l">
                <a:lnSpc>
                  <a:spcPts val="2721"/>
                </a:lnSpc>
                <a:spcBef>
                  <a:spcPct val="0"/>
                </a:spcBef>
              </a:pPr>
              <a:r>
                <a:rPr lang="en-US" sz="2408" spc="77">
                  <a:solidFill>
                    <a:srgbClr val="FFFFFF"/>
                  </a:solidFill>
                  <a:latin typeface="Montserrat Light"/>
                </a:rPr>
                <a:t>                     med učenci v projektni skupini</a:t>
              </a:r>
            </a:p>
          </p:txBody>
        </p:sp>
      </p:grpSp>
      <p:sp>
        <p:nvSpPr>
          <p:cNvPr id="21" name="Freeform 21"/>
          <p:cNvSpPr/>
          <p:nvPr/>
        </p:nvSpPr>
        <p:spPr>
          <a:xfrm>
            <a:off x="11174843" y="3743665"/>
            <a:ext cx="7023013" cy="4466198"/>
          </a:xfrm>
          <a:custGeom>
            <a:avLst/>
            <a:gdLst/>
            <a:ahLst/>
            <a:cxnLst/>
            <a:rect l="l" t="t" r="r" b="b"/>
            <a:pathLst>
              <a:path w="7023013" h="4466198">
                <a:moveTo>
                  <a:pt x="0" y="0"/>
                </a:moveTo>
                <a:lnTo>
                  <a:pt x="7023013" y="0"/>
                </a:lnTo>
                <a:lnTo>
                  <a:pt x="7023013" y="4466198"/>
                </a:lnTo>
                <a:lnTo>
                  <a:pt x="0" y="446619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2" name="TextBox 22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600"/>
              </a:lnSpc>
            </a:pPr>
            <a:r>
              <a:rPr lang="sl-SI" sz="6000" spc="30" dirty="0">
                <a:solidFill>
                  <a:srgbClr val="FEFEFE"/>
                </a:solidFill>
                <a:latin typeface="Montserrat Classic Bold"/>
              </a:rPr>
              <a:t>7</a:t>
            </a:r>
            <a:endParaRPr lang="en-US" sz="6000" spc="30" dirty="0">
              <a:solidFill>
                <a:srgbClr val="FEFEFE"/>
              </a:solidFill>
              <a:latin typeface="Montserrat Classic Bold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11174843" y="8625649"/>
            <a:ext cx="7023013" cy="6326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693"/>
              </a:lnSpc>
            </a:pPr>
            <a:r>
              <a:rPr lang="en-US" sz="1500" spc="88">
                <a:solidFill>
                  <a:srgbClr val="5B5C5E"/>
                </a:solidFill>
                <a:latin typeface="Montserrat Light"/>
              </a:rPr>
              <a:t>Trilling, B. &amp; Fadel, C. (2012). Veščine 21. stoletja: Učenje za življenje v današnjem času. John Wiley &amp; Sons.</a:t>
            </a:r>
          </a:p>
          <a:p>
            <a:pPr>
              <a:lnSpc>
                <a:spcPts val="1693"/>
              </a:lnSpc>
              <a:spcBef>
                <a:spcPct val="0"/>
              </a:spcBef>
            </a:pPr>
            <a:endParaRPr lang="en-US" sz="1500" spc="88">
              <a:solidFill>
                <a:srgbClr val="5B5C5E"/>
              </a:solidFill>
              <a:latin typeface="Montserrat Light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2050066" y="1304321"/>
            <a:ext cx="12948358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899"/>
              </a:lnSpc>
            </a:pPr>
            <a:r>
              <a:rPr lang="en-US" sz="3499" spc="444">
                <a:solidFill>
                  <a:srgbClr val="5EAAAE"/>
                </a:solidFill>
                <a:latin typeface="Montserrat Classic"/>
              </a:rPr>
              <a:t>PROJEKTNO UČENJE (PBL)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2050066" y="2585897"/>
            <a:ext cx="8922734" cy="3462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2721"/>
              </a:lnSpc>
              <a:spcBef>
                <a:spcPct val="0"/>
              </a:spcBef>
            </a:pPr>
            <a:r>
              <a:rPr lang="en-US" sz="2408" u="none" strike="noStrike" spc="77" dirty="0">
                <a:solidFill>
                  <a:srgbClr val="FFFFFF"/>
                </a:solidFill>
                <a:latin typeface="Montserrat Light"/>
              </a:rPr>
              <a:t>Model projektnega učenja na kolesu ponazarja: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79"/>
              </a:lnSpc>
            </a:pPr>
            <a:r>
              <a:rPr lang="en-US" sz="2200" spc="175">
                <a:solidFill>
                  <a:srgbClr val="1C2529"/>
                </a:solidFill>
                <a:latin typeface="Montserrat Classic"/>
              </a:rPr>
              <a:t>Predstavlja Rachelle Beaudry</a:t>
            </a:r>
          </a:p>
        </p:txBody>
      </p:sp>
      <p:sp>
        <p:nvSpPr>
          <p:cNvPr id="3" name="AutoShape 3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AutoShape 4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2205644" y="9258300"/>
            <a:ext cx="2960619" cy="898986"/>
          </a:xfrm>
          <a:custGeom>
            <a:avLst/>
            <a:gdLst/>
            <a:ahLst/>
            <a:cxnLst/>
            <a:rect l="l" t="t" r="r" b="b"/>
            <a:pathLst>
              <a:path w="2960619" h="898986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5166264" y="9394976"/>
            <a:ext cx="2869575" cy="625634"/>
          </a:xfrm>
          <a:custGeom>
            <a:avLst/>
            <a:gdLst/>
            <a:ahLst/>
            <a:cxnLst/>
            <a:rect l="l" t="t" r="r" b="b"/>
            <a:pathLst>
              <a:path w="2869575" h="625634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>
          <a:xfrm>
            <a:off x="0" y="-14504"/>
            <a:ext cx="18288000" cy="9086078"/>
          </a:xfrm>
          <a:custGeom>
            <a:avLst/>
            <a:gdLst/>
            <a:ahLst/>
            <a:cxnLst/>
            <a:rect l="l" t="t" r="r" b="b"/>
            <a:pathLst>
              <a:path w="18288000" h="9086078">
                <a:moveTo>
                  <a:pt x="0" y="0"/>
                </a:moveTo>
                <a:lnTo>
                  <a:pt x="18288000" y="0"/>
                </a:lnTo>
                <a:lnTo>
                  <a:pt x="18288000" y="9086078"/>
                </a:lnTo>
                <a:lnTo>
                  <a:pt x="0" y="908607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</a:blip>
            <a:stretch>
              <a:fillRect t="-28265" b="-5959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0" y="580864"/>
            <a:ext cx="2050066" cy="1741682"/>
          </a:xfrm>
          <a:custGeom>
            <a:avLst/>
            <a:gdLst/>
            <a:ahLst/>
            <a:cxnLst/>
            <a:rect l="l" t="t" r="r" b="b"/>
            <a:pathLst>
              <a:path w="2050066" h="1741682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6903" r="-479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TextBox 9"/>
          <p:cNvSpPr txBox="1"/>
          <p:nvPr/>
        </p:nvSpPr>
        <p:spPr>
          <a:xfrm>
            <a:off x="2205644" y="2398139"/>
            <a:ext cx="14051340" cy="594008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924"/>
              </a:lnSpc>
            </a:pPr>
            <a:r>
              <a:rPr lang="en-US" sz="2408" spc="77" dirty="0">
                <a:solidFill>
                  <a:srgbClr val="FFFFFF"/>
                </a:solidFill>
                <a:latin typeface="Montserrat Light"/>
              </a:rPr>
              <a:t>Povezava z življenjskimi izkušnjami učencev</a:t>
            </a:r>
          </a:p>
          <a:p>
            <a:pPr>
              <a:lnSpc>
                <a:spcPts val="5924"/>
              </a:lnSpc>
            </a:pPr>
            <a:r>
              <a:rPr lang="en-US" sz="2408" spc="77" dirty="0">
                <a:solidFill>
                  <a:srgbClr val="FFFFFF"/>
                </a:solidFill>
                <a:latin typeface="Montserrat Light"/>
              </a:rPr>
              <a:t>Interdisciplinarni pristop</a:t>
            </a:r>
          </a:p>
          <a:p>
            <a:pPr>
              <a:lnSpc>
                <a:spcPts val="5924"/>
              </a:lnSpc>
            </a:pPr>
            <a:r>
              <a:rPr lang="en-US" sz="2408" spc="77" dirty="0">
                <a:solidFill>
                  <a:srgbClr val="FFFFFF"/>
                </a:solidFill>
                <a:latin typeface="Montserrat Light"/>
              </a:rPr>
              <a:t>Načrtovanje in vodenje dejavnosti</a:t>
            </a:r>
          </a:p>
          <a:p>
            <a:pPr>
              <a:lnSpc>
                <a:spcPts val="5924"/>
              </a:lnSpc>
            </a:pPr>
            <a:r>
              <a:rPr lang="en-US" sz="2408" spc="77" dirty="0">
                <a:solidFill>
                  <a:srgbClr val="FFFFFF"/>
                </a:solidFill>
                <a:latin typeface="Montserrat Light"/>
              </a:rPr>
              <a:t>Upoštevanje interesov, učnih stilov in sposobnosti učencev.</a:t>
            </a:r>
          </a:p>
          <a:p>
            <a:pPr>
              <a:lnSpc>
                <a:spcPts val="5924"/>
              </a:lnSpc>
            </a:pPr>
            <a:r>
              <a:rPr lang="en-US" sz="2408" spc="77" dirty="0">
                <a:solidFill>
                  <a:srgbClr val="FFFFFF"/>
                </a:solidFill>
                <a:latin typeface="Montserrat Light"/>
              </a:rPr>
              <a:t>razvijanje sposobnosti komuniciranja in sodelovanja.</a:t>
            </a:r>
          </a:p>
          <a:p>
            <a:pPr>
              <a:lnSpc>
                <a:spcPts val="5924"/>
              </a:lnSpc>
            </a:pPr>
            <a:r>
              <a:rPr lang="en-US" sz="2408" spc="77" dirty="0">
                <a:solidFill>
                  <a:srgbClr val="FFFFFF"/>
                </a:solidFill>
                <a:latin typeface="Montserrat Light"/>
              </a:rPr>
              <a:t>Osredotočenost na učni proces</a:t>
            </a:r>
          </a:p>
          <a:p>
            <a:pPr>
              <a:lnSpc>
                <a:spcPts val="5924"/>
              </a:lnSpc>
            </a:pPr>
            <a:r>
              <a:rPr lang="en-US" sz="2408" spc="77" dirty="0">
                <a:solidFill>
                  <a:srgbClr val="FFFFFF"/>
                </a:solidFill>
                <a:latin typeface="Montserrat Light"/>
              </a:rPr>
              <a:t>Odprtost učnega procesa</a:t>
            </a:r>
          </a:p>
          <a:p>
            <a:pPr marL="0" lvl="0" indent="0" algn="l">
              <a:lnSpc>
                <a:spcPts val="5924"/>
              </a:lnSpc>
            </a:pPr>
            <a:r>
              <a:rPr lang="en-US" sz="2408" spc="77" dirty="0">
                <a:solidFill>
                  <a:srgbClr val="FFFFFF"/>
                </a:solidFill>
                <a:latin typeface="Montserrat Light"/>
              </a:rPr>
              <a:t>Vrednotenje končnega rezultata in izvajanja PBL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600"/>
              </a:lnSpc>
            </a:pPr>
            <a:r>
              <a:rPr lang="sl-SI" sz="6000" spc="30" dirty="0">
                <a:solidFill>
                  <a:srgbClr val="FEFEFE"/>
                </a:solidFill>
                <a:latin typeface="Montserrat Classic Bold"/>
              </a:rPr>
              <a:t>8</a:t>
            </a:r>
            <a:endParaRPr lang="en-US" sz="6000" spc="30" dirty="0">
              <a:solidFill>
                <a:srgbClr val="FEFEFE"/>
              </a:solidFill>
              <a:latin typeface="Montserrat Classic Bold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2050066" y="1304321"/>
            <a:ext cx="15053567" cy="596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899"/>
              </a:lnSpc>
            </a:pPr>
            <a:r>
              <a:rPr lang="en-US" sz="3499" spc="444">
                <a:solidFill>
                  <a:srgbClr val="5EAAAE"/>
                </a:solidFill>
                <a:latin typeface="Montserrat Classic"/>
              </a:rPr>
              <a:t>PROJEKTNO UČENJE (PBL) - ZNAČILNOSTI</a:t>
            </a:r>
          </a:p>
        </p:txBody>
      </p:sp>
      <p:sp>
        <p:nvSpPr>
          <p:cNvPr id="12" name="AutoShape 12"/>
          <p:cNvSpPr/>
          <p:nvPr/>
        </p:nvSpPr>
        <p:spPr>
          <a:xfrm flipH="1" flipV="1">
            <a:off x="2031016" y="2714011"/>
            <a:ext cx="19050" cy="5528116"/>
          </a:xfrm>
          <a:prstGeom prst="line">
            <a:avLst/>
          </a:prstGeom>
          <a:ln w="19050" cap="flat">
            <a:solidFill>
              <a:srgbClr val="5EA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3" name="TextBox 13"/>
          <p:cNvSpPr txBox="1"/>
          <p:nvPr/>
        </p:nvSpPr>
        <p:spPr>
          <a:xfrm>
            <a:off x="2050066" y="8765175"/>
            <a:ext cx="15971234" cy="2180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693"/>
              </a:lnSpc>
              <a:spcBef>
                <a:spcPct val="0"/>
              </a:spcBef>
            </a:pPr>
            <a:r>
              <a:rPr lang="en-US" sz="1500" spc="88" dirty="0">
                <a:solidFill>
                  <a:srgbClr val="FFFFFF"/>
                </a:solidFill>
                <a:latin typeface="Montserrat Light"/>
              </a:rPr>
              <a:t>Ferk Savec, V. (2010).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Projektno </a:t>
            </a:r>
            <a:r>
              <a:rPr lang="en-US" sz="1500" spc="88" dirty="0">
                <a:solidFill>
                  <a:srgbClr val="FFFFFF"/>
                </a:solidFill>
                <a:latin typeface="Montserrat Light"/>
              </a:rPr>
              <a:t>učno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delo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pri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učenju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naravoslovnih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vsebin</a:t>
            </a:r>
            <a:r>
              <a:rPr lang="en-US" sz="1500" spc="88" dirty="0">
                <a:solidFill>
                  <a:srgbClr val="FFFFFF"/>
                </a:solidFill>
                <a:latin typeface="Montserrat Light"/>
              </a:rPr>
              <a:t>. Maribor: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Univerza </a:t>
            </a:r>
            <a:r>
              <a:rPr lang="en-US" sz="1500" spc="88" dirty="0">
                <a:solidFill>
                  <a:srgbClr val="FFFFFF"/>
                </a:solidFill>
                <a:latin typeface="Montserrat Light"/>
              </a:rPr>
              <a:t>v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Mariboru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Fakulteta </a:t>
            </a:r>
            <a:r>
              <a:rPr lang="en-US" sz="1500" spc="88" dirty="0">
                <a:solidFill>
                  <a:srgbClr val="FFFFFF"/>
                </a:solidFill>
                <a:latin typeface="Montserrat Light"/>
              </a:rPr>
              <a:t>za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naravoslovje </a:t>
            </a:r>
            <a:r>
              <a:rPr lang="en-US" sz="1500" spc="88" dirty="0">
                <a:solidFill>
                  <a:srgbClr val="FFFFFF"/>
                </a:solidFill>
                <a:latin typeface="Montserrat Light"/>
              </a:rPr>
              <a:t>in </a:t>
            </a:r>
            <a:r>
              <a:rPr lang="en-US" sz="1500" spc="88" dirty="0" err="1">
                <a:solidFill>
                  <a:srgbClr val="FFFFFF"/>
                </a:solidFill>
                <a:latin typeface="Montserrat Light"/>
              </a:rPr>
              <a:t>matematiko</a:t>
            </a:r>
            <a:r>
              <a:rPr lang="en-US" sz="1500" spc="88" dirty="0">
                <a:solidFill>
                  <a:srgbClr val="FFFFFF"/>
                </a:solidFill>
                <a:latin typeface="Montserrat Light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ap:Properties xmlns:vt="http://schemas.openxmlformats.org/officeDocument/2006/docPropsVTypes" xmlns:ap="http://schemas.openxmlformats.org/officeDocument/2006/extended-properties">
  <ap:TotalTime>78</ap:TotalTime>
  <ap:Words>1704</ap:Words>
  <ap:Application>Microsoft Office PowerPoint</ap:Application>
  <ap:PresentationFormat>Custom</ap:PresentationFormat>
  <ap:Paragraphs>292</ap:Paragraphs>
  <ap:Slides>19</ap:Slides>
  <ap:Notes>0</ap:Notes>
  <ap:HiddenSlides>0</ap:HiddenSlides>
  <ap:MMClips>0</ap:MMClips>
  <ap:ScaleCrop>false</ap:ScaleCrop>
  <ap:HeadingPairs>
    <vt:vector baseType="variant" size="6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ap:HeadingPairs>
  <ap:TitlesOfParts>
    <vt:vector baseType="lpstr" size="28">
      <vt:lpstr>Montserrat Classic Bold</vt:lpstr>
      <vt:lpstr>Montserrat Light Italics</vt:lpstr>
      <vt:lpstr>Bakerie</vt:lpstr>
      <vt:lpstr>Montserrat Light</vt:lpstr>
      <vt:lpstr>Arial</vt:lpstr>
      <vt:lpstr>Calibri</vt:lpstr>
      <vt:lpstr>Montserrat Classic</vt:lpstr>
      <vt:lpstr>Montserrat Light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ap:TitlesOfParts>
  <ap:Company/>
  <ap:LinksUpToDate>false</ap:LinksUpToDate>
  <ap:SharedDoc>false</ap:SharedDoc>
  <ap:HyperlinksChanged>false</ap:HyperlinksChanged>
  <ap:AppVersion>16.0000</ap:AppVersion>
</ap: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Black and Yellow Business - Presentation</dc:title>
  <lastModifiedBy>Katarina Mlinarec</lastModifiedBy>
  <revision>3</revision>
  <dcterms:created xsi:type="dcterms:W3CDTF">2006-08-16T00:00:00.0000000Z</dcterms:created>
  <dcterms:modified xsi:type="dcterms:W3CDTF">2024-04-24T12:59:51.0000000Z</dcterms:modified>
  <dc:identifier>DAGDPENaJos</dc:identifier>
  <keywords>, docId:D0A0B3F12B8E38707FEE778A2B06F4CA</keywords>
</coreProperties>
</file>