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Bakerie" panose="020B0604020202020204" charset="0"/>
      <p:regular r:id="rId21"/>
    </p:embeddedFont>
    <p:embeddedFont>
      <p:font typeface="Montserrat Classic" panose="020B0604020202020204" charset="0"/>
      <p:regular r:id="rId22"/>
    </p:embeddedFont>
    <p:embeddedFont>
      <p:font typeface="Montserrat Classic Bold" panose="020B0604020202020204" charset="0"/>
      <p:regular r:id="rId23"/>
    </p:embeddedFont>
    <p:embeddedFont>
      <p:font typeface="Montserrat Light" panose="00000400000000000000" pitchFamily="2" charset="-52"/>
      <p:regular r:id="rId24"/>
    </p:embeddedFont>
    <p:embeddedFont>
      <p:font typeface="Montserrat Light Bold" panose="020B0604020202020204" charset="-52"/>
      <p:regular r:id="rId25"/>
    </p:embeddedFont>
    <p:embeddedFont>
      <p:font typeface="Montserrat Light Italics" panose="020B0604020202020204" charset="-52"/>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27" d="100"/>
          <a:sy n="27" d="100"/>
        </p:scale>
        <p:origin x="132" y="6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image" Target="../media/image6.jpeg"/><Relationship Id="rId7" Type="http://schemas.openxmlformats.org/officeDocument/2006/relationships/image" Target="../media/image21.png"/><Relationship Id="rId12" Type="http://schemas.openxmlformats.org/officeDocument/2006/relationships/image" Target="../media/image26.svg"/><Relationship Id="rId17" Type="http://schemas.openxmlformats.org/officeDocument/2006/relationships/image" Target="../media/image12.jpeg"/><Relationship Id="rId2" Type="http://schemas.openxmlformats.org/officeDocument/2006/relationships/image" Target="../media/image5.png"/><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image" Target="../media/image1.png"/><Relationship Id="rId9" Type="http://schemas.openxmlformats.org/officeDocument/2006/relationships/image" Target="../media/image23.png"/><Relationship Id="rId14" Type="http://schemas.openxmlformats.org/officeDocument/2006/relationships/image" Target="../media/image28.sv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31.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6.jpeg"/><Relationship Id="rId7" Type="http://schemas.openxmlformats.org/officeDocument/2006/relationships/image" Target="../media/image34.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1.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image" Target="../media/image3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2.sv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22.svg"/><Relationship Id="rId12"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36.svg"/><Relationship Id="rId5" Type="http://schemas.openxmlformats.org/officeDocument/2006/relationships/image" Target="../media/image24.svg"/><Relationship Id="rId10" Type="http://schemas.openxmlformats.org/officeDocument/2006/relationships/image" Target="../media/image35.png"/><Relationship Id="rId4" Type="http://schemas.openxmlformats.org/officeDocument/2006/relationships/image" Target="../media/image23.png"/><Relationship Id="rId9" Type="http://schemas.openxmlformats.org/officeDocument/2006/relationships/image" Target="../media/image26.sv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6.svg"/><Relationship Id="rId3" Type="http://schemas.openxmlformats.org/officeDocument/2006/relationships/image" Target="../media/image24.svg"/><Relationship Id="rId7" Type="http://schemas.openxmlformats.org/officeDocument/2006/relationships/image" Target="../media/image26.svg"/><Relationship Id="rId12" Type="http://schemas.openxmlformats.org/officeDocument/2006/relationships/image" Target="../media/image35.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1.png"/><Relationship Id="rId5" Type="http://schemas.openxmlformats.org/officeDocument/2006/relationships/image" Target="../media/image22.svg"/><Relationship Id="rId10"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28.svg"/><Relationship Id="rId14" Type="http://schemas.openxmlformats.org/officeDocument/2006/relationships/image" Target="../media/image12.jpeg"/></Relationships>
</file>

<file path=ppt/slides/_rels/slide1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image" Target="../media/image3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0.sv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image" Target="../media/image30.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36.sv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jpe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png"/><Relationship Id="rId7" Type="http://schemas.openxmlformats.org/officeDocument/2006/relationships/image" Target="../media/image4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jpe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7.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8.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Freeform 2"/>
          <p:cNvSpPr/>
          <p:nvPr/>
        </p:nvSpPr>
        <p:spPr>
          <a:xfrm>
            <a:off x="289744" y="372313"/>
            <a:ext cx="2873693" cy="2441413"/>
          </a:xfrm>
          <a:custGeom>
            <a:avLst/>
            <a:gdLst/>
            <a:ahLst/>
            <a:cxnLst/>
            <a:rect l="l" t="t" r="r" b="b"/>
            <a:pathLst>
              <a:path w="2873693" h="2441413">
                <a:moveTo>
                  <a:pt x="0" y="0"/>
                </a:moveTo>
                <a:lnTo>
                  <a:pt x="2873692" y="0"/>
                </a:lnTo>
                <a:lnTo>
                  <a:pt x="2873692" y="2441412"/>
                </a:lnTo>
                <a:lnTo>
                  <a:pt x="0" y="2441412"/>
                </a:lnTo>
                <a:lnTo>
                  <a:pt x="0" y="0"/>
                </a:lnTo>
                <a:close/>
              </a:path>
            </a:pathLst>
          </a:custGeom>
          <a:blipFill>
            <a:blip r:embed="rId2"/>
            <a:stretch>
              <a:fillRect t="-6903" r="-479"/>
            </a:stretch>
          </a:blipFill>
        </p:spPr>
        <p:txBody>
          <a:bodyPr/>
          <a:lstStyle/>
          <a:p>
            <a:endParaRPr lang="en-US"/>
          </a:p>
        </p:txBody>
      </p:sp>
      <p:sp>
        <p:nvSpPr>
          <p:cNvPr id="3" name="Freeform 3"/>
          <p:cNvSpPr/>
          <p:nvPr/>
        </p:nvSpPr>
        <p:spPr>
          <a:xfrm>
            <a:off x="3688564" y="492646"/>
            <a:ext cx="4463778" cy="1100373"/>
          </a:xfrm>
          <a:custGeom>
            <a:avLst/>
            <a:gdLst/>
            <a:ahLst/>
            <a:cxnLst/>
            <a:rect l="l" t="t" r="r" b="b"/>
            <a:pathLst>
              <a:path w="4463778" h="1100373">
                <a:moveTo>
                  <a:pt x="0" y="0"/>
                </a:moveTo>
                <a:lnTo>
                  <a:pt x="4463778" y="0"/>
                </a:lnTo>
                <a:lnTo>
                  <a:pt x="4463778" y="1100373"/>
                </a:lnTo>
                <a:lnTo>
                  <a:pt x="0" y="1100373"/>
                </a:lnTo>
                <a:lnTo>
                  <a:pt x="0" y="0"/>
                </a:lnTo>
                <a:close/>
              </a:path>
            </a:pathLst>
          </a:custGeom>
          <a:blipFill>
            <a:blip r:embed="rId3"/>
            <a:stretch>
              <a:fillRect l="-10314" t="-22035" r="-10083" b="-25849"/>
            </a:stretch>
          </a:blipFill>
        </p:spPr>
        <p:txBody>
          <a:bodyPr/>
          <a:lstStyle/>
          <a:p>
            <a:endParaRPr lang="en-US"/>
          </a:p>
        </p:txBody>
      </p:sp>
      <p:sp>
        <p:nvSpPr>
          <p:cNvPr id="5" name="Freeform 5"/>
          <p:cNvSpPr/>
          <p:nvPr/>
        </p:nvSpPr>
        <p:spPr>
          <a:xfrm>
            <a:off x="3183316" y="124947"/>
            <a:ext cx="14816966" cy="10287000"/>
          </a:xfrm>
          <a:custGeom>
            <a:avLst/>
            <a:gdLst/>
            <a:ahLst/>
            <a:cxnLst/>
            <a:rect l="l" t="t" r="r" b="b"/>
            <a:pathLst>
              <a:path w="14816966" h="10287000">
                <a:moveTo>
                  <a:pt x="0" y="0"/>
                </a:moveTo>
                <a:lnTo>
                  <a:pt x="14816966" y="0"/>
                </a:lnTo>
                <a:lnTo>
                  <a:pt x="14816966" y="10287000"/>
                </a:lnTo>
                <a:lnTo>
                  <a:pt x="0" y="10287000"/>
                </a:lnTo>
                <a:lnTo>
                  <a:pt x="0" y="0"/>
                </a:lnTo>
                <a:close/>
              </a:path>
            </a:pathLst>
          </a:custGeom>
          <a:blipFill>
            <a:blip r:embed="rId4">
              <a:alphaModFix amt="17000"/>
            </a:blip>
            <a:stretch>
              <a:fillRect l="-49549" r="-24018"/>
            </a:stretch>
          </a:blipFill>
        </p:spPr>
        <p:txBody>
          <a:bodyPr/>
          <a:lstStyle/>
          <a:p>
            <a:endParaRPr lang="en-US" dirty="0"/>
          </a:p>
        </p:txBody>
      </p:sp>
      <p:sp>
        <p:nvSpPr>
          <p:cNvPr id="6" name="TextBox 6"/>
          <p:cNvSpPr txBox="1"/>
          <p:nvPr/>
        </p:nvSpPr>
        <p:spPr>
          <a:xfrm>
            <a:off x="3688564" y="2572718"/>
            <a:ext cx="14599436" cy="1296943"/>
          </a:xfrm>
          <a:prstGeom prst="rect">
            <a:avLst/>
          </a:prstGeom>
        </p:spPr>
        <p:txBody>
          <a:bodyPr lIns="0" tIns="0" rIns="0" bIns="0" rtlCol="0" anchor="t">
            <a:spAutoFit/>
          </a:bodyPr>
          <a:lstStyle/>
          <a:p>
            <a:pPr>
              <a:lnSpc>
                <a:spcPts val="2596"/>
              </a:lnSpc>
            </a:pPr>
            <a:r>
              <a:rPr lang="en-US" sz="2300" spc="135" dirty="0">
                <a:solidFill>
                  <a:srgbClr val="FFFFFF"/>
                </a:solidFill>
                <a:latin typeface="Montserrat Classic"/>
              </a:rPr>
              <a:t>GREEN STEM</a:t>
            </a:r>
          </a:p>
          <a:p>
            <a:pPr>
              <a:lnSpc>
                <a:spcPts val="2596"/>
              </a:lnSpc>
            </a:pPr>
            <a:r>
              <a:rPr lang="en-US" sz="2300" spc="135" dirty="0">
                <a:solidFill>
                  <a:srgbClr val="FFFFFF"/>
                </a:solidFill>
                <a:latin typeface="Montserrat Classic"/>
              </a:rPr>
              <a:t>Training program for academic staff</a:t>
            </a:r>
          </a:p>
          <a:p>
            <a:pPr>
              <a:lnSpc>
                <a:spcPts val="2596"/>
              </a:lnSpc>
            </a:pPr>
            <a:r>
              <a:rPr lang="en-US" sz="2300" spc="135" dirty="0">
                <a:solidFill>
                  <a:srgbClr val="FFFFFF"/>
                </a:solidFill>
                <a:latin typeface="Montserrat Classic"/>
              </a:rPr>
              <a:t>April 25th-26th 2024</a:t>
            </a:r>
          </a:p>
          <a:p>
            <a:pPr>
              <a:lnSpc>
                <a:spcPts val="2599"/>
              </a:lnSpc>
            </a:pPr>
            <a:r>
              <a:rPr lang="en-US" sz="2300" spc="135" dirty="0">
                <a:solidFill>
                  <a:srgbClr val="FFFFFF"/>
                </a:solidFill>
                <a:latin typeface="Montserrat Classic"/>
              </a:rPr>
              <a:t>Trakya University, Turkey</a:t>
            </a:r>
          </a:p>
        </p:txBody>
      </p:sp>
      <p:sp>
        <p:nvSpPr>
          <p:cNvPr id="7" name="TextBox 7"/>
          <p:cNvSpPr txBox="1"/>
          <p:nvPr/>
        </p:nvSpPr>
        <p:spPr>
          <a:xfrm>
            <a:off x="3688564" y="4506655"/>
            <a:ext cx="14599436" cy="2914023"/>
          </a:xfrm>
          <a:prstGeom prst="rect">
            <a:avLst/>
          </a:prstGeom>
        </p:spPr>
        <p:txBody>
          <a:bodyPr lIns="0" tIns="0" rIns="0" bIns="0" rtlCol="0" anchor="t">
            <a:spAutoFit/>
          </a:bodyPr>
          <a:lstStyle/>
          <a:p>
            <a:pPr>
              <a:lnSpc>
                <a:spcPts val="5720"/>
              </a:lnSpc>
            </a:pPr>
            <a:r>
              <a:rPr lang="en-US" sz="5200" dirty="0">
                <a:solidFill>
                  <a:srgbClr val="AACF46"/>
                </a:solidFill>
                <a:latin typeface="Montserrat Classic Bold"/>
              </a:rPr>
              <a:t>SHORT PRESENTATION ON CURRENT GREEN STEM METHODOLOGIES </a:t>
            </a:r>
          </a:p>
          <a:p>
            <a:pPr>
              <a:lnSpc>
                <a:spcPts val="5720"/>
              </a:lnSpc>
            </a:pPr>
            <a:r>
              <a:rPr lang="en-US" sz="5200" dirty="0">
                <a:solidFill>
                  <a:srgbClr val="AACF46"/>
                </a:solidFill>
                <a:latin typeface="Montserrat Classic Bold"/>
              </a:rPr>
              <a:t>FOR STUDENT TEACHERS </a:t>
            </a:r>
          </a:p>
          <a:p>
            <a:pPr>
              <a:lnSpc>
                <a:spcPts val="5720"/>
              </a:lnSpc>
            </a:pPr>
            <a:r>
              <a:rPr lang="en-US" sz="5200" dirty="0">
                <a:solidFill>
                  <a:srgbClr val="AACF46"/>
                </a:solidFill>
                <a:latin typeface="Montserrat Classic Bold"/>
              </a:rPr>
              <a:t>– SECOND COURSE</a:t>
            </a:r>
          </a:p>
        </p:txBody>
      </p:sp>
      <p:sp>
        <p:nvSpPr>
          <p:cNvPr id="8" name="TextBox 8"/>
          <p:cNvSpPr txBox="1"/>
          <p:nvPr/>
        </p:nvSpPr>
        <p:spPr>
          <a:xfrm>
            <a:off x="3688564" y="7754878"/>
            <a:ext cx="14599436" cy="2424831"/>
          </a:xfrm>
          <a:prstGeom prst="rect">
            <a:avLst/>
          </a:prstGeom>
        </p:spPr>
        <p:txBody>
          <a:bodyPr lIns="0" tIns="0" rIns="0" bIns="0" rtlCol="0" anchor="t">
            <a:spAutoFit/>
          </a:bodyPr>
          <a:lstStyle/>
          <a:p>
            <a:pPr>
              <a:lnSpc>
                <a:spcPts val="2386"/>
              </a:lnSpc>
            </a:pPr>
            <a:endParaRPr dirty="0"/>
          </a:p>
          <a:p>
            <a:pPr>
              <a:lnSpc>
                <a:spcPts val="2386"/>
              </a:lnSpc>
            </a:pPr>
            <a:r>
              <a:rPr lang="en-US" sz="1591" spc="105" dirty="0">
                <a:solidFill>
                  <a:srgbClr val="AACF46"/>
                </a:solidFill>
                <a:latin typeface="Montserrat Classic"/>
              </a:rPr>
              <a:t>P</a:t>
            </a:r>
            <a:r>
              <a:rPr lang="en-US" sz="1591" spc="105" dirty="0">
                <a:solidFill>
                  <a:srgbClr val="A7CD4C"/>
                </a:solidFill>
                <a:latin typeface="Montserrat Classic"/>
              </a:rPr>
              <a:t>rof. Dr. Vesna Ferk Savec</a:t>
            </a:r>
            <a:r>
              <a:rPr lang="en-US" sz="1591" spc="105" dirty="0">
                <a:solidFill>
                  <a:srgbClr val="FFFFFF"/>
                </a:solidFill>
                <a:latin typeface="Montserrat Classic"/>
              </a:rPr>
              <a:t>/ Full Professor at Faculty of Education, University of Ljubljana</a:t>
            </a:r>
          </a:p>
          <a:p>
            <a:pPr>
              <a:lnSpc>
                <a:spcPts val="2386"/>
              </a:lnSpc>
            </a:pPr>
            <a:r>
              <a:rPr lang="en-US" sz="1591" spc="105" dirty="0">
                <a:solidFill>
                  <a:srgbClr val="FFFFFF"/>
                </a:solidFill>
                <a:latin typeface="Montserrat Classic"/>
              </a:rPr>
              <a:t>vesna.ferk@pef.uni-lj.si</a:t>
            </a:r>
          </a:p>
          <a:p>
            <a:pPr>
              <a:lnSpc>
                <a:spcPts val="2386"/>
              </a:lnSpc>
            </a:pPr>
            <a:r>
              <a:rPr lang="en-US" sz="1591" spc="105" dirty="0">
                <a:solidFill>
                  <a:srgbClr val="AACF46"/>
                </a:solidFill>
                <a:latin typeface="Montserrat Classic"/>
              </a:rPr>
              <a:t>Assoc. Prof. Dr. Bo</a:t>
            </a:r>
            <a:r>
              <a:rPr lang="sl-SI" sz="1591" spc="105" dirty="0">
                <a:solidFill>
                  <a:srgbClr val="AACF46"/>
                </a:solidFill>
                <a:latin typeface="Montserrat Classic"/>
              </a:rPr>
              <a:t>š</a:t>
            </a:r>
            <a:r>
              <a:rPr lang="en-US" sz="1591" spc="105" dirty="0" err="1">
                <a:solidFill>
                  <a:srgbClr val="AACF46"/>
                </a:solidFill>
                <a:latin typeface="Montserrat Classic"/>
              </a:rPr>
              <a:t>tjan</a:t>
            </a:r>
            <a:r>
              <a:rPr lang="en-US" sz="1591" spc="105" dirty="0">
                <a:solidFill>
                  <a:srgbClr val="AACF46"/>
                </a:solidFill>
                <a:latin typeface="Montserrat Classic"/>
              </a:rPr>
              <a:t> </a:t>
            </a:r>
            <a:r>
              <a:rPr lang="en-US" sz="1591" spc="105" dirty="0" err="1">
                <a:solidFill>
                  <a:srgbClr val="AACF46"/>
                </a:solidFill>
                <a:latin typeface="Montserrat Classic"/>
              </a:rPr>
              <a:t>Genorio</a:t>
            </a:r>
            <a:r>
              <a:rPr lang="en-US" sz="1591" spc="105" dirty="0">
                <a:solidFill>
                  <a:srgbClr val="FFFFFF"/>
                </a:solidFill>
                <a:latin typeface="Montserrat Classic"/>
              </a:rPr>
              <a:t>/Associate Professor at Faculty of Chemistry and Chemical Technology, University of Ljubljana</a:t>
            </a:r>
          </a:p>
          <a:p>
            <a:pPr>
              <a:lnSpc>
                <a:spcPts val="2386"/>
              </a:lnSpc>
            </a:pPr>
            <a:r>
              <a:rPr lang="en-US" sz="1591" spc="105" dirty="0">
                <a:solidFill>
                  <a:srgbClr val="FFFFFF"/>
                </a:solidFill>
                <a:latin typeface="Montserrat Classic"/>
              </a:rPr>
              <a:t>bostjan.genorio@fkkt.uni-lj.si</a:t>
            </a:r>
          </a:p>
          <a:p>
            <a:pPr>
              <a:lnSpc>
                <a:spcPts val="2386"/>
              </a:lnSpc>
            </a:pPr>
            <a:r>
              <a:rPr lang="en-US" sz="1591" spc="105" dirty="0">
                <a:solidFill>
                  <a:srgbClr val="AACF46"/>
                </a:solidFill>
                <a:latin typeface="Montserrat Classic"/>
              </a:rPr>
              <a:t>Assist. Katarina Mlinarec</a:t>
            </a:r>
            <a:r>
              <a:rPr lang="en-US" sz="1591" spc="105" dirty="0">
                <a:solidFill>
                  <a:srgbClr val="FFFFFF"/>
                </a:solidFill>
                <a:latin typeface="Montserrat Classic"/>
              </a:rPr>
              <a:t>/ Teaching Assistant at Faculty of Education, University of Ljubljana</a:t>
            </a:r>
          </a:p>
          <a:p>
            <a:pPr>
              <a:lnSpc>
                <a:spcPts val="2386"/>
              </a:lnSpc>
            </a:pPr>
            <a:r>
              <a:rPr lang="en-US" sz="1591" spc="105" dirty="0">
                <a:solidFill>
                  <a:srgbClr val="FFFFFF"/>
                </a:solidFill>
                <a:latin typeface="Montserrat Classic"/>
              </a:rPr>
              <a:t>katarina.mlinarec@pef.uni-lj.si</a:t>
            </a:r>
          </a:p>
          <a:p>
            <a:pPr>
              <a:lnSpc>
                <a:spcPts val="2386"/>
              </a:lnSpc>
            </a:pPr>
            <a:endParaRPr lang="en-US" sz="1591" spc="105" dirty="0">
              <a:solidFill>
                <a:srgbClr val="FFFFFF"/>
              </a:solidFill>
              <a:latin typeface="Montserrat Classic"/>
            </a:endParaRPr>
          </a:p>
        </p:txBody>
      </p:sp>
      <p:pic>
        <p:nvPicPr>
          <p:cNvPr id="9" name="Picture 8">
            <a:extLst>
              <a:ext uri="{FF2B5EF4-FFF2-40B4-BE49-F238E27FC236}">
                <a16:creationId xmlns:a16="http://schemas.microsoft.com/office/drawing/2014/main" id="{0E1BB346-3041-AC77-173F-05F6E5C6CA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91799" y="602774"/>
            <a:ext cx="5243517" cy="110037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4"/>
            <a:stretch>
              <a:fillRect t="-6903" r="-479"/>
            </a:stretch>
          </a:blipFill>
        </p:spPr>
        <p:txBody>
          <a:bodyPr/>
          <a:lstStyle/>
          <a:p>
            <a:endParaRPr lang="en-US"/>
          </a:p>
        </p:txBody>
      </p:sp>
      <p:grpSp>
        <p:nvGrpSpPr>
          <p:cNvPr id="9" name="Group 9"/>
          <p:cNvGrpSpPr/>
          <p:nvPr/>
        </p:nvGrpSpPr>
        <p:grpSpPr>
          <a:xfrm>
            <a:off x="2050066" y="3176240"/>
            <a:ext cx="5760762" cy="950043"/>
            <a:chOff x="0" y="0"/>
            <a:chExt cx="1517238" cy="250217"/>
          </a:xfrm>
        </p:grpSpPr>
        <p:sp>
          <p:nvSpPr>
            <p:cNvPr id="10" name="Freeform 10"/>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11" name="TextBox 11"/>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initiative</a:t>
              </a:r>
            </a:p>
          </p:txBody>
        </p:sp>
      </p:grpSp>
      <p:grpSp>
        <p:nvGrpSpPr>
          <p:cNvPr id="12" name="Group 12"/>
          <p:cNvGrpSpPr/>
          <p:nvPr/>
        </p:nvGrpSpPr>
        <p:grpSpPr>
          <a:xfrm>
            <a:off x="2050066" y="4212008"/>
            <a:ext cx="5760762" cy="950043"/>
            <a:chOff x="0" y="0"/>
            <a:chExt cx="1517238" cy="250217"/>
          </a:xfrm>
        </p:grpSpPr>
        <p:sp>
          <p:nvSpPr>
            <p:cNvPr id="13" name="Freeform 13"/>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14" name="TextBox 14"/>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project sketching</a:t>
              </a:r>
            </a:p>
          </p:txBody>
        </p:sp>
      </p:grpSp>
      <p:grpSp>
        <p:nvGrpSpPr>
          <p:cNvPr id="15" name="Group 15"/>
          <p:cNvGrpSpPr/>
          <p:nvPr/>
        </p:nvGrpSpPr>
        <p:grpSpPr>
          <a:xfrm>
            <a:off x="2050066" y="5247776"/>
            <a:ext cx="5760762" cy="950043"/>
            <a:chOff x="0" y="0"/>
            <a:chExt cx="1517238" cy="250217"/>
          </a:xfrm>
        </p:grpSpPr>
        <p:sp>
          <p:nvSpPr>
            <p:cNvPr id="16" name="Freeform 16"/>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17" name="TextBox 17"/>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implementation plan</a:t>
              </a:r>
            </a:p>
          </p:txBody>
        </p:sp>
      </p:grpSp>
      <p:grpSp>
        <p:nvGrpSpPr>
          <p:cNvPr id="18" name="Group 18"/>
          <p:cNvGrpSpPr/>
          <p:nvPr/>
        </p:nvGrpSpPr>
        <p:grpSpPr>
          <a:xfrm>
            <a:off x="2050066" y="6283543"/>
            <a:ext cx="5760762" cy="950043"/>
            <a:chOff x="0" y="0"/>
            <a:chExt cx="1517238" cy="250217"/>
          </a:xfrm>
        </p:grpSpPr>
        <p:sp>
          <p:nvSpPr>
            <p:cNvPr id="19" name="Freeform 19"/>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20" name="TextBox 20"/>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implementation </a:t>
              </a:r>
            </a:p>
          </p:txBody>
        </p:sp>
      </p:grpSp>
      <p:grpSp>
        <p:nvGrpSpPr>
          <p:cNvPr id="21" name="Group 21"/>
          <p:cNvGrpSpPr/>
          <p:nvPr/>
        </p:nvGrpSpPr>
        <p:grpSpPr>
          <a:xfrm>
            <a:off x="2050066" y="7319311"/>
            <a:ext cx="5760762" cy="950043"/>
            <a:chOff x="0" y="0"/>
            <a:chExt cx="1517238" cy="250217"/>
          </a:xfrm>
        </p:grpSpPr>
        <p:sp>
          <p:nvSpPr>
            <p:cNvPr id="22" name="Freeform 22"/>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23" name="TextBox 23"/>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final step</a:t>
              </a:r>
            </a:p>
          </p:txBody>
        </p:sp>
      </p:grpSp>
      <p:grpSp>
        <p:nvGrpSpPr>
          <p:cNvPr id="24" name="Group 24"/>
          <p:cNvGrpSpPr/>
          <p:nvPr/>
        </p:nvGrpSpPr>
        <p:grpSpPr>
          <a:xfrm>
            <a:off x="8839387" y="3176240"/>
            <a:ext cx="5760762" cy="950043"/>
            <a:chOff x="0" y="0"/>
            <a:chExt cx="1517238" cy="250217"/>
          </a:xfrm>
        </p:grpSpPr>
        <p:sp>
          <p:nvSpPr>
            <p:cNvPr id="25" name="Freeform 25"/>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26" name="TextBox 26"/>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guidance</a:t>
              </a:r>
            </a:p>
          </p:txBody>
        </p:sp>
      </p:grpSp>
      <p:grpSp>
        <p:nvGrpSpPr>
          <p:cNvPr id="27" name="Group 27"/>
          <p:cNvGrpSpPr/>
          <p:nvPr/>
        </p:nvGrpSpPr>
        <p:grpSpPr>
          <a:xfrm>
            <a:off x="8839387" y="4212008"/>
            <a:ext cx="5760762" cy="950043"/>
            <a:chOff x="0" y="0"/>
            <a:chExt cx="1517238" cy="250217"/>
          </a:xfrm>
        </p:grpSpPr>
        <p:sp>
          <p:nvSpPr>
            <p:cNvPr id="28" name="Freeform 28"/>
            <p:cNvSpPr/>
            <p:nvPr/>
          </p:nvSpPr>
          <p:spPr>
            <a:xfrm>
              <a:off x="0" y="0"/>
              <a:ext cx="1517238" cy="250217"/>
            </a:xfrm>
            <a:custGeom>
              <a:avLst/>
              <a:gdLst/>
              <a:ahLst/>
              <a:cxnLst/>
              <a:rect l="l" t="t" r="r" b="b"/>
              <a:pathLst>
                <a:path w="1517238" h="250217">
                  <a:moveTo>
                    <a:pt x="0" y="0"/>
                  </a:moveTo>
                  <a:lnTo>
                    <a:pt x="1517238" y="0"/>
                  </a:lnTo>
                  <a:lnTo>
                    <a:pt x="1517238" y="250217"/>
                  </a:lnTo>
                  <a:lnTo>
                    <a:pt x="0" y="250217"/>
                  </a:lnTo>
                  <a:close/>
                </a:path>
              </a:pathLst>
            </a:custGeom>
            <a:solidFill>
              <a:srgbClr val="507172"/>
            </a:solidFill>
          </p:spPr>
          <p:txBody>
            <a:bodyPr/>
            <a:lstStyle/>
            <a:p>
              <a:endParaRPr lang="en-US"/>
            </a:p>
          </p:txBody>
        </p:sp>
        <p:sp>
          <p:nvSpPr>
            <p:cNvPr id="29" name="TextBox 29"/>
            <p:cNvSpPr txBox="1"/>
            <p:nvPr/>
          </p:nvSpPr>
          <p:spPr>
            <a:xfrm>
              <a:off x="0" y="19050"/>
              <a:ext cx="1517238" cy="231167"/>
            </a:xfrm>
            <a:prstGeom prst="rect">
              <a:avLst/>
            </a:prstGeom>
          </p:spPr>
          <p:txBody>
            <a:bodyPr lIns="50800" tIns="50800" rIns="50800" bIns="50800" rtlCol="0" anchor="ctr"/>
            <a:lstStyle/>
            <a:p>
              <a:pPr marL="0" lvl="0" indent="0" algn="ctr">
                <a:lnSpc>
                  <a:spcPts val="2721"/>
                </a:lnSpc>
                <a:spcBef>
                  <a:spcPct val="0"/>
                </a:spcBef>
              </a:pPr>
              <a:r>
                <a:rPr lang="en-US" sz="2408" spc="77">
                  <a:solidFill>
                    <a:srgbClr val="FFFFFF"/>
                  </a:solidFill>
                  <a:latin typeface="Montserrat Light"/>
                </a:rPr>
                <a:t>coordination</a:t>
              </a:r>
            </a:p>
          </p:txBody>
        </p:sp>
      </p:grpSp>
      <p:sp>
        <p:nvSpPr>
          <p:cNvPr id="30" name="Freeform 30"/>
          <p:cNvSpPr/>
          <p:nvPr/>
        </p:nvSpPr>
        <p:spPr>
          <a:xfrm>
            <a:off x="1095037" y="6332176"/>
            <a:ext cx="887616" cy="796635"/>
          </a:xfrm>
          <a:custGeom>
            <a:avLst/>
            <a:gdLst/>
            <a:ahLst/>
            <a:cxnLst/>
            <a:rect l="l" t="t" r="r" b="b"/>
            <a:pathLst>
              <a:path w="887616" h="796635">
                <a:moveTo>
                  <a:pt x="0" y="0"/>
                </a:moveTo>
                <a:lnTo>
                  <a:pt x="887616" y="0"/>
                </a:lnTo>
                <a:lnTo>
                  <a:pt x="887616" y="796635"/>
                </a:lnTo>
                <a:lnTo>
                  <a:pt x="0" y="7966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1" name="Freeform 31"/>
          <p:cNvSpPr/>
          <p:nvPr/>
        </p:nvSpPr>
        <p:spPr>
          <a:xfrm>
            <a:off x="1263293" y="3229522"/>
            <a:ext cx="727500" cy="843479"/>
          </a:xfrm>
          <a:custGeom>
            <a:avLst/>
            <a:gdLst/>
            <a:ahLst/>
            <a:cxnLst/>
            <a:rect l="l" t="t" r="r" b="b"/>
            <a:pathLst>
              <a:path w="727500" h="843479">
                <a:moveTo>
                  <a:pt x="0" y="0"/>
                </a:moveTo>
                <a:lnTo>
                  <a:pt x="727500" y="0"/>
                </a:lnTo>
                <a:lnTo>
                  <a:pt x="727500" y="843478"/>
                </a:lnTo>
                <a:lnTo>
                  <a:pt x="0" y="8434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32" name="Group 32"/>
          <p:cNvGrpSpPr/>
          <p:nvPr/>
        </p:nvGrpSpPr>
        <p:grpSpPr>
          <a:xfrm>
            <a:off x="753472" y="4282941"/>
            <a:ext cx="1289043" cy="808176"/>
            <a:chOff x="0" y="0"/>
            <a:chExt cx="1718724" cy="1077568"/>
          </a:xfrm>
        </p:grpSpPr>
        <p:sp>
          <p:nvSpPr>
            <p:cNvPr id="33" name="Freeform 33"/>
            <p:cNvSpPr/>
            <p:nvPr/>
          </p:nvSpPr>
          <p:spPr>
            <a:xfrm rot="948083">
              <a:off x="1061637" y="316869"/>
              <a:ext cx="588125" cy="588125"/>
            </a:xfrm>
            <a:custGeom>
              <a:avLst/>
              <a:gdLst/>
              <a:ahLst/>
              <a:cxnLst/>
              <a:rect l="l" t="t" r="r" b="b"/>
              <a:pathLst>
                <a:path w="588125" h="588125">
                  <a:moveTo>
                    <a:pt x="0" y="0"/>
                  </a:moveTo>
                  <a:lnTo>
                    <a:pt x="588125" y="0"/>
                  </a:lnTo>
                  <a:lnTo>
                    <a:pt x="588125" y="588125"/>
                  </a:lnTo>
                  <a:lnTo>
                    <a:pt x="0" y="58812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4" name="Freeform 34"/>
            <p:cNvSpPr/>
            <p:nvPr/>
          </p:nvSpPr>
          <p:spPr>
            <a:xfrm>
              <a:off x="0" y="112042"/>
              <a:ext cx="717862" cy="832304"/>
            </a:xfrm>
            <a:custGeom>
              <a:avLst/>
              <a:gdLst/>
              <a:ahLst/>
              <a:cxnLst/>
              <a:rect l="l" t="t" r="r" b="b"/>
              <a:pathLst>
                <a:path w="717862" h="832304">
                  <a:moveTo>
                    <a:pt x="0" y="0"/>
                  </a:moveTo>
                  <a:lnTo>
                    <a:pt x="717862" y="0"/>
                  </a:lnTo>
                  <a:lnTo>
                    <a:pt x="717862" y="832304"/>
                  </a:lnTo>
                  <a:lnTo>
                    <a:pt x="0" y="8323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5" name="Freeform 35"/>
            <p:cNvSpPr/>
            <p:nvPr/>
          </p:nvSpPr>
          <p:spPr>
            <a:xfrm rot="-4980869">
              <a:off x="733352" y="650700"/>
              <a:ext cx="196476" cy="587293"/>
            </a:xfrm>
            <a:custGeom>
              <a:avLst/>
              <a:gdLst/>
              <a:ahLst/>
              <a:cxnLst/>
              <a:rect l="l" t="t" r="r" b="b"/>
              <a:pathLst>
                <a:path w="196476" h="587293">
                  <a:moveTo>
                    <a:pt x="0" y="0"/>
                  </a:moveTo>
                  <a:lnTo>
                    <a:pt x="196476" y="0"/>
                  </a:lnTo>
                  <a:lnTo>
                    <a:pt x="196476" y="587293"/>
                  </a:lnTo>
                  <a:lnTo>
                    <a:pt x="0" y="58729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6" name="Freeform 36"/>
            <p:cNvSpPr/>
            <p:nvPr/>
          </p:nvSpPr>
          <p:spPr>
            <a:xfrm rot="-4042398" flipH="1" flipV="1">
              <a:off x="829733" y="-83481"/>
              <a:ext cx="182251" cy="544773"/>
            </a:xfrm>
            <a:custGeom>
              <a:avLst/>
              <a:gdLst/>
              <a:ahLst/>
              <a:cxnLst/>
              <a:rect l="l" t="t" r="r" b="b"/>
              <a:pathLst>
                <a:path w="182251" h="544773">
                  <a:moveTo>
                    <a:pt x="182251" y="544773"/>
                  </a:moveTo>
                  <a:lnTo>
                    <a:pt x="0" y="544773"/>
                  </a:lnTo>
                  <a:lnTo>
                    <a:pt x="0" y="0"/>
                  </a:lnTo>
                  <a:lnTo>
                    <a:pt x="182251" y="0"/>
                  </a:lnTo>
                  <a:lnTo>
                    <a:pt x="182251" y="544773"/>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grpSp>
        <p:nvGrpSpPr>
          <p:cNvPr id="37" name="Group 37"/>
          <p:cNvGrpSpPr/>
          <p:nvPr/>
        </p:nvGrpSpPr>
        <p:grpSpPr>
          <a:xfrm>
            <a:off x="761023" y="5304926"/>
            <a:ext cx="1289043" cy="808176"/>
            <a:chOff x="0" y="0"/>
            <a:chExt cx="1718724" cy="1077568"/>
          </a:xfrm>
        </p:grpSpPr>
        <p:sp>
          <p:nvSpPr>
            <p:cNvPr id="38" name="Freeform 38"/>
            <p:cNvSpPr/>
            <p:nvPr/>
          </p:nvSpPr>
          <p:spPr>
            <a:xfrm rot="948083">
              <a:off x="1061637" y="316869"/>
              <a:ext cx="588125" cy="588125"/>
            </a:xfrm>
            <a:custGeom>
              <a:avLst/>
              <a:gdLst/>
              <a:ahLst/>
              <a:cxnLst/>
              <a:rect l="l" t="t" r="r" b="b"/>
              <a:pathLst>
                <a:path w="588125" h="588125">
                  <a:moveTo>
                    <a:pt x="0" y="0"/>
                  </a:moveTo>
                  <a:lnTo>
                    <a:pt x="588125" y="0"/>
                  </a:lnTo>
                  <a:lnTo>
                    <a:pt x="588125" y="588125"/>
                  </a:lnTo>
                  <a:lnTo>
                    <a:pt x="0" y="58812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9" name="Freeform 39"/>
            <p:cNvSpPr/>
            <p:nvPr/>
          </p:nvSpPr>
          <p:spPr>
            <a:xfrm>
              <a:off x="0" y="112042"/>
              <a:ext cx="717862" cy="832304"/>
            </a:xfrm>
            <a:custGeom>
              <a:avLst/>
              <a:gdLst/>
              <a:ahLst/>
              <a:cxnLst/>
              <a:rect l="l" t="t" r="r" b="b"/>
              <a:pathLst>
                <a:path w="717862" h="832304">
                  <a:moveTo>
                    <a:pt x="0" y="0"/>
                  </a:moveTo>
                  <a:lnTo>
                    <a:pt x="717862" y="0"/>
                  </a:lnTo>
                  <a:lnTo>
                    <a:pt x="717862" y="832304"/>
                  </a:lnTo>
                  <a:lnTo>
                    <a:pt x="0" y="8323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rot="-4980869">
              <a:off x="733352" y="650700"/>
              <a:ext cx="196476" cy="587293"/>
            </a:xfrm>
            <a:custGeom>
              <a:avLst/>
              <a:gdLst/>
              <a:ahLst/>
              <a:cxnLst/>
              <a:rect l="l" t="t" r="r" b="b"/>
              <a:pathLst>
                <a:path w="196476" h="587293">
                  <a:moveTo>
                    <a:pt x="0" y="0"/>
                  </a:moveTo>
                  <a:lnTo>
                    <a:pt x="196476" y="0"/>
                  </a:lnTo>
                  <a:lnTo>
                    <a:pt x="196476" y="587293"/>
                  </a:lnTo>
                  <a:lnTo>
                    <a:pt x="0" y="58729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1" name="Freeform 41"/>
            <p:cNvSpPr/>
            <p:nvPr/>
          </p:nvSpPr>
          <p:spPr>
            <a:xfrm rot="-4042398" flipH="1" flipV="1">
              <a:off x="829733" y="-83481"/>
              <a:ext cx="182251" cy="544773"/>
            </a:xfrm>
            <a:custGeom>
              <a:avLst/>
              <a:gdLst/>
              <a:ahLst/>
              <a:cxnLst/>
              <a:rect l="l" t="t" r="r" b="b"/>
              <a:pathLst>
                <a:path w="182251" h="544773">
                  <a:moveTo>
                    <a:pt x="182251" y="544773"/>
                  </a:moveTo>
                  <a:lnTo>
                    <a:pt x="0" y="544773"/>
                  </a:lnTo>
                  <a:lnTo>
                    <a:pt x="0" y="0"/>
                  </a:lnTo>
                  <a:lnTo>
                    <a:pt x="182251" y="0"/>
                  </a:lnTo>
                  <a:lnTo>
                    <a:pt x="182251" y="544773"/>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2" name="Freeform 42"/>
            <p:cNvSpPr/>
            <p:nvPr/>
          </p:nvSpPr>
          <p:spPr>
            <a:xfrm>
              <a:off x="597138" y="320152"/>
              <a:ext cx="427258" cy="490972"/>
            </a:xfrm>
            <a:custGeom>
              <a:avLst/>
              <a:gdLst/>
              <a:ahLst/>
              <a:cxnLst/>
              <a:rect l="l" t="t" r="r" b="b"/>
              <a:pathLst>
                <a:path w="427258" h="490972">
                  <a:moveTo>
                    <a:pt x="0" y="0"/>
                  </a:moveTo>
                  <a:lnTo>
                    <a:pt x="427258" y="0"/>
                  </a:lnTo>
                  <a:lnTo>
                    <a:pt x="427258" y="490972"/>
                  </a:lnTo>
                  <a:lnTo>
                    <a:pt x="0" y="4909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43" name="Freeform 43"/>
          <p:cNvSpPr/>
          <p:nvPr/>
        </p:nvSpPr>
        <p:spPr>
          <a:xfrm>
            <a:off x="1157155" y="7347886"/>
            <a:ext cx="833638" cy="922421"/>
          </a:xfrm>
          <a:custGeom>
            <a:avLst/>
            <a:gdLst/>
            <a:ahLst/>
            <a:cxnLst/>
            <a:rect l="l" t="t" r="r" b="b"/>
            <a:pathLst>
              <a:path w="833638" h="922421">
                <a:moveTo>
                  <a:pt x="0" y="0"/>
                </a:moveTo>
                <a:lnTo>
                  <a:pt x="833638" y="0"/>
                </a:lnTo>
                <a:lnTo>
                  <a:pt x="833638" y="922422"/>
                </a:lnTo>
                <a:lnTo>
                  <a:pt x="0" y="92242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4" name="TextBox 44"/>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9</a:t>
            </a:r>
            <a:endParaRPr lang="en-US" sz="6000" spc="30" dirty="0">
              <a:solidFill>
                <a:srgbClr val="FEFEFE"/>
              </a:solidFill>
              <a:latin typeface="Montserrat Classic Bold"/>
            </a:endParaRPr>
          </a:p>
        </p:txBody>
      </p:sp>
      <p:sp>
        <p:nvSpPr>
          <p:cNvPr id="45" name="TextBox 45"/>
          <p:cNvSpPr txBox="1"/>
          <p:nvPr/>
        </p:nvSpPr>
        <p:spPr>
          <a:xfrm>
            <a:off x="2050066" y="1304321"/>
            <a:ext cx="12578741"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PROJECT-BASED LEARNING (PBL) - KEY STEPS</a:t>
            </a:r>
          </a:p>
        </p:txBody>
      </p:sp>
      <p:sp>
        <p:nvSpPr>
          <p:cNvPr id="46" name="TextBox 46"/>
          <p:cNvSpPr txBox="1"/>
          <p:nvPr/>
        </p:nvSpPr>
        <p:spPr>
          <a:xfrm>
            <a:off x="2050066" y="8794261"/>
            <a:ext cx="7398734" cy="218008"/>
          </a:xfrm>
          <a:prstGeom prst="rect">
            <a:avLst/>
          </a:prstGeom>
        </p:spPr>
        <p:txBody>
          <a:bodyPr wrap="square" lIns="0" tIns="0" rIns="0" bIns="0" rtlCol="0" anchor="t">
            <a:spAutoFit/>
          </a:bodyPr>
          <a:lstStyle/>
          <a:p>
            <a:pPr>
              <a:lnSpc>
                <a:spcPts val="1693"/>
              </a:lnSpc>
              <a:spcBef>
                <a:spcPct val="0"/>
              </a:spcBef>
            </a:pPr>
            <a:r>
              <a:rPr lang="en-US" sz="1500" spc="88" dirty="0">
                <a:solidFill>
                  <a:srgbClr val="FFFFFF"/>
                </a:solidFill>
                <a:latin typeface="Montserrat Light"/>
              </a:rPr>
              <a:t>Fray, K. (1982). Die </a:t>
            </a:r>
            <a:r>
              <a:rPr lang="en-US" sz="1500" spc="88" dirty="0" err="1">
                <a:solidFill>
                  <a:srgbClr val="FFFFFF"/>
                </a:solidFill>
                <a:latin typeface="Montserrat Light"/>
              </a:rPr>
              <a:t>Projektmethode</a:t>
            </a:r>
            <a:r>
              <a:rPr lang="en-US" sz="1500" spc="88" dirty="0">
                <a:solidFill>
                  <a:srgbClr val="FFFFFF"/>
                </a:solidFill>
                <a:latin typeface="Montserrat Light"/>
              </a:rPr>
              <a:t>. Weinheim: </a:t>
            </a:r>
            <a:r>
              <a:rPr lang="en-US" sz="1500" spc="88" dirty="0" err="1">
                <a:solidFill>
                  <a:srgbClr val="FFFFFF"/>
                </a:solidFill>
                <a:latin typeface="Montserrat Light"/>
              </a:rPr>
              <a:t>Beltz</a:t>
            </a:r>
            <a:endParaRPr lang="en-US" sz="1500" spc="88" dirty="0">
              <a:solidFill>
                <a:srgbClr val="FFFFFF"/>
              </a:solidFill>
              <a:latin typeface="Montserrat Light"/>
            </a:endParaRPr>
          </a:p>
        </p:txBody>
      </p:sp>
      <p:sp>
        <p:nvSpPr>
          <p:cNvPr id="47" name="TextBox 47"/>
          <p:cNvSpPr txBox="1"/>
          <p:nvPr/>
        </p:nvSpPr>
        <p:spPr>
          <a:xfrm>
            <a:off x="2050066" y="2428127"/>
            <a:ext cx="2960619" cy="662388"/>
          </a:xfrm>
          <a:prstGeom prst="rect">
            <a:avLst/>
          </a:prstGeom>
        </p:spPr>
        <p:txBody>
          <a:bodyPr lIns="0" tIns="0" rIns="0" bIns="0" rtlCol="0" anchor="t">
            <a:spAutoFit/>
          </a:bodyPr>
          <a:lstStyle/>
          <a:p>
            <a:pPr marL="0" lvl="0" indent="0" algn="l">
              <a:lnSpc>
                <a:spcPts val="5924"/>
              </a:lnSpc>
            </a:pPr>
            <a:r>
              <a:rPr lang="en-US" sz="2408" spc="77">
                <a:solidFill>
                  <a:srgbClr val="FFFFFF"/>
                </a:solidFill>
                <a:latin typeface="Montserrat Light Bold"/>
              </a:rPr>
              <a:t>KEY STEPS</a:t>
            </a:r>
          </a:p>
        </p:txBody>
      </p:sp>
      <p:sp>
        <p:nvSpPr>
          <p:cNvPr id="48" name="TextBox 48"/>
          <p:cNvSpPr txBox="1"/>
          <p:nvPr/>
        </p:nvSpPr>
        <p:spPr>
          <a:xfrm>
            <a:off x="8839387" y="2428127"/>
            <a:ext cx="3892697" cy="662388"/>
          </a:xfrm>
          <a:prstGeom prst="rect">
            <a:avLst/>
          </a:prstGeom>
        </p:spPr>
        <p:txBody>
          <a:bodyPr lIns="0" tIns="0" rIns="0" bIns="0" rtlCol="0" anchor="t">
            <a:spAutoFit/>
          </a:bodyPr>
          <a:lstStyle/>
          <a:p>
            <a:pPr marL="0" lvl="0" indent="0" algn="l">
              <a:lnSpc>
                <a:spcPts val="5924"/>
              </a:lnSpc>
            </a:pPr>
            <a:r>
              <a:rPr lang="en-US" sz="2408" spc="77">
                <a:solidFill>
                  <a:srgbClr val="FFFFFF"/>
                </a:solidFill>
                <a:latin typeface="Montserrat Light Bold"/>
              </a:rPr>
              <a:t>INTERMEDIATE STEPS</a:t>
            </a:r>
          </a:p>
        </p:txBody>
      </p:sp>
      <p:sp>
        <p:nvSpPr>
          <p:cNvPr id="49" name="AutoShape 3">
            <a:extLst>
              <a:ext uri="{FF2B5EF4-FFF2-40B4-BE49-F238E27FC236}">
                <a16:creationId xmlns:a16="http://schemas.microsoft.com/office/drawing/2014/main" id="{1A6C9403-06D4-E76D-DDA4-3A365E37D678}"/>
              </a:ext>
            </a:extLst>
          </p:cNvPr>
          <p:cNvSpPr/>
          <p:nvPr/>
        </p:nvSpPr>
        <p:spPr>
          <a:xfrm>
            <a:off x="-2491656" y="13714360"/>
            <a:ext cx="19087931" cy="1483726"/>
          </a:xfrm>
          <a:prstGeom prst="rect">
            <a:avLst/>
          </a:prstGeom>
          <a:solidFill>
            <a:srgbClr val="FFFFFF"/>
          </a:solidFill>
        </p:spPr>
        <p:txBody>
          <a:bodyPr/>
          <a:lstStyle/>
          <a:p>
            <a:endParaRPr lang="en-US"/>
          </a:p>
        </p:txBody>
      </p:sp>
      <p:pic>
        <p:nvPicPr>
          <p:cNvPr id="50" name="Picture 49">
            <a:extLst>
              <a:ext uri="{FF2B5EF4-FFF2-40B4-BE49-F238E27FC236}">
                <a16:creationId xmlns:a16="http://schemas.microsoft.com/office/drawing/2014/main" id="{D3E4A017-EE26-81ED-E79A-076024782B2A}"/>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4"/>
            <a:stretch>
              <a:fillRect t="-6903" r="-479"/>
            </a:stretch>
          </a:blipFill>
        </p:spPr>
        <p:txBody>
          <a:bodyPr/>
          <a:lstStyle/>
          <a:p>
            <a:endParaRPr lang="en-US"/>
          </a:p>
        </p:txBody>
      </p:sp>
      <p:sp>
        <p:nvSpPr>
          <p:cNvPr id="9" name="Freeform 9"/>
          <p:cNvSpPr/>
          <p:nvPr/>
        </p:nvSpPr>
        <p:spPr>
          <a:xfrm>
            <a:off x="1867035" y="3498384"/>
            <a:ext cx="13204025" cy="4419594"/>
          </a:xfrm>
          <a:custGeom>
            <a:avLst/>
            <a:gdLst/>
            <a:ahLst/>
            <a:cxnLst/>
            <a:rect l="l" t="t" r="r" b="b"/>
            <a:pathLst>
              <a:path w="13204025" h="4419594">
                <a:moveTo>
                  <a:pt x="0" y="0"/>
                </a:moveTo>
                <a:lnTo>
                  <a:pt x="13204025" y="0"/>
                </a:lnTo>
                <a:lnTo>
                  <a:pt x="13204025" y="4419594"/>
                </a:lnTo>
                <a:lnTo>
                  <a:pt x="0" y="4419594"/>
                </a:lnTo>
                <a:lnTo>
                  <a:pt x="0" y="0"/>
                </a:lnTo>
                <a:close/>
              </a:path>
            </a:pathLst>
          </a:custGeom>
          <a:blipFill>
            <a:blip r:embed="rId5"/>
            <a:stretch>
              <a:fillRect/>
            </a:stretch>
          </a:blipFill>
        </p:spPr>
        <p:txBody>
          <a:bodyPr/>
          <a:lstStyle/>
          <a:p>
            <a:endParaRPr lang="en-US"/>
          </a:p>
        </p:txBody>
      </p:sp>
      <p:sp>
        <p:nvSpPr>
          <p:cNvPr id="10" name="TextBox 10"/>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en-US" sz="6000" spc="30" dirty="0">
                <a:solidFill>
                  <a:srgbClr val="FEFEFE"/>
                </a:solidFill>
                <a:latin typeface="Montserrat Classic Bold"/>
              </a:rPr>
              <a:t>1</a:t>
            </a:r>
            <a:r>
              <a:rPr lang="sl-SI" sz="6000" spc="30" dirty="0">
                <a:solidFill>
                  <a:srgbClr val="FEFEFE"/>
                </a:solidFill>
                <a:latin typeface="Montserrat Classic Bold"/>
              </a:rPr>
              <a:t>0</a:t>
            </a:r>
            <a:endParaRPr lang="en-US" sz="6000" spc="30" dirty="0">
              <a:solidFill>
                <a:srgbClr val="FEFEFE"/>
              </a:solidFill>
              <a:latin typeface="Montserrat Classic Bold"/>
            </a:endParaRPr>
          </a:p>
        </p:txBody>
      </p:sp>
      <p:sp>
        <p:nvSpPr>
          <p:cNvPr id="11" name="TextBox 11"/>
          <p:cNvSpPr txBox="1"/>
          <p:nvPr/>
        </p:nvSpPr>
        <p:spPr>
          <a:xfrm>
            <a:off x="2050066" y="1304321"/>
            <a:ext cx="15841012"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PROJECT-BASED LEARNING (PBL) - PROJECT PORTFOLIO</a:t>
            </a:r>
          </a:p>
        </p:txBody>
      </p:sp>
      <p:sp>
        <p:nvSpPr>
          <p:cNvPr id="12" name="TextBox 12"/>
          <p:cNvSpPr txBox="1"/>
          <p:nvPr/>
        </p:nvSpPr>
        <p:spPr>
          <a:xfrm>
            <a:off x="2050066" y="8765175"/>
            <a:ext cx="15356235" cy="218008"/>
          </a:xfrm>
          <a:prstGeom prst="rect">
            <a:avLst/>
          </a:prstGeom>
        </p:spPr>
        <p:txBody>
          <a:bodyPr wrap="square" lIns="0" tIns="0" rIns="0" bIns="0" rtlCol="0" anchor="t">
            <a:spAutoFit/>
          </a:bodyPr>
          <a:lstStyle/>
          <a:p>
            <a:pPr>
              <a:lnSpc>
                <a:spcPts val="1693"/>
              </a:lnSpc>
              <a:spcBef>
                <a:spcPct val="0"/>
              </a:spcBef>
            </a:pPr>
            <a:r>
              <a:rPr lang="en-US" sz="1500" spc="88" dirty="0">
                <a:solidFill>
                  <a:srgbClr val="FFFFFF"/>
                </a:solidFill>
                <a:latin typeface="Montserrat Light"/>
              </a:rPr>
              <a:t>Ferk Savec, V. (2010). </a:t>
            </a:r>
            <a:r>
              <a:rPr lang="en-US" sz="1500" spc="88" dirty="0" err="1">
                <a:solidFill>
                  <a:srgbClr val="FFFFFF"/>
                </a:solidFill>
                <a:latin typeface="Montserrat Light"/>
              </a:rPr>
              <a:t>Projektno</a:t>
            </a:r>
            <a:r>
              <a:rPr lang="en-US" sz="1500" spc="88" dirty="0">
                <a:solidFill>
                  <a:srgbClr val="FFFFFF"/>
                </a:solidFill>
                <a:latin typeface="Montserrat Light"/>
              </a:rPr>
              <a:t> učno </a:t>
            </a:r>
            <a:r>
              <a:rPr lang="en-US" sz="1500" spc="88" dirty="0" err="1">
                <a:solidFill>
                  <a:srgbClr val="FFFFFF"/>
                </a:solidFill>
                <a:latin typeface="Montserrat Light"/>
              </a:rPr>
              <a:t>delo</a:t>
            </a:r>
            <a:r>
              <a:rPr lang="en-US" sz="1500" spc="88" dirty="0">
                <a:solidFill>
                  <a:srgbClr val="FFFFFF"/>
                </a:solidFill>
                <a:latin typeface="Montserrat Light"/>
              </a:rPr>
              <a:t> </a:t>
            </a:r>
            <a:r>
              <a:rPr lang="en-US" sz="1500" spc="88" dirty="0" err="1">
                <a:solidFill>
                  <a:srgbClr val="FFFFFF"/>
                </a:solidFill>
                <a:latin typeface="Montserrat Light"/>
              </a:rPr>
              <a:t>pri</a:t>
            </a:r>
            <a:r>
              <a:rPr lang="en-US" sz="1500" spc="88" dirty="0">
                <a:solidFill>
                  <a:srgbClr val="FFFFFF"/>
                </a:solidFill>
                <a:latin typeface="Montserrat Light"/>
              </a:rPr>
              <a:t> </a:t>
            </a:r>
            <a:r>
              <a:rPr lang="en-US" sz="1500" spc="88" dirty="0" err="1">
                <a:solidFill>
                  <a:srgbClr val="FFFFFF"/>
                </a:solidFill>
                <a:latin typeface="Montserrat Light"/>
              </a:rPr>
              <a:t>učenju</a:t>
            </a:r>
            <a:r>
              <a:rPr lang="en-US" sz="1500" spc="88" dirty="0">
                <a:solidFill>
                  <a:srgbClr val="FFFFFF"/>
                </a:solidFill>
                <a:latin typeface="Montserrat Light"/>
              </a:rPr>
              <a:t> </a:t>
            </a:r>
            <a:r>
              <a:rPr lang="en-US" sz="1500" spc="88" dirty="0" err="1">
                <a:solidFill>
                  <a:srgbClr val="FFFFFF"/>
                </a:solidFill>
                <a:latin typeface="Montserrat Light"/>
              </a:rPr>
              <a:t>naravoslovnih</a:t>
            </a:r>
            <a:r>
              <a:rPr lang="en-US" sz="1500" spc="88" dirty="0">
                <a:solidFill>
                  <a:srgbClr val="FFFFFF"/>
                </a:solidFill>
                <a:latin typeface="Montserrat Light"/>
              </a:rPr>
              <a:t> </a:t>
            </a:r>
            <a:r>
              <a:rPr lang="en-US" sz="1500" spc="88" dirty="0" err="1">
                <a:solidFill>
                  <a:srgbClr val="FFFFFF"/>
                </a:solidFill>
                <a:latin typeface="Montserrat Light"/>
              </a:rPr>
              <a:t>vsebin</a:t>
            </a:r>
            <a:r>
              <a:rPr lang="en-US" sz="1500" spc="88" dirty="0">
                <a:solidFill>
                  <a:srgbClr val="FFFFFF"/>
                </a:solidFill>
                <a:latin typeface="Montserrat Light"/>
              </a:rPr>
              <a:t>. Maribor: </a:t>
            </a:r>
            <a:r>
              <a:rPr lang="en-US" sz="1500" spc="88" dirty="0" err="1">
                <a:solidFill>
                  <a:srgbClr val="FFFFFF"/>
                </a:solidFill>
                <a:latin typeface="Montserrat Light"/>
              </a:rPr>
              <a:t>Univerza</a:t>
            </a:r>
            <a:r>
              <a:rPr lang="en-US" sz="1500" spc="88" dirty="0">
                <a:solidFill>
                  <a:srgbClr val="FFFFFF"/>
                </a:solidFill>
                <a:latin typeface="Montserrat Light"/>
              </a:rPr>
              <a:t> v </a:t>
            </a:r>
            <a:r>
              <a:rPr lang="en-US" sz="1500" spc="88" dirty="0" err="1">
                <a:solidFill>
                  <a:srgbClr val="FFFFFF"/>
                </a:solidFill>
                <a:latin typeface="Montserrat Light"/>
              </a:rPr>
              <a:t>Mariboru</a:t>
            </a:r>
            <a:r>
              <a:rPr lang="en-US" sz="1500" spc="88" dirty="0">
                <a:solidFill>
                  <a:srgbClr val="FFFFFF"/>
                </a:solidFill>
                <a:latin typeface="Montserrat Light"/>
              </a:rPr>
              <a:t> </a:t>
            </a:r>
            <a:r>
              <a:rPr lang="en-US" sz="1500" spc="88" dirty="0" err="1">
                <a:solidFill>
                  <a:srgbClr val="FFFFFF"/>
                </a:solidFill>
                <a:latin typeface="Montserrat Light"/>
              </a:rPr>
              <a:t>Fakulteta</a:t>
            </a:r>
            <a:r>
              <a:rPr lang="en-US" sz="1500" spc="88" dirty="0">
                <a:solidFill>
                  <a:srgbClr val="FFFFFF"/>
                </a:solidFill>
                <a:latin typeface="Montserrat Light"/>
              </a:rPr>
              <a:t> za </a:t>
            </a:r>
            <a:r>
              <a:rPr lang="en-US" sz="1500" spc="88" dirty="0" err="1">
                <a:solidFill>
                  <a:srgbClr val="FFFFFF"/>
                </a:solidFill>
                <a:latin typeface="Montserrat Light"/>
              </a:rPr>
              <a:t>naravoslovje</a:t>
            </a:r>
            <a:r>
              <a:rPr lang="en-US" sz="1500" spc="88" dirty="0">
                <a:solidFill>
                  <a:srgbClr val="FFFFFF"/>
                </a:solidFill>
                <a:latin typeface="Montserrat Light"/>
              </a:rPr>
              <a:t> in </a:t>
            </a:r>
            <a:r>
              <a:rPr lang="en-US" sz="1500" spc="88" dirty="0" err="1">
                <a:solidFill>
                  <a:srgbClr val="FFFFFF"/>
                </a:solidFill>
                <a:latin typeface="Montserrat Light"/>
              </a:rPr>
              <a:t>matematiko</a:t>
            </a:r>
            <a:r>
              <a:rPr lang="en-US" sz="1500" spc="88" dirty="0">
                <a:solidFill>
                  <a:srgbClr val="FFFFFF"/>
                </a:solidFill>
                <a:latin typeface="Montserrat Light"/>
              </a:rPr>
              <a:t>.</a:t>
            </a:r>
          </a:p>
        </p:txBody>
      </p:sp>
      <p:sp>
        <p:nvSpPr>
          <p:cNvPr id="13" name="TextBox 13"/>
          <p:cNvSpPr txBox="1"/>
          <p:nvPr/>
        </p:nvSpPr>
        <p:spPr>
          <a:xfrm>
            <a:off x="2050066" y="3066906"/>
            <a:ext cx="16085534" cy="343088"/>
          </a:xfrm>
          <a:prstGeom prst="rect">
            <a:avLst/>
          </a:prstGeom>
        </p:spPr>
        <p:txBody>
          <a:bodyPr wrap="square" lIns="0" tIns="0" rIns="0" bIns="0" rtlCol="0" anchor="t">
            <a:spAutoFit/>
          </a:bodyPr>
          <a:lstStyle/>
          <a:p>
            <a:pPr marL="0" lvl="0" indent="0" algn="l">
              <a:lnSpc>
                <a:spcPts val="2721"/>
              </a:lnSpc>
              <a:spcBef>
                <a:spcPct val="0"/>
              </a:spcBef>
            </a:pPr>
            <a:r>
              <a:rPr lang="en-US" sz="2408" spc="77" dirty="0">
                <a:solidFill>
                  <a:srgbClr val="FFFFFF"/>
                </a:solidFill>
                <a:latin typeface="Montserrat Light"/>
              </a:rPr>
              <a:t>Templates (forms) of the project portfolio to support the implementation of individual PBL step. </a:t>
            </a:r>
          </a:p>
        </p:txBody>
      </p:sp>
      <p:sp>
        <p:nvSpPr>
          <p:cNvPr id="14" name="TextBox 14"/>
          <p:cNvSpPr txBox="1"/>
          <p:nvPr/>
        </p:nvSpPr>
        <p:spPr>
          <a:xfrm>
            <a:off x="2366302" y="7558784"/>
            <a:ext cx="2112169" cy="273250"/>
          </a:xfrm>
          <a:prstGeom prst="rect">
            <a:avLst/>
          </a:prstGeom>
        </p:spPr>
        <p:txBody>
          <a:bodyPr lIns="0" tIns="0" rIns="0" bIns="0" rtlCol="0" anchor="t">
            <a:spAutoFit/>
          </a:bodyPr>
          <a:lstStyle/>
          <a:p>
            <a:pPr marL="0" lvl="0" indent="0" algn="l">
              <a:lnSpc>
                <a:spcPts val="2043"/>
              </a:lnSpc>
              <a:spcBef>
                <a:spcPct val="0"/>
              </a:spcBef>
            </a:pPr>
            <a:r>
              <a:rPr lang="en-US" sz="1808" spc="57">
                <a:solidFill>
                  <a:srgbClr val="FFFFFF"/>
                </a:solidFill>
                <a:latin typeface="Montserrat Light Italics"/>
              </a:rPr>
              <a:t>project sketching</a:t>
            </a:r>
          </a:p>
        </p:txBody>
      </p:sp>
      <p:sp>
        <p:nvSpPr>
          <p:cNvPr id="15" name="TextBox 15"/>
          <p:cNvSpPr txBox="1"/>
          <p:nvPr/>
        </p:nvSpPr>
        <p:spPr>
          <a:xfrm>
            <a:off x="5277578" y="7558784"/>
            <a:ext cx="2875822" cy="256480"/>
          </a:xfrm>
          <a:prstGeom prst="rect">
            <a:avLst/>
          </a:prstGeom>
        </p:spPr>
        <p:txBody>
          <a:bodyPr wrap="square" lIns="0" tIns="0" rIns="0" bIns="0" rtlCol="0" anchor="t">
            <a:spAutoFit/>
          </a:bodyPr>
          <a:lstStyle/>
          <a:p>
            <a:pPr marL="0" lvl="0" indent="0" algn="l">
              <a:lnSpc>
                <a:spcPts val="2043"/>
              </a:lnSpc>
              <a:spcBef>
                <a:spcPct val="0"/>
              </a:spcBef>
            </a:pPr>
            <a:r>
              <a:rPr lang="en-US" sz="1808" spc="57" dirty="0">
                <a:solidFill>
                  <a:srgbClr val="FFFFFF"/>
                </a:solidFill>
                <a:latin typeface="Montserrat Light Italics"/>
              </a:rPr>
              <a:t>implementation plan</a:t>
            </a:r>
          </a:p>
        </p:txBody>
      </p:sp>
      <p:sp>
        <p:nvSpPr>
          <p:cNvPr id="16" name="TextBox 16"/>
          <p:cNvSpPr txBox="1"/>
          <p:nvPr/>
        </p:nvSpPr>
        <p:spPr>
          <a:xfrm>
            <a:off x="8733342" y="7558784"/>
            <a:ext cx="2391858" cy="256480"/>
          </a:xfrm>
          <a:prstGeom prst="rect">
            <a:avLst/>
          </a:prstGeom>
        </p:spPr>
        <p:txBody>
          <a:bodyPr wrap="square" lIns="0" tIns="0" rIns="0" bIns="0" rtlCol="0" anchor="t">
            <a:spAutoFit/>
          </a:bodyPr>
          <a:lstStyle/>
          <a:p>
            <a:pPr marL="0" lvl="0" indent="0" algn="l">
              <a:lnSpc>
                <a:spcPts val="2043"/>
              </a:lnSpc>
              <a:spcBef>
                <a:spcPct val="0"/>
              </a:spcBef>
            </a:pPr>
            <a:r>
              <a:rPr lang="en-US" sz="1808" spc="57" dirty="0">
                <a:solidFill>
                  <a:srgbClr val="FFFFFF"/>
                </a:solidFill>
                <a:latin typeface="Montserrat Light Italics"/>
              </a:rPr>
              <a:t>implementation</a:t>
            </a:r>
          </a:p>
        </p:txBody>
      </p:sp>
      <p:sp>
        <p:nvSpPr>
          <p:cNvPr id="17" name="TextBox 17"/>
          <p:cNvSpPr txBox="1"/>
          <p:nvPr/>
        </p:nvSpPr>
        <p:spPr>
          <a:xfrm>
            <a:off x="12209260" y="7558784"/>
            <a:ext cx="1130350" cy="273250"/>
          </a:xfrm>
          <a:prstGeom prst="rect">
            <a:avLst/>
          </a:prstGeom>
        </p:spPr>
        <p:txBody>
          <a:bodyPr lIns="0" tIns="0" rIns="0" bIns="0" rtlCol="0" anchor="t">
            <a:spAutoFit/>
          </a:bodyPr>
          <a:lstStyle/>
          <a:p>
            <a:pPr marL="0" lvl="0" indent="0" algn="l">
              <a:lnSpc>
                <a:spcPts val="2043"/>
              </a:lnSpc>
              <a:spcBef>
                <a:spcPct val="0"/>
              </a:spcBef>
            </a:pPr>
            <a:r>
              <a:rPr lang="en-US" sz="1808" spc="57">
                <a:solidFill>
                  <a:srgbClr val="FFFFFF"/>
                </a:solidFill>
                <a:latin typeface="Montserrat Light Italics"/>
              </a:rPr>
              <a:t>final step</a:t>
            </a:r>
          </a:p>
        </p:txBody>
      </p:sp>
      <p:pic>
        <p:nvPicPr>
          <p:cNvPr id="18" name="Picture 17">
            <a:extLst>
              <a:ext uri="{FF2B5EF4-FFF2-40B4-BE49-F238E27FC236}">
                <a16:creationId xmlns:a16="http://schemas.microsoft.com/office/drawing/2014/main" id="{A3E560E8-4995-48AE-0C72-572DBB0C056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1763706" y="3080762"/>
            <a:ext cx="8033014" cy="5962237"/>
          </a:xfrm>
          <a:custGeom>
            <a:avLst/>
            <a:gdLst/>
            <a:ahLst/>
            <a:cxnLst/>
            <a:rect l="l" t="t" r="r" b="b"/>
            <a:pathLst>
              <a:path w="8033014" h="5962237">
                <a:moveTo>
                  <a:pt x="0" y="0"/>
                </a:moveTo>
                <a:lnTo>
                  <a:pt x="8033015" y="0"/>
                </a:lnTo>
                <a:lnTo>
                  <a:pt x="8033015" y="5962237"/>
                </a:lnTo>
                <a:lnTo>
                  <a:pt x="0" y="5962237"/>
                </a:lnTo>
                <a:lnTo>
                  <a:pt x="0" y="0"/>
                </a:lnTo>
                <a:close/>
              </a:path>
            </a:pathLst>
          </a:custGeom>
          <a:blipFill>
            <a:blip r:embed="rId4"/>
            <a:stretch>
              <a:fillRect/>
            </a:stretch>
          </a:blipFill>
        </p:spPr>
        <p:txBody>
          <a:bodyPr/>
          <a:lstStyle/>
          <a:p>
            <a:endParaRPr lang="en-US"/>
          </a:p>
        </p:txBody>
      </p:sp>
      <p:sp>
        <p:nvSpPr>
          <p:cNvPr id="9" name="Freeform 9"/>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5"/>
            <a:stretch>
              <a:fillRect t="-6903" r="-479"/>
            </a:stretch>
          </a:blipFill>
        </p:spPr>
        <p:txBody>
          <a:bodyPr/>
          <a:lstStyle/>
          <a:p>
            <a:endParaRPr lang="en-US"/>
          </a:p>
        </p:txBody>
      </p:sp>
      <p:grpSp>
        <p:nvGrpSpPr>
          <p:cNvPr id="10" name="Group 10"/>
          <p:cNvGrpSpPr/>
          <p:nvPr/>
        </p:nvGrpSpPr>
        <p:grpSpPr>
          <a:xfrm>
            <a:off x="6373402" y="5352308"/>
            <a:ext cx="356070" cy="227378"/>
            <a:chOff x="0" y="0"/>
            <a:chExt cx="93780" cy="59885"/>
          </a:xfrm>
        </p:grpSpPr>
        <p:sp>
          <p:nvSpPr>
            <p:cNvPr id="11" name="Freeform 11"/>
            <p:cNvSpPr/>
            <p:nvPr/>
          </p:nvSpPr>
          <p:spPr>
            <a:xfrm>
              <a:off x="0" y="0"/>
              <a:ext cx="93780" cy="59885"/>
            </a:xfrm>
            <a:custGeom>
              <a:avLst/>
              <a:gdLst/>
              <a:ahLst/>
              <a:cxnLst/>
              <a:rect l="l" t="t" r="r" b="b"/>
              <a:pathLst>
                <a:path w="93780" h="59885">
                  <a:moveTo>
                    <a:pt x="0" y="0"/>
                  </a:moveTo>
                  <a:lnTo>
                    <a:pt x="93780" y="0"/>
                  </a:lnTo>
                  <a:lnTo>
                    <a:pt x="93780" y="59885"/>
                  </a:lnTo>
                  <a:lnTo>
                    <a:pt x="0" y="59885"/>
                  </a:lnTo>
                  <a:close/>
                </a:path>
              </a:pathLst>
            </a:custGeom>
            <a:solidFill>
              <a:srgbClr val="5EAAAE">
                <a:alpha val="54902"/>
              </a:srgbClr>
            </a:solidFill>
          </p:spPr>
          <p:txBody>
            <a:bodyPr/>
            <a:lstStyle/>
            <a:p>
              <a:endParaRPr lang="en-US"/>
            </a:p>
          </p:txBody>
        </p:sp>
        <p:sp>
          <p:nvSpPr>
            <p:cNvPr id="12" name="TextBox 12"/>
            <p:cNvSpPr txBox="1"/>
            <p:nvPr/>
          </p:nvSpPr>
          <p:spPr>
            <a:xfrm>
              <a:off x="0" y="19050"/>
              <a:ext cx="93780" cy="40835"/>
            </a:xfrm>
            <a:prstGeom prst="rect">
              <a:avLst/>
            </a:prstGeom>
          </p:spPr>
          <p:txBody>
            <a:bodyPr lIns="50800" tIns="50800" rIns="50800" bIns="50800" rtlCol="0" anchor="ctr"/>
            <a:lstStyle/>
            <a:p>
              <a:pPr algn="ctr">
                <a:lnSpc>
                  <a:spcPts val="2596"/>
                </a:lnSpc>
              </a:pPr>
              <a:endParaRPr/>
            </a:p>
          </p:txBody>
        </p:sp>
      </p:grpSp>
      <p:sp>
        <p:nvSpPr>
          <p:cNvPr id="13" name="TextBox 13"/>
          <p:cNvSpPr txBox="1"/>
          <p:nvPr/>
        </p:nvSpPr>
        <p:spPr>
          <a:xfrm>
            <a:off x="2050066" y="2341596"/>
            <a:ext cx="6128445" cy="345259"/>
          </a:xfrm>
          <a:prstGeom prst="rect">
            <a:avLst/>
          </a:prstGeom>
        </p:spPr>
        <p:txBody>
          <a:bodyPr lIns="0" tIns="0" rIns="0" bIns="0" rtlCol="0" anchor="t">
            <a:spAutoFit/>
          </a:bodyPr>
          <a:lstStyle/>
          <a:p>
            <a:pPr marL="0" lvl="0" indent="0" algn="l">
              <a:lnSpc>
                <a:spcPts val="2721"/>
              </a:lnSpc>
              <a:spcBef>
                <a:spcPct val="0"/>
              </a:spcBef>
            </a:pPr>
            <a:r>
              <a:rPr lang="en-US" sz="2408" spc="77">
                <a:solidFill>
                  <a:srgbClr val="FFFFFF"/>
                </a:solidFill>
                <a:latin typeface="Montserrat Light"/>
              </a:rPr>
              <a:t>The evaluation of the project portfolio </a:t>
            </a:r>
          </a:p>
        </p:txBody>
      </p:sp>
      <p:grpSp>
        <p:nvGrpSpPr>
          <p:cNvPr id="14" name="Group 14"/>
          <p:cNvGrpSpPr/>
          <p:nvPr/>
        </p:nvGrpSpPr>
        <p:grpSpPr>
          <a:xfrm>
            <a:off x="6373402" y="7609610"/>
            <a:ext cx="356070" cy="227378"/>
            <a:chOff x="0" y="0"/>
            <a:chExt cx="93780" cy="59885"/>
          </a:xfrm>
        </p:grpSpPr>
        <p:sp>
          <p:nvSpPr>
            <p:cNvPr id="15" name="Freeform 15"/>
            <p:cNvSpPr/>
            <p:nvPr/>
          </p:nvSpPr>
          <p:spPr>
            <a:xfrm>
              <a:off x="0" y="0"/>
              <a:ext cx="93780" cy="59885"/>
            </a:xfrm>
            <a:custGeom>
              <a:avLst/>
              <a:gdLst/>
              <a:ahLst/>
              <a:cxnLst/>
              <a:rect l="l" t="t" r="r" b="b"/>
              <a:pathLst>
                <a:path w="93780" h="59885">
                  <a:moveTo>
                    <a:pt x="0" y="0"/>
                  </a:moveTo>
                  <a:lnTo>
                    <a:pt x="93780" y="0"/>
                  </a:lnTo>
                  <a:lnTo>
                    <a:pt x="93780" y="59885"/>
                  </a:lnTo>
                  <a:lnTo>
                    <a:pt x="0" y="59885"/>
                  </a:lnTo>
                  <a:close/>
                </a:path>
              </a:pathLst>
            </a:custGeom>
            <a:solidFill>
              <a:srgbClr val="5EAAAE">
                <a:alpha val="54902"/>
              </a:srgbClr>
            </a:solidFill>
          </p:spPr>
          <p:txBody>
            <a:bodyPr/>
            <a:lstStyle/>
            <a:p>
              <a:endParaRPr lang="en-US"/>
            </a:p>
          </p:txBody>
        </p:sp>
        <p:sp>
          <p:nvSpPr>
            <p:cNvPr id="16" name="TextBox 16"/>
            <p:cNvSpPr txBox="1"/>
            <p:nvPr/>
          </p:nvSpPr>
          <p:spPr>
            <a:xfrm>
              <a:off x="0" y="19050"/>
              <a:ext cx="93780" cy="40835"/>
            </a:xfrm>
            <a:prstGeom prst="rect">
              <a:avLst/>
            </a:prstGeom>
          </p:spPr>
          <p:txBody>
            <a:bodyPr lIns="50800" tIns="50800" rIns="50800" bIns="50800" rtlCol="0" anchor="ctr"/>
            <a:lstStyle/>
            <a:p>
              <a:pPr algn="ctr">
                <a:lnSpc>
                  <a:spcPts val="2596"/>
                </a:lnSpc>
              </a:pPr>
              <a:endParaRPr/>
            </a:p>
          </p:txBody>
        </p:sp>
      </p:grpSp>
      <p:grpSp>
        <p:nvGrpSpPr>
          <p:cNvPr id="17" name="Group 17"/>
          <p:cNvGrpSpPr/>
          <p:nvPr/>
        </p:nvGrpSpPr>
        <p:grpSpPr>
          <a:xfrm>
            <a:off x="5573603" y="7647710"/>
            <a:ext cx="356070" cy="227378"/>
            <a:chOff x="0" y="0"/>
            <a:chExt cx="93780" cy="59885"/>
          </a:xfrm>
        </p:grpSpPr>
        <p:sp>
          <p:nvSpPr>
            <p:cNvPr id="18" name="Freeform 18"/>
            <p:cNvSpPr/>
            <p:nvPr/>
          </p:nvSpPr>
          <p:spPr>
            <a:xfrm>
              <a:off x="0" y="0"/>
              <a:ext cx="93780" cy="59885"/>
            </a:xfrm>
            <a:custGeom>
              <a:avLst/>
              <a:gdLst/>
              <a:ahLst/>
              <a:cxnLst/>
              <a:rect l="l" t="t" r="r" b="b"/>
              <a:pathLst>
                <a:path w="93780" h="59885">
                  <a:moveTo>
                    <a:pt x="0" y="0"/>
                  </a:moveTo>
                  <a:lnTo>
                    <a:pt x="93780" y="0"/>
                  </a:lnTo>
                  <a:lnTo>
                    <a:pt x="93780" y="59885"/>
                  </a:lnTo>
                  <a:lnTo>
                    <a:pt x="0" y="59885"/>
                  </a:lnTo>
                  <a:close/>
                </a:path>
              </a:pathLst>
            </a:custGeom>
            <a:solidFill>
              <a:srgbClr val="5EAAAE">
                <a:alpha val="54902"/>
              </a:srgbClr>
            </a:solidFill>
          </p:spPr>
          <p:txBody>
            <a:bodyPr/>
            <a:lstStyle/>
            <a:p>
              <a:endParaRPr lang="en-US"/>
            </a:p>
          </p:txBody>
        </p:sp>
        <p:sp>
          <p:nvSpPr>
            <p:cNvPr id="19" name="TextBox 19"/>
            <p:cNvSpPr txBox="1"/>
            <p:nvPr/>
          </p:nvSpPr>
          <p:spPr>
            <a:xfrm>
              <a:off x="0" y="19050"/>
              <a:ext cx="93780" cy="40835"/>
            </a:xfrm>
            <a:prstGeom prst="rect">
              <a:avLst/>
            </a:prstGeom>
          </p:spPr>
          <p:txBody>
            <a:bodyPr lIns="50800" tIns="50800" rIns="50800" bIns="50800" rtlCol="0" anchor="ctr"/>
            <a:lstStyle/>
            <a:p>
              <a:pPr algn="ctr">
                <a:lnSpc>
                  <a:spcPts val="2596"/>
                </a:lnSpc>
              </a:pPr>
              <a:endParaRPr/>
            </a:p>
          </p:txBody>
        </p:sp>
      </p:grpSp>
      <p:grpSp>
        <p:nvGrpSpPr>
          <p:cNvPr id="20" name="Group 20"/>
          <p:cNvGrpSpPr/>
          <p:nvPr/>
        </p:nvGrpSpPr>
        <p:grpSpPr>
          <a:xfrm>
            <a:off x="8663467" y="4579462"/>
            <a:ext cx="356070" cy="227378"/>
            <a:chOff x="0" y="0"/>
            <a:chExt cx="93780" cy="59885"/>
          </a:xfrm>
        </p:grpSpPr>
        <p:sp>
          <p:nvSpPr>
            <p:cNvPr id="21" name="Freeform 21"/>
            <p:cNvSpPr/>
            <p:nvPr/>
          </p:nvSpPr>
          <p:spPr>
            <a:xfrm>
              <a:off x="0" y="0"/>
              <a:ext cx="93780" cy="59885"/>
            </a:xfrm>
            <a:custGeom>
              <a:avLst/>
              <a:gdLst/>
              <a:ahLst/>
              <a:cxnLst/>
              <a:rect l="l" t="t" r="r" b="b"/>
              <a:pathLst>
                <a:path w="93780" h="59885">
                  <a:moveTo>
                    <a:pt x="0" y="0"/>
                  </a:moveTo>
                  <a:lnTo>
                    <a:pt x="93780" y="0"/>
                  </a:lnTo>
                  <a:lnTo>
                    <a:pt x="93780" y="59885"/>
                  </a:lnTo>
                  <a:lnTo>
                    <a:pt x="0" y="59885"/>
                  </a:lnTo>
                  <a:close/>
                </a:path>
              </a:pathLst>
            </a:custGeom>
            <a:solidFill>
              <a:srgbClr val="5EAAAE">
                <a:alpha val="54902"/>
              </a:srgbClr>
            </a:solidFill>
          </p:spPr>
          <p:txBody>
            <a:bodyPr/>
            <a:lstStyle/>
            <a:p>
              <a:endParaRPr lang="en-US"/>
            </a:p>
          </p:txBody>
        </p:sp>
        <p:sp>
          <p:nvSpPr>
            <p:cNvPr id="22" name="TextBox 22"/>
            <p:cNvSpPr txBox="1"/>
            <p:nvPr/>
          </p:nvSpPr>
          <p:spPr>
            <a:xfrm>
              <a:off x="0" y="19050"/>
              <a:ext cx="93780" cy="40835"/>
            </a:xfrm>
            <a:prstGeom prst="rect">
              <a:avLst/>
            </a:prstGeom>
          </p:spPr>
          <p:txBody>
            <a:bodyPr lIns="50800" tIns="50800" rIns="50800" bIns="50800" rtlCol="0" anchor="ctr"/>
            <a:lstStyle/>
            <a:p>
              <a:pPr algn="ctr">
                <a:lnSpc>
                  <a:spcPts val="2596"/>
                </a:lnSpc>
              </a:pPr>
              <a:endParaRPr/>
            </a:p>
          </p:txBody>
        </p:sp>
      </p:grpSp>
      <p:grpSp>
        <p:nvGrpSpPr>
          <p:cNvPr id="23" name="Group 23"/>
          <p:cNvGrpSpPr/>
          <p:nvPr/>
        </p:nvGrpSpPr>
        <p:grpSpPr>
          <a:xfrm>
            <a:off x="7777695" y="4845801"/>
            <a:ext cx="1366305" cy="216252"/>
            <a:chOff x="0" y="0"/>
            <a:chExt cx="359850" cy="56955"/>
          </a:xfrm>
        </p:grpSpPr>
        <p:sp>
          <p:nvSpPr>
            <p:cNvPr id="24" name="Freeform 24"/>
            <p:cNvSpPr/>
            <p:nvPr/>
          </p:nvSpPr>
          <p:spPr>
            <a:xfrm>
              <a:off x="0" y="0"/>
              <a:ext cx="359850" cy="56955"/>
            </a:xfrm>
            <a:custGeom>
              <a:avLst/>
              <a:gdLst/>
              <a:ahLst/>
              <a:cxnLst/>
              <a:rect l="l" t="t" r="r" b="b"/>
              <a:pathLst>
                <a:path w="359850" h="56955">
                  <a:moveTo>
                    <a:pt x="0" y="0"/>
                  </a:moveTo>
                  <a:lnTo>
                    <a:pt x="359850" y="0"/>
                  </a:lnTo>
                  <a:lnTo>
                    <a:pt x="359850" y="56955"/>
                  </a:lnTo>
                  <a:lnTo>
                    <a:pt x="0" y="56955"/>
                  </a:lnTo>
                  <a:close/>
                </a:path>
              </a:pathLst>
            </a:custGeom>
            <a:solidFill>
              <a:srgbClr val="AACF46">
                <a:alpha val="54902"/>
              </a:srgbClr>
            </a:solidFill>
          </p:spPr>
          <p:txBody>
            <a:bodyPr/>
            <a:lstStyle/>
            <a:p>
              <a:endParaRPr lang="en-US"/>
            </a:p>
          </p:txBody>
        </p:sp>
        <p:sp>
          <p:nvSpPr>
            <p:cNvPr id="25" name="TextBox 25"/>
            <p:cNvSpPr txBox="1"/>
            <p:nvPr/>
          </p:nvSpPr>
          <p:spPr>
            <a:xfrm>
              <a:off x="0" y="19050"/>
              <a:ext cx="359850" cy="37905"/>
            </a:xfrm>
            <a:prstGeom prst="rect">
              <a:avLst/>
            </a:prstGeom>
          </p:spPr>
          <p:txBody>
            <a:bodyPr lIns="50800" tIns="50800" rIns="50800" bIns="50800" rtlCol="0" anchor="ctr"/>
            <a:lstStyle/>
            <a:p>
              <a:pPr algn="ctr">
                <a:lnSpc>
                  <a:spcPts val="2596"/>
                </a:lnSpc>
              </a:pPr>
              <a:endParaRPr/>
            </a:p>
          </p:txBody>
        </p:sp>
      </p:grpSp>
      <p:grpSp>
        <p:nvGrpSpPr>
          <p:cNvPr id="26" name="Group 26"/>
          <p:cNvGrpSpPr/>
          <p:nvPr/>
        </p:nvGrpSpPr>
        <p:grpSpPr>
          <a:xfrm>
            <a:off x="9436040" y="3469926"/>
            <a:ext cx="6128445" cy="899324"/>
            <a:chOff x="0" y="0"/>
            <a:chExt cx="1614076" cy="236859"/>
          </a:xfrm>
        </p:grpSpPr>
        <p:sp>
          <p:nvSpPr>
            <p:cNvPr id="27" name="Freeform 27"/>
            <p:cNvSpPr/>
            <p:nvPr/>
          </p:nvSpPr>
          <p:spPr>
            <a:xfrm>
              <a:off x="0" y="0"/>
              <a:ext cx="1614076" cy="236859"/>
            </a:xfrm>
            <a:custGeom>
              <a:avLst/>
              <a:gdLst/>
              <a:ahLst/>
              <a:cxnLst/>
              <a:rect l="l" t="t" r="r" b="b"/>
              <a:pathLst>
                <a:path w="1614076" h="236859">
                  <a:moveTo>
                    <a:pt x="0" y="0"/>
                  </a:moveTo>
                  <a:lnTo>
                    <a:pt x="1614076" y="0"/>
                  </a:lnTo>
                  <a:lnTo>
                    <a:pt x="1614076" y="236859"/>
                  </a:lnTo>
                  <a:lnTo>
                    <a:pt x="0" y="236859"/>
                  </a:lnTo>
                  <a:close/>
                </a:path>
              </a:pathLst>
            </a:custGeom>
            <a:solidFill>
              <a:srgbClr val="4A8C8F"/>
            </a:solidFill>
          </p:spPr>
          <p:txBody>
            <a:bodyPr/>
            <a:lstStyle/>
            <a:p>
              <a:endParaRPr lang="en-US"/>
            </a:p>
          </p:txBody>
        </p:sp>
        <p:sp>
          <p:nvSpPr>
            <p:cNvPr id="28" name="TextBox 28"/>
            <p:cNvSpPr txBox="1"/>
            <p:nvPr/>
          </p:nvSpPr>
          <p:spPr>
            <a:xfrm>
              <a:off x="0" y="19050"/>
              <a:ext cx="1614076" cy="217809"/>
            </a:xfrm>
            <a:prstGeom prst="rect">
              <a:avLst/>
            </a:prstGeom>
          </p:spPr>
          <p:txBody>
            <a:bodyPr lIns="50800" tIns="50800" rIns="50800" bIns="50800" rtlCol="0" anchor="ctr"/>
            <a:lstStyle/>
            <a:p>
              <a:pPr marL="0" lvl="0" indent="0" algn="l">
                <a:lnSpc>
                  <a:spcPts val="2721"/>
                </a:lnSpc>
                <a:spcBef>
                  <a:spcPct val="0"/>
                </a:spcBef>
              </a:pPr>
              <a:r>
                <a:rPr lang="en-US" sz="2408" u="none" strike="noStrike" spc="77">
                  <a:solidFill>
                    <a:srgbClr val="FFFFFF"/>
                  </a:solidFill>
                  <a:latin typeface="Montserrat Light"/>
                </a:rPr>
                <a:t>number of points of individual sets of the project portfolio form</a:t>
              </a:r>
            </a:p>
          </p:txBody>
        </p:sp>
      </p:grpSp>
      <p:grpSp>
        <p:nvGrpSpPr>
          <p:cNvPr id="29" name="Group 29"/>
          <p:cNvGrpSpPr/>
          <p:nvPr/>
        </p:nvGrpSpPr>
        <p:grpSpPr>
          <a:xfrm>
            <a:off x="9436040" y="4519048"/>
            <a:ext cx="6128445" cy="899324"/>
            <a:chOff x="0" y="0"/>
            <a:chExt cx="1614076" cy="236859"/>
          </a:xfrm>
        </p:grpSpPr>
        <p:sp>
          <p:nvSpPr>
            <p:cNvPr id="30" name="Freeform 30"/>
            <p:cNvSpPr/>
            <p:nvPr/>
          </p:nvSpPr>
          <p:spPr>
            <a:xfrm>
              <a:off x="0" y="0"/>
              <a:ext cx="1614076" cy="236859"/>
            </a:xfrm>
            <a:custGeom>
              <a:avLst/>
              <a:gdLst/>
              <a:ahLst/>
              <a:cxnLst/>
              <a:rect l="l" t="t" r="r" b="b"/>
              <a:pathLst>
                <a:path w="1614076" h="236859">
                  <a:moveTo>
                    <a:pt x="0" y="0"/>
                  </a:moveTo>
                  <a:lnTo>
                    <a:pt x="1614076" y="0"/>
                  </a:lnTo>
                  <a:lnTo>
                    <a:pt x="1614076" y="236859"/>
                  </a:lnTo>
                  <a:lnTo>
                    <a:pt x="0" y="236859"/>
                  </a:lnTo>
                  <a:close/>
                </a:path>
              </a:pathLst>
            </a:custGeom>
            <a:solidFill>
              <a:srgbClr val="607235"/>
            </a:solidFill>
          </p:spPr>
          <p:txBody>
            <a:bodyPr/>
            <a:lstStyle/>
            <a:p>
              <a:endParaRPr lang="en-US"/>
            </a:p>
          </p:txBody>
        </p:sp>
        <p:sp>
          <p:nvSpPr>
            <p:cNvPr id="31" name="TextBox 31"/>
            <p:cNvSpPr txBox="1"/>
            <p:nvPr/>
          </p:nvSpPr>
          <p:spPr>
            <a:xfrm>
              <a:off x="0" y="19050"/>
              <a:ext cx="1614076" cy="217809"/>
            </a:xfrm>
            <a:prstGeom prst="rect">
              <a:avLst/>
            </a:prstGeom>
          </p:spPr>
          <p:txBody>
            <a:bodyPr lIns="50800" tIns="50800" rIns="50800" bIns="50800" rtlCol="0" anchor="ctr"/>
            <a:lstStyle/>
            <a:p>
              <a:pPr marL="0" lvl="0" indent="0" algn="l">
                <a:lnSpc>
                  <a:spcPts val="2721"/>
                </a:lnSpc>
                <a:spcBef>
                  <a:spcPct val="0"/>
                </a:spcBef>
              </a:pPr>
              <a:r>
                <a:rPr lang="en-US" sz="2408" spc="77">
                  <a:solidFill>
                    <a:srgbClr val="FFFFFF"/>
                  </a:solidFill>
                  <a:latin typeface="Montserrat Light"/>
                </a:rPr>
                <a:t>the sum of all points at the end of the project portfolio form </a:t>
              </a:r>
            </a:p>
          </p:txBody>
        </p:sp>
      </p:grpSp>
      <p:sp>
        <p:nvSpPr>
          <p:cNvPr id="32" name="Freeform 32"/>
          <p:cNvSpPr/>
          <p:nvPr/>
        </p:nvSpPr>
        <p:spPr>
          <a:xfrm rot="-4103528">
            <a:off x="8900341" y="6118238"/>
            <a:ext cx="487318" cy="1456656"/>
          </a:xfrm>
          <a:custGeom>
            <a:avLst/>
            <a:gdLst/>
            <a:ahLst/>
            <a:cxnLst/>
            <a:rect l="l" t="t" r="r" b="b"/>
            <a:pathLst>
              <a:path w="487318" h="1456656">
                <a:moveTo>
                  <a:pt x="0" y="0"/>
                </a:moveTo>
                <a:lnTo>
                  <a:pt x="487318" y="0"/>
                </a:lnTo>
                <a:lnTo>
                  <a:pt x="487318" y="1456656"/>
                </a:lnTo>
                <a:lnTo>
                  <a:pt x="0" y="145665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3" name="TextBox 33"/>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11</a:t>
            </a:r>
            <a:endParaRPr lang="en-US" sz="6000" spc="30" dirty="0">
              <a:solidFill>
                <a:srgbClr val="FEFEFE"/>
              </a:solidFill>
              <a:latin typeface="Montserrat Classic Bold"/>
            </a:endParaRPr>
          </a:p>
        </p:txBody>
      </p:sp>
      <p:sp>
        <p:nvSpPr>
          <p:cNvPr id="34" name="TextBox 34"/>
          <p:cNvSpPr txBox="1"/>
          <p:nvPr/>
        </p:nvSpPr>
        <p:spPr>
          <a:xfrm>
            <a:off x="2050066" y="1304321"/>
            <a:ext cx="15841012"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PROJECT-BASED LEARNING (PBL) - PROJECT PORTFOLIO</a:t>
            </a:r>
          </a:p>
        </p:txBody>
      </p:sp>
      <p:sp>
        <p:nvSpPr>
          <p:cNvPr id="35" name="TextBox 35"/>
          <p:cNvSpPr txBox="1"/>
          <p:nvPr/>
        </p:nvSpPr>
        <p:spPr>
          <a:xfrm>
            <a:off x="2050066" y="8790529"/>
            <a:ext cx="15399734" cy="216252"/>
          </a:xfrm>
          <a:prstGeom prst="rect">
            <a:avLst/>
          </a:prstGeom>
        </p:spPr>
        <p:txBody>
          <a:bodyPr wrap="square" lIns="0" tIns="0" rIns="0" bIns="0" rtlCol="0" anchor="t">
            <a:spAutoFit/>
          </a:bodyPr>
          <a:lstStyle/>
          <a:p>
            <a:pPr>
              <a:lnSpc>
                <a:spcPts val="1693"/>
              </a:lnSpc>
              <a:spcBef>
                <a:spcPct val="0"/>
              </a:spcBef>
            </a:pPr>
            <a:r>
              <a:rPr lang="en-US" sz="1500" spc="88" dirty="0">
                <a:solidFill>
                  <a:srgbClr val="FFFFFF"/>
                </a:solidFill>
                <a:latin typeface="Montserrat Light"/>
              </a:rPr>
              <a:t>Ferk Savec, V. (2010). </a:t>
            </a:r>
            <a:r>
              <a:rPr lang="en-US" sz="1500" spc="88" dirty="0" err="1">
                <a:solidFill>
                  <a:srgbClr val="FFFFFF"/>
                </a:solidFill>
                <a:latin typeface="Montserrat Light"/>
              </a:rPr>
              <a:t>Projektno</a:t>
            </a:r>
            <a:r>
              <a:rPr lang="en-US" sz="1500" spc="88" dirty="0">
                <a:solidFill>
                  <a:srgbClr val="FFFFFF"/>
                </a:solidFill>
                <a:latin typeface="Montserrat Light"/>
              </a:rPr>
              <a:t> učno </a:t>
            </a:r>
            <a:r>
              <a:rPr lang="en-US" sz="1500" spc="88" dirty="0" err="1">
                <a:solidFill>
                  <a:srgbClr val="FFFFFF"/>
                </a:solidFill>
                <a:latin typeface="Montserrat Light"/>
              </a:rPr>
              <a:t>delo</a:t>
            </a:r>
            <a:r>
              <a:rPr lang="en-US" sz="1500" spc="88" dirty="0">
                <a:solidFill>
                  <a:srgbClr val="FFFFFF"/>
                </a:solidFill>
                <a:latin typeface="Montserrat Light"/>
              </a:rPr>
              <a:t> </a:t>
            </a:r>
            <a:r>
              <a:rPr lang="en-US" sz="1500" spc="88" dirty="0" err="1">
                <a:solidFill>
                  <a:srgbClr val="FFFFFF"/>
                </a:solidFill>
                <a:latin typeface="Montserrat Light"/>
              </a:rPr>
              <a:t>pri</a:t>
            </a:r>
            <a:r>
              <a:rPr lang="en-US" sz="1500" spc="88" dirty="0">
                <a:solidFill>
                  <a:srgbClr val="FFFFFF"/>
                </a:solidFill>
                <a:latin typeface="Montserrat Light"/>
              </a:rPr>
              <a:t> </a:t>
            </a:r>
            <a:r>
              <a:rPr lang="en-US" sz="1500" spc="88" dirty="0" err="1">
                <a:solidFill>
                  <a:srgbClr val="FFFFFF"/>
                </a:solidFill>
                <a:latin typeface="Montserrat Light"/>
              </a:rPr>
              <a:t>učenju</a:t>
            </a:r>
            <a:r>
              <a:rPr lang="en-US" sz="1500" spc="88" dirty="0">
                <a:solidFill>
                  <a:srgbClr val="FFFFFF"/>
                </a:solidFill>
                <a:latin typeface="Montserrat Light"/>
              </a:rPr>
              <a:t> </a:t>
            </a:r>
            <a:r>
              <a:rPr lang="en-US" sz="1500" spc="88" dirty="0" err="1">
                <a:solidFill>
                  <a:srgbClr val="FFFFFF"/>
                </a:solidFill>
                <a:latin typeface="Montserrat Light"/>
              </a:rPr>
              <a:t>naravoslovnih</a:t>
            </a:r>
            <a:r>
              <a:rPr lang="en-US" sz="1500" spc="88" dirty="0">
                <a:solidFill>
                  <a:srgbClr val="FFFFFF"/>
                </a:solidFill>
                <a:latin typeface="Montserrat Light"/>
              </a:rPr>
              <a:t> </a:t>
            </a:r>
            <a:r>
              <a:rPr lang="en-US" sz="1500" spc="88" dirty="0" err="1">
                <a:solidFill>
                  <a:srgbClr val="FFFFFF"/>
                </a:solidFill>
                <a:latin typeface="Montserrat Light"/>
              </a:rPr>
              <a:t>vsebin</a:t>
            </a:r>
            <a:r>
              <a:rPr lang="en-US" sz="1500" spc="88" dirty="0">
                <a:solidFill>
                  <a:srgbClr val="FFFFFF"/>
                </a:solidFill>
                <a:latin typeface="Montserrat Light"/>
              </a:rPr>
              <a:t>. Maribor: </a:t>
            </a:r>
            <a:r>
              <a:rPr lang="en-US" sz="1500" spc="88" dirty="0" err="1">
                <a:solidFill>
                  <a:srgbClr val="FFFFFF"/>
                </a:solidFill>
                <a:latin typeface="Montserrat Light"/>
              </a:rPr>
              <a:t>Univerza</a:t>
            </a:r>
            <a:r>
              <a:rPr lang="en-US" sz="1500" spc="88" dirty="0">
                <a:solidFill>
                  <a:srgbClr val="FFFFFF"/>
                </a:solidFill>
                <a:latin typeface="Montserrat Light"/>
              </a:rPr>
              <a:t> v </a:t>
            </a:r>
            <a:r>
              <a:rPr lang="en-US" sz="1500" spc="88" dirty="0" err="1">
                <a:solidFill>
                  <a:srgbClr val="FFFFFF"/>
                </a:solidFill>
                <a:latin typeface="Montserrat Light"/>
              </a:rPr>
              <a:t>Mariboru</a:t>
            </a:r>
            <a:r>
              <a:rPr lang="en-US" sz="1500" spc="88" dirty="0">
                <a:solidFill>
                  <a:srgbClr val="FFFFFF"/>
                </a:solidFill>
                <a:latin typeface="Montserrat Light"/>
              </a:rPr>
              <a:t> </a:t>
            </a:r>
            <a:r>
              <a:rPr lang="en-US" sz="1500" spc="88" dirty="0" err="1">
                <a:solidFill>
                  <a:srgbClr val="FFFFFF"/>
                </a:solidFill>
                <a:latin typeface="Montserrat Light"/>
              </a:rPr>
              <a:t>Fakulteta</a:t>
            </a:r>
            <a:r>
              <a:rPr lang="en-US" sz="1500" spc="88" dirty="0">
                <a:solidFill>
                  <a:srgbClr val="FFFFFF"/>
                </a:solidFill>
                <a:latin typeface="Montserrat Light"/>
              </a:rPr>
              <a:t> za </a:t>
            </a:r>
            <a:r>
              <a:rPr lang="en-US" sz="1500" spc="88" dirty="0" err="1">
                <a:solidFill>
                  <a:srgbClr val="FFFFFF"/>
                </a:solidFill>
                <a:latin typeface="Montserrat Light"/>
              </a:rPr>
              <a:t>naravoslovje</a:t>
            </a:r>
            <a:r>
              <a:rPr lang="en-US" sz="1500" spc="88" dirty="0">
                <a:solidFill>
                  <a:srgbClr val="FFFFFF"/>
                </a:solidFill>
                <a:latin typeface="Montserrat Light"/>
              </a:rPr>
              <a:t> in </a:t>
            </a:r>
            <a:r>
              <a:rPr lang="en-US" sz="1500" spc="88" dirty="0" err="1">
                <a:solidFill>
                  <a:srgbClr val="FFFFFF"/>
                </a:solidFill>
                <a:latin typeface="Montserrat Light"/>
              </a:rPr>
              <a:t>matematiko</a:t>
            </a:r>
            <a:r>
              <a:rPr lang="en-US" sz="1500" spc="88" dirty="0">
                <a:solidFill>
                  <a:srgbClr val="FFFFFF"/>
                </a:solidFill>
                <a:latin typeface="Montserrat Light"/>
              </a:rPr>
              <a:t>.</a:t>
            </a:r>
          </a:p>
        </p:txBody>
      </p:sp>
      <p:sp>
        <p:nvSpPr>
          <p:cNvPr id="36" name="TextBox 36"/>
          <p:cNvSpPr txBox="1"/>
          <p:nvPr/>
        </p:nvSpPr>
        <p:spPr>
          <a:xfrm>
            <a:off x="2069116" y="3090287"/>
            <a:ext cx="2792611" cy="609292"/>
          </a:xfrm>
          <a:prstGeom prst="rect">
            <a:avLst/>
          </a:prstGeom>
        </p:spPr>
        <p:txBody>
          <a:bodyPr lIns="0" tIns="0" rIns="0" bIns="0" rtlCol="0" anchor="t">
            <a:spAutoFit/>
          </a:bodyPr>
          <a:lstStyle/>
          <a:p>
            <a:pPr>
              <a:lnSpc>
                <a:spcPts val="2382"/>
              </a:lnSpc>
            </a:pPr>
            <a:r>
              <a:rPr lang="en-US" sz="2108" spc="67">
                <a:solidFill>
                  <a:srgbClr val="FFFFFF"/>
                </a:solidFill>
                <a:latin typeface="Montserrat Light Italics"/>
              </a:rPr>
              <a:t>Example: Final step</a:t>
            </a:r>
          </a:p>
          <a:p>
            <a:pPr marL="0" lvl="0" indent="0" algn="l">
              <a:lnSpc>
                <a:spcPts val="2382"/>
              </a:lnSpc>
              <a:spcBef>
                <a:spcPct val="0"/>
              </a:spcBef>
            </a:pPr>
            <a:endParaRPr lang="en-US" sz="2108" spc="67">
              <a:solidFill>
                <a:srgbClr val="FFFFFF"/>
              </a:solidFill>
              <a:latin typeface="Montserrat Light Italics"/>
            </a:endParaRPr>
          </a:p>
        </p:txBody>
      </p:sp>
      <p:sp>
        <p:nvSpPr>
          <p:cNvPr id="37" name="TextBox 37"/>
          <p:cNvSpPr txBox="1"/>
          <p:nvPr/>
        </p:nvSpPr>
        <p:spPr>
          <a:xfrm>
            <a:off x="9970572" y="6559501"/>
            <a:ext cx="5593913" cy="1031059"/>
          </a:xfrm>
          <a:prstGeom prst="rect">
            <a:avLst/>
          </a:prstGeom>
        </p:spPr>
        <p:txBody>
          <a:bodyPr lIns="0" tIns="0" rIns="0" bIns="0" rtlCol="0" anchor="t">
            <a:spAutoFit/>
          </a:bodyPr>
          <a:lstStyle/>
          <a:p>
            <a:pPr>
              <a:lnSpc>
                <a:spcPts val="2721"/>
              </a:lnSpc>
            </a:pPr>
            <a:r>
              <a:rPr lang="en-US" sz="2408" spc="77">
                <a:solidFill>
                  <a:srgbClr val="FFFFFF"/>
                </a:solidFill>
                <a:latin typeface="Montserrat Light"/>
              </a:rPr>
              <a:t>The criteria with description for evaluating the project portfolio</a:t>
            </a:r>
          </a:p>
          <a:p>
            <a:pPr marL="0" lvl="0" indent="0" algn="l">
              <a:lnSpc>
                <a:spcPts val="2721"/>
              </a:lnSpc>
              <a:spcBef>
                <a:spcPct val="0"/>
              </a:spcBef>
            </a:pPr>
            <a:endParaRPr lang="en-US" sz="2408" spc="77">
              <a:solidFill>
                <a:srgbClr val="FFFFFF"/>
              </a:solidFill>
              <a:latin typeface="Montserrat Light"/>
            </a:endParaRPr>
          </a:p>
        </p:txBody>
      </p:sp>
      <p:pic>
        <p:nvPicPr>
          <p:cNvPr id="38" name="Picture 37">
            <a:extLst>
              <a:ext uri="{FF2B5EF4-FFF2-40B4-BE49-F238E27FC236}">
                <a16:creationId xmlns:a16="http://schemas.microsoft.com/office/drawing/2014/main" id="{8EFADDB3-1C41-6D0E-D71F-C2726344FCE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1584019" y="533485"/>
            <a:ext cx="15338807" cy="1028531"/>
            <a:chOff x="0" y="0"/>
            <a:chExt cx="4039851" cy="270889"/>
          </a:xfrm>
        </p:grpSpPr>
        <p:sp>
          <p:nvSpPr>
            <p:cNvPr id="8" name="Freeform 8"/>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9" name="TextBox 9"/>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10" name="TextBox 10"/>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11" name="Freeform 11"/>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12" name="Group 12"/>
          <p:cNvGrpSpPr/>
          <p:nvPr/>
        </p:nvGrpSpPr>
        <p:grpSpPr>
          <a:xfrm>
            <a:off x="2050066" y="2157189"/>
            <a:ext cx="1432345" cy="680257"/>
            <a:chOff x="0" y="0"/>
            <a:chExt cx="504345" cy="239526"/>
          </a:xfrm>
        </p:grpSpPr>
        <p:sp>
          <p:nvSpPr>
            <p:cNvPr id="13" name="Freeform 13"/>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14" name="TextBox 14"/>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alpha val="9804"/>
                    </a:srgbClr>
                  </a:solidFill>
                  <a:latin typeface="Montserrat Classic"/>
                </a:rPr>
                <a:t>LECTURES</a:t>
              </a:r>
            </a:p>
          </p:txBody>
        </p:sp>
      </p:grpSp>
      <p:grpSp>
        <p:nvGrpSpPr>
          <p:cNvPr id="15" name="Group 15"/>
          <p:cNvGrpSpPr/>
          <p:nvPr/>
        </p:nvGrpSpPr>
        <p:grpSpPr>
          <a:xfrm>
            <a:off x="3617779" y="2157189"/>
            <a:ext cx="1432345" cy="680257"/>
            <a:chOff x="0" y="0"/>
            <a:chExt cx="504345" cy="239526"/>
          </a:xfrm>
        </p:grpSpPr>
        <p:sp>
          <p:nvSpPr>
            <p:cNvPr id="16" name="Freeform 16"/>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7" name="TextBox 17"/>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SEMINAR</a:t>
              </a:r>
            </a:p>
          </p:txBody>
        </p:sp>
      </p:grpSp>
      <p:grpSp>
        <p:nvGrpSpPr>
          <p:cNvPr id="18" name="Group 18"/>
          <p:cNvGrpSpPr/>
          <p:nvPr/>
        </p:nvGrpSpPr>
        <p:grpSpPr>
          <a:xfrm>
            <a:off x="5185491" y="2157189"/>
            <a:ext cx="1432345" cy="680257"/>
            <a:chOff x="0" y="0"/>
            <a:chExt cx="504345" cy="239526"/>
          </a:xfrm>
        </p:grpSpPr>
        <p:sp>
          <p:nvSpPr>
            <p:cNvPr id="19" name="Freeform 19"/>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0" name="TextBox 20"/>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LAB. WORK</a:t>
              </a:r>
            </a:p>
          </p:txBody>
        </p:sp>
      </p:grpSp>
      <p:grpSp>
        <p:nvGrpSpPr>
          <p:cNvPr id="21" name="Group 21"/>
          <p:cNvGrpSpPr/>
          <p:nvPr/>
        </p:nvGrpSpPr>
        <p:grpSpPr>
          <a:xfrm>
            <a:off x="7356228" y="2157189"/>
            <a:ext cx="1432345" cy="680257"/>
            <a:chOff x="0" y="0"/>
            <a:chExt cx="504345" cy="239526"/>
          </a:xfrm>
        </p:grpSpPr>
        <p:sp>
          <p:nvSpPr>
            <p:cNvPr id="22" name="Freeform 22"/>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3" name="TextBox 23"/>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INDIVID. WORK</a:t>
              </a:r>
            </a:p>
          </p:txBody>
        </p:sp>
      </p:grpSp>
      <p:grpSp>
        <p:nvGrpSpPr>
          <p:cNvPr id="24" name="Group 24"/>
          <p:cNvGrpSpPr/>
          <p:nvPr/>
        </p:nvGrpSpPr>
        <p:grpSpPr>
          <a:xfrm>
            <a:off x="8923940" y="2157189"/>
            <a:ext cx="1432345" cy="680257"/>
            <a:chOff x="0" y="0"/>
            <a:chExt cx="504345" cy="239526"/>
          </a:xfrm>
        </p:grpSpPr>
        <p:sp>
          <p:nvSpPr>
            <p:cNvPr id="25" name="Freeform 25"/>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6" name="TextBox 26"/>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ECTS</a:t>
              </a:r>
            </a:p>
          </p:txBody>
        </p:sp>
      </p:grpSp>
      <p:grpSp>
        <p:nvGrpSpPr>
          <p:cNvPr id="27" name="Group 27"/>
          <p:cNvGrpSpPr/>
          <p:nvPr/>
        </p:nvGrpSpPr>
        <p:grpSpPr>
          <a:xfrm>
            <a:off x="2050066" y="2837446"/>
            <a:ext cx="1432345" cy="425680"/>
            <a:chOff x="0" y="0"/>
            <a:chExt cx="504345" cy="149887"/>
          </a:xfrm>
        </p:grpSpPr>
        <p:sp>
          <p:nvSpPr>
            <p:cNvPr id="28" name="Freeform 28"/>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9" name="TextBox 29"/>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9804"/>
                    </a:srgbClr>
                  </a:solidFill>
                  <a:latin typeface="Montserrat Classic"/>
                </a:rPr>
                <a:t>30 H</a:t>
              </a:r>
            </a:p>
          </p:txBody>
        </p:sp>
      </p:grpSp>
      <p:grpSp>
        <p:nvGrpSpPr>
          <p:cNvPr id="30" name="Group 30"/>
          <p:cNvGrpSpPr/>
          <p:nvPr/>
        </p:nvGrpSpPr>
        <p:grpSpPr>
          <a:xfrm>
            <a:off x="3617779" y="2837446"/>
            <a:ext cx="1432345" cy="425680"/>
            <a:chOff x="0" y="0"/>
            <a:chExt cx="504345" cy="149887"/>
          </a:xfrm>
        </p:grpSpPr>
        <p:sp>
          <p:nvSpPr>
            <p:cNvPr id="31" name="Freeform 31"/>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32" name="TextBox 32"/>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a:t>
              </a:r>
            </a:p>
          </p:txBody>
        </p:sp>
      </p:grpSp>
      <p:grpSp>
        <p:nvGrpSpPr>
          <p:cNvPr id="33" name="Group 33"/>
          <p:cNvGrpSpPr/>
          <p:nvPr/>
        </p:nvGrpSpPr>
        <p:grpSpPr>
          <a:xfrm>
            <a:off x="5185491" y="2837446"/>
            <a:ext cx="716173" cy="425680"/>
            <a:chOff x="0" y="0"/>
            <a:chExt cx="252173" cy="149887"/>
          </a:xfrm>
        </p:grpSpPr>
        <p:sp>
          <p:nvSpPr>
            <p:cNvPr id="34" name="Freeform 34"/>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5" name="TextBox 35"/>
            <p:cNvSpPr txBox="1"/>
            <p:nvPr/>
          </p:nvSpPr>
          <p:spPr>
            <a:xfrm>
              <a:off x="0" y="9525"/>
              <a:ext cx="252173" cy="140362"/>
            </a:xfrm>
            <a:prstGeom prst="rect">
              <a:avLst/>
            </a:prstGeom>
          </p:spPr>
          <p:txBody>
            <a:bodyPr lIns="50800" tIns="50800" rIns="50800" bIns="50800" rtlCol="0" anchor="ctr"/>
            <a:lstStyle/>
            <a:p>
              <a:pPr algn="r">
                <a:lnSpc>
                  <a:spcPts val="2032"/>
                </a:lnSpc>
              </a:pPr>
              <a:r>
                <a:rPr lang="en-US" sz="1800" spc="106">
                  <a:solidFill>
                    <a:srgbClr val="1C2529">
                      <a:alpha val="9804"/>
                    </a:srgbClr>
                  </a:solidFill>
                  <a:latin typeface="Montserrat Classic"/>
                </a:rPr>
                <a:t>15 H </a:t>
              </a:r>
            </a:p>
          </p:txBody>
        </p:sp>
      </p:grpSp>
      <p:grpSp>
        <p:nvGrpSpPr>
          <p:cNvPr id="36" name="Group 36"/>
          <p:cNvGrpSpPr/>
          <p:nvPr/>
        </p:nvGrpSpPr>
        <p:grpSpPr>
          <a:xfrm>
            <a:off x="7356228" y="2837446"/>
            <a:ext cx="1432345" cy="425680"/>
            <a:chOff x="0" y="0"/>
            <a:chExt cx="504345" cy="149887"/>
          </a:xfrm>
        </p:grpSpPr>
        <p:sp>
          <p:nvSpPr>
            <p:cNvPr id="37" name="Freeform 3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8" name="TextBox 38"/>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75 H</a:t>
              </a:r>
            </a:p>
          </p:txBody>
        </p:sp>
      </p:grpSp>
      <p:grpSp>
        <p:nvGrpSpPr>
          <p:cNvPr id="39" name="Group 39"/>
          <p:cNvGrpSpPr/>
          <p:nvPr/>
        </p:nvGrpSpPr>
        <p:grpSpPr>
          <a:xfrm>
            <a:off x="8923940" y="2837446"/>
            <a:ext cx="1432345" cy="425680"/>
            <a:chOff x="0" y="0"/>
            <a:chExt cx="504345" cy="149887"/>
          </a:xfrm>
        </p:grpSpPr>
        <p:sp>
          <p:nvSpPr>
            <p:cNvPr id="40" name="Freeform 4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1" name="TextBox 41"/>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5</a:t>
              </a:r>
            </a:p>
          </p:txBody>
        </p:sp>
      </p:grpSp>
      <p:grpSp>
        <p:nvGrpSpPr>
          <p:cNvPr id="42" name="Group 42"/>
          <p:cNvGrpSpPr/>
          <p:nvPr/>
        </p:nvGrpSpPr>
        <p:grpSpPr>
          <a:xfrm>
            <a:off x="5901663" y="2837446"/>
            <a:ext cx="716173" cy="425680"/>
            <a:chOff x="0" y="0"/>
            <a:chExt cx="252173" cy="149887"/>
          </a:xfrm>
        </p:grpSpPr>
        <p:sp>
          <p:nvSpPr>
            <p:cNvPr id="43" name="Freeform 4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44" name="TextBox 44"/>
            <p:cNvSpPr txBox="1"/>
            <p:nvPr/>
          </p:nvSpPr>
          <p:spPr>
            <a:xfrm>
              <a:off x="0" y="9525"/>
              <a:ext cx="252173"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 </a:t>
              </a:r>
            </a:p>
          </p:txBody>
        </p:sp>
      </p:grpSp>
      <p:sp>
        <p:nvSpPr>
          <p:cNvPr id="45" name="TextBox 45"/>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46" name="TextBox 46"/>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12</a:t>
            </a:r>
            <a:endParaRPr lang="en-US" sz="6000" spc="30" dirty="0">
              <a:solidFill>
                <a:srgbClr val="FEFEFE"/>
              </a:solidFill>
              <a:latin typeface="Montserrat Classic Bold"/>
            </a:endParaRPr>
          </a:p>
        </p:txBody>
      </p:sp>
      <p:sp>
        <p:nvSpPr>
          <p:cNvPr id="47" name="TextBox 47"/>
          <p:cNvSpPr txBox="1"/>
          <p:nvPr/>
        </p:nvSpPr>
        <p:spPr>
          <a:xfrm>
            <a:off x="2053499" y="3787001"/>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INITIATIVE </a:t>
            </a:r>
            <a:r>
              <a:rPr lang="en-US" sz="3000" spc="381">
                <a:solidFill>
                  <a:srgbClr val="456062"/>
                </a:solidFill>
                <a:latin typeface="Montserrat Classic"/>
              </a:rPr>
              <a:t>- 1 HOUR</a:t>
            </a:r>
          </a:p>
        </p:txBody>
      </p:sp>
      <p:sp>
        <p:nvSpPr>
          <p:cNvPr id="48" name="TextBox 48"/>
          <p:cNvSpPr txBox="1"/>
          <p:nvPr/>
        </p:nvSpPr>
        <p:spPr>
          <a:xfrm>
            <a:off x="2053499" y="4526743"/>
            <a:ext cx="14910080" cy="4313106"/>
          </a:xfrm>
          <a:prstGeom prst="rect">
            <a:avLst/>
          </a:prstGeom>
        </p:spPr>
        <p:txBody>
          <a:bodyPr lIns="0" tIns="0" rIns="0" bIns="0" rtlCol="0" anchor="t">
            <a:spAutoFit/>
          </a:bodyPr>
          <a:lstStyle/>
          <a:p>
            <a:pPr marL="519933" lvl="1" indent="-259967">
              <a:lnSpc>
                <a:spcPts val="3371"/>
              </a:lnSpc>
              <a:buFont typeface="Arial"/>
              <a:buChar char="•"/>
            </a:pPr>
            <a:r>
              <a:rPr lang="en-US" sz="2408" spc="77">
                <a:solidFill>
                  <a:srgbClr val="FFFFFF"/>
                </a:solidFill>
                <a:latin typeface="Montserrat Light"/>
              </a:rPr>
              <a:t>To provide students with the best possible opportunities for a spontaneous and open sequence of proposals and initiatives.</a:t>
            </a:r>
          </a:p>
          <a:p>
            <a:pPr marL="519933" lvl="1" indent="-259967">
              <a:lnSpc>
                <a:spcPts val="3371"/>
              </a:lnSpc>
              <a:buFont typeface="Arial"/>
              <a:buChar char="•"/>
            </a:pPr>
            <a:r>
              <a:rPr lang="en-US" sz="2408" spc="77">
                <a:solidFill>
                  <a:srgbClr val="FFFFFF"/>
                </a:solidFill>
                <a:latin typeface="Montserrat Light"/>
              </a:rPr>
              <a:t>To guide students to primarily discuss about/choose from the following proposed topics in relation to the course content – green/sustainable technologies:</a:t>
            </a:r>
          </a:p>
          <a:p>
            <a:pPr>
              <a:lnSpc>
                <a:spcPts val="3371"/>
              </a:lnSpc>
            </a:pPr>
            <a:r>
              <a:rPr lang="en-US" sz="2408" spc="77">
                <a:solidFill>
                  <a:srgbClr val="FFFFFF"/>
                </a:solidFill>
                <a:latin typeface="Montserrat Light"/>
              </a:rPr>
              <a:t> </a:t>
            </a:r>
          </a:p>
          <a:p>
            <a:pPr>
              <a:lnSpc>
                <a:spcPts val="2495"/>
              </a:lnSpc>
            </a:pPr>
            <a:r>
              <a:rPr lang="en-US" sz="2208" spc="70">
                <a:solidFill>
                  <a:srgbClr val="5EAAAE"/>
                </a:solidFill>
                <a:latin typeface="Bakerie"/>
              </a:rPr>
              <a:t>Hydrogen Fuel Cells,</a:t>
            </a:r>
          </a:p>
          <a:p>
            <a:pPr>
              <a:lnSpc>
                <a:spcPts val="2495"/>
              </a:lnSpc>
            </a:pPr>
            <a:r>
              <a:rPr lang="en-US" sz="2208" spc="70">
                <a:solidFill>
                  <a:srgbClr val="5EAAAE"/>
                </a:solidFill>
                <a:latin typeface="Bakerie"/>
              </a:rPr>
              <a:t>Electrolysers,</a:t>
            </a:r>
          </a:p>
          <a:p>
            <a:pPr>
              <a:lnSpc>
                <a:spcPts val="2495"/>
              </a:lnSpc>
            </a:pPr>
            <a:r>
              <a:rPr lang="en-US" sz="2208" spc="70">
                <a:solidFill>
                  <a:srgbClr val="5EAAAE"/>
                </a:solidFill>
                <a:latin typeface="Bakerie"/>
              </a:rPr>
              <a:t>Lithium-ion (Li-ion) Batteries,</a:t>
            </a:r>
          </a:p>
          <a:p>
            <a:pPr>
              <a:lnSpc>
                <a:spcPts val="2495"/>
              </a:lnSpc>
            </a:pPr>
            <a:r>
              <a:rPr lang="en-US" sz="2208" spc="70">
                <a:solidFill>
                  <a:srgbClr val="5EAAAE"/>
                </a:solidFill>
                <a:latin typeface="Bakerie"/>
              </a:rPr>
              <a:t>Sodium-ion (Na-ion) Batteries,</a:t>
            </a:r>
          </a:p>
          <a:p>
            <a:pPr>
              <a:lnSpc>
                <a:spcPts val="2495"/>
              </a:lnSpc>
            </a:pPr>
            <a:r>
              <a:rPr lang="en-US" sz="2208" spc="70">
                <a:solidFill>
                  <a:srgbClr val="5EAAAE"/>
                </a:solidFill>
                <a:latin typeface="Bakerie"/>
              </a:rPr>
              <a:t>Photovoltaics,</a:t>
            </a:r>
          </a:p>
          <a:p>
            <a:pPr>
              <a:lnSpc>
                <a:spcPts val="2495"/>
              </a:lnSpc>
            </a:pPr>
            <a:r>
              <a:rPr lang="en-US" sz="2208" spc="70">
                <a:solidFill>
                  <a:srgbClr val="5EAAAE"/>
                </a:solidFill>
                <a:latin typeface="Bakerie"/>
              </a:rPr>
              <a:t>Wind Turbines,</a:t>
            </a:r>
          </a:p>
          <a:p>
            <a:pPr algn="l">
              <a:lnSpc>
                <a:spcPts val="2495"/>
              </a:lnSpc>
              <a:spcBef>
                <a:spcPct val="0"/>
              </a:spcBef>
            </a:pPr>
            <a:r>
              <a:rPr lang="en-US" sz="2208" spc="70">
                <a:solidFill>
                  <a:srgbClr val="5EAAAE"/>
                </a:solidFill>
                <a:latin typeface="Bakerie"/>
              </a:rPr>
              <a:t>etc.</a:t>
            </a:r>
          </a:p>
        </p:txBody>
      </p:sp>
      <p:sp>
        <p:nvSpPr>
          <p:cNvPr id="49" name="Freeform 49"/>
          <p:cNvSpPr/>
          <p:nvPr/>
        </p:nvSpPr>
        <p:spPr>
          <a:xfrm rot="1831026">
            <a:off x="12433368" y="3488156"/>
            <a:ext cx="4553666" cy="5279613"/>
          </a:xfrm>
          <a:custGeom>
            <a:avLst/>
            <a:gdLst/>
            <a:ahLst/>
            <a:cxnLst/>
            <a:rect l="l" t="t" r="r" b="b"/>
            <a:pathLst>
              <a:path w="4553666" h="5279613">
                <a:moveTo>
                  <a:pt x="0" y="0"/>
                </a:moveTo>
                <a:lnTo>
                  <a:pt x="4553666" y="0"/>
                </a:lnTo>
                <a:lnTo>
                  <a:pt x="4553666" y="5279613"/>
                </a:lnTo>
                <a:lnTo>
                  <a:pt x="0" y="5279613"/>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0" name="Freeform 50"/>
          <p:cNvSpPr/>
          <p:nvPr/>
        </p:nvSpPr>
        <p:spPr>
          <a:xfrm>
            <a:off x="467760" y="3853676"/>
            <a:ext cx="1177844" cy="642460"/>
          </a:xfrm>
          <a:custGeom>
            <a:avLst/>
            <a:gdLst/>
            <a:ahLst/>
            <a:cxnLst/>
            <a:rect l="l" t="t" r="r" b="b"/>
            <a:pathLst>
              <a:path w="1177844" h="642460">
                <a:moveTo>
                  <a:pt x="0" y="0"/>
                </a:moveTo>
                <a:lnTo>
                  <a:pt x="1177844" y="0"/>
                </a:lnTo>
                <a:lnTo>
                  <a:pt x="1177844" y="642460"/>
                </a:lnTo>
                <a:lnTo>
                  <a:pt x="0" y="6424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pic>
        <p:nvPicPr>
          <p:cNvPr id="51" name="Picture 50">
            <a:extLst>
              <a:ext uri="{FF2B5EF4-FFF2-40B4-BE49-F238E27FC236}">
                <a16:creationId xmlns:a16="http://schemas.microsoft.com/office/drawing/2014/main" id="{A181AE67-5837-3D61-A46D-FB39E977C05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dirty="0"/>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1584019" y="533485"/>
            <a:ext cx="15338807" cy="1028531"/>
            <a:chOff x="0" y="0"/>
            <a:chExt cx="4039851" cy="270889"/>
          </a:xfrm>
        </p:grpSpPr>
        <p:sp>
          <p:nvSpPr>
            <p:cNvPr id="8" name="Freeform 8"/>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9" name="TextBox 9"/>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10" name="TextBox 10"/>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11" name="Freeform 11"/>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12" name="Group 12"/>
          <p:cNvGrpSpPr/>
          <p:nvPr/>
        </p:nvGrpSpPr>
        <p:grpSpPr>
          <a:xfrm>
            <a:off x="2050066" y="2157189"/>
            <a:ext cx="1432345" cy="680257"/>
            <a:chOff x="0" y="0"/>
            <a:chExt cx="504345" cy="239526"/>
          </a:xfrm>
        </p:grpSpPr>
        <p:sp>
          <p:nvSpPr>
            <p:cNvPr id="13" name="Freeform 13"/>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14" name="TextBox 14"/>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alpha val="9804"/>
                    </a:srgbClr>
                  </a:solidFill>
                  <a:latin typeface="Montserrat Classic"/>
                </a:rPr>
                <a:t>LECTURES</a:t>
              </a:r>
            </a:p>
          </p:txBody>
        </p:sp>
      </p:grpSp>
      <p:grpSp>
        <p:nvGrpSpPr>
          <p:cNvPr id="15" name="Group 15"/>
          <p:cNvGrpSpPr/>
          <p:nvPr/>
        </p:nvGrpSpPr>
        <p:grpSpPr>
          <a:xfrm>
            <a:off x="3617779" y="2157189"/>
            <a:ext cx="1432345" cy="680257"/>
            <a:chOff x="0" y="0"/>
            <a:chExt cx="504345" cy="239526"/>
          </a:xfrm>
        </p:grpSpPr>
        <p:sp>
          <p:nvSpPr>
            <p:cNvPr id="16" name="Freeform 16"/>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7" name="TextBox 17"/>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SEMINAR</a:t>
              </a:r>
            </a:p>
          </p:txBody>
        </p:sp>
      </p:grpSp>
      <p:grpSp>
        <p:nvGrpSpPr>
          <p:cNvPr id="18" name="Group 18"/>
          <p:cNvGrpSpPr/>
          <p:nvPr/>
        </p:nvGrpSpPr>
        <p:grpSpPr>
          <a:xfrm>
            <a:off x="5185491" y="2157189"/>
            <a:ext cx="1432345" cy="680257"/>
            <a:chOff x="0" y="0"/>
            <a:chExt cx="504345" cy="239526"/>
          </a:xfrm>
        </p:grpSpPr>
        <p:sp>
          <p:nvSpPr>
            <p:cNvPr id="19" name="Freeform 19"/>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0" name="TextBox 20"/>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LAB. WORK</a:t>
              </a:r>
            </a:p>
          </p:txBody>
        </p:sp>
      </p:grpSp>
      <p:grpSp>
        <p:nvGrpSpPr>
          <p:cNvPr id="21" name="Group 21"/>
          <p:cNvGrpSpPr/>
          <p:nvPr/>
        </p:nvGrpSpPr>
        <p:grpSpPr>
          <a:xfrm>
            <a:off x="7356228" y="2157189"/>
            <a:ext cx="1432345" cy="680257"/>
            <a:chOff x="0" y="0"/>
            <a:chExt cx="504345" cy="239526"/>
          </a:xfrm>
        </p:grpSpPr>
        <p:sp>
          <p:nvSpPr>
            <p:cNvPr id="22" name="Freeform 22"/>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3" name="TextBox 23"/>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INDIVID. WORK</a:t>
              </a:r>
            </a:p>
          </p:txBody>
        </p:sp>
      </p:grpSp>
      <p:grpSp>
        <p:nvGrpSpPr>
          <p:cNvPr id="24" name="Group 24"/>
          <p:cNvGrpSpPr/>
          <p:nvPr/>
        </p:nvGrpSpPr>
        <p:grpSpPr>
          <a:xfrm>
            <a:off x="8923940" y="2157189"/>
            <a:ext cx="1432345" cy="680257"/>
            <a:chOff x="0" y="0"/>
            <a:chExt cx="504345" cy="239526"/>
          </a:xfrm>
        </p:grpSpPr>
        <p:sp>
          <p:nvSpPr>
            <p:cNvPr id="25" name="Freeform 25"/>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6" name="TextBox 26"/>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ECTS</a:t>
              </a:r>
            </a:p>
          </p:txBody>
        </p:sp>
      </p:grpSp>
      <p:grpSp>
        <p:nvGrpSpPr>
          <p:cNvPr id="27" name="Group 27"/>
          <p:cNvGrpSpPr/>
          <p:nvPr/>
        </p:nvGrpSpPr>
        <p:grpSpPr>
          <a:xfrm>
            <a:off x="2050066" y="2837446"/>
            <a:ext cx="1432345" cy="425680"/>
            <a:chOff x="0" y="0"/>
            <a:chExt cx="504345" cy="149887"/>
          </a:xfrm>
        </p:grpSpPr>
        <p:sp>
          <p:nvSpPr>
            <p:cNvPr id="28" name="Freeform 28"/>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9" name="TextBox 29"/>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9804"/>
                    </a:srgbClr>
                  </a:solidFill>
                  <a:latin typeface="Montserrat Classic"/>
                </a:rPr>
                <a:t>30 H</a:t>
              </a:r>
            </a:p>
          </p:txBody>
        </p:sp>
      </p:grpSp>
      <p:grpSp>
        <p:nvGrpSpPr>
          <p:cNvPr id="30" name="Group 30"/>
          <p:cNvGrpSpPr/>
          <p:nvPr/>
        </p:nvGrpSpPr>
        <p:grpSpPr>
          <a:xfrm>
            <a:off x="3617779" y="2837446"/>
            <a:ext cx="1432345" cy="425680"/>
            <a:chOff x="0" y="0"/>
            <a:chExt cx="504345" cy="149887"/>
          </a:xfrm>
        </p:grpSpPr>
        <p:sp>
          <p:nvSpPr>
            <p:cNvPr id="31" name="Freeform 31"/>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32" name="TextBox 32"/>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a:t>
              </a:r>
            </a:p>
          </p:txBody>
        </p:sp>
      </p:grpSp>
      <p:grpSp>
        <p:nvGrpSpPr>
          <p:cNvPr id="33" name="Group 33"/>
          <p:cNvGrpSpPr/>
          <p:nvPr/>
        </p:nvGrpSpPr>
        <p:grpSpPr>
          <a:xfrm>
            <a:off x="5185491" y="2837446"/>
            <a:ext cx="716173" cy="425680"/>
            <a:chOff x="0" y="0"/>
            <a:chExt cx="252173" cy="149887"/>
          </a:xfrm>
        </p:grpSpPr>
        <p:sp>
          <p:nvSpPr>
            <p:cNvPr id="34" name="Freeform 34"/>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5" name="TextBox 35"/>
            <p:cNvSpPr txBox="1"/>
            <p:nvPr/>
          </p:nvSpPr>
          <p:spPr>
            <a:xfrm>
              <a:off x="0" y="9525"/>
              <a:ext cx="252173" cy="140362"/>
            </a:xfrm>
            <a:prstGeom prst="rect">
              <a:avLst/>
            </a:prstGeom>
          </p:spPr>
          <p:txBody>
            <a:bodyPr lIns="50800" tIns="50800" rIns="50800" bIns="50800" rtlCol="0" anchor="ctr"/>
            <a:lstStyle/>
            <a:p>
              <a:pPr algn="r">
                <a:lnSpc>
                  <a:spcPts val="2032"/>
                </a:lnSpc>
              </a:pPr>
              <a:r>
                <a:rPr lang="en-US" sz="1800" spc="106">
                  <a:solidFill>
                    <a:srgbClr val="1C2529">
                      <a:alpha val="9804"/>
                    </a:srgbClr>
                  </a:solidFill>
                  <a:latin typeface="Montserrat Classic"/>
                </a:rPr>
                <a:t>15 H </a:t>
              </a:r>
            </a:p>
          </p:txBody>
        </p:sp>
      </p:grpSp>
      <p:grpSp>
        <p:nvGrpSpPr>
          <p:cNvPr id="36" name="Group 36"/>
          <p:cNvGrpSpPr/>
          <p:nvPr/>
        </p:nvGrpSpPr>
        <p:grpSpPr>
          <a:xfrm>
            <a:off x="7356228" y="2837446"/>
            <a:ext cx="1432345" cy="425680"/>
            <a:chOff x="0" y="0"/>
            <a:chExt cx="504345" cy="149887"/>
          </a:xfrm>
        </p:grpSpPr>
        <p:sp>
          <p:nvSpPr>
            <p:cNvPr id="37" name="Freeform 3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8" name="TextBox 38"/>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75 H</a:t>
              </a:r>
            </a:p>
          </p:txBody>
        </p:sp>
      </p:grpSp>
      <p:grpSp>
        <p:nvGrpSpPr>
          <p:cNvPr id="39" name="Group 39"/>
          <p:cNvGrpSpPr/>
          <p:nvPr/>
        </p:nvGrpSpPr>
        <p:grpSpPr>
          <a:xfrm>
            <a:off x="8923940" y="2837446"/>
            <a:ext cx="1432345" cy="425680"/>
            <a:chOff x="0" y="0"/>
            <a:chExt cx="504345" cy="149887"/>
          </a:xfrm>
        </p:grpSpPr>
        <p:sp>
          <p:nvSpPr>
            <p:cNvPr id="40" name="Freeform 4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1" name="TextBox 41"/>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5</a:t>
              </a:r>
            </a:p>
          </p:txBody>
        </p:sp>
      </p:grpSp>
      <p:grpSp>
        <p:nvGrpSpPr>
          <p:cNvPr id="42" name="Group 42"/>
          <p:cNvGrpSpPr/>
          <p:nvPr/>
        </p:nvGrpSpPr>
        <p:grpSpPr>
          <a:xfrm>
            <a:off x="5901663" y="2837446"/>
            <a:ext cx="716173" cy="425680"/>
            <a:chOff x="0" y="0"/>
            <a:chExt cx="252173" cy="149887"/>
          </a:xfrm>
        </p:grpSpPr>
        <p:sp>
          <p:nvSpPr>
            <p:cNvPr id="43" name="Freeform 4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44" name="TextBox 44"/>
            <p:cNvSpPr txBox="1"/>
            <p:nvPr/>
          </p:nvSpPr>
          <p:spPr>
            <a:xfrm>
              <a:off x="0" y="9525"/>
              <a:ext cx="252173"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 </a:t>
              </a:r>
            </a:p>
          </p:txBody>
        </p:sp>
      </p:grpSp>
      <p:sp>
        <p:nvSpPr>
          <p:cNvPr id="45" name="TextBox 45"/>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46" name="TextBox 46"/>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13</a:t>
            </a:r>
            <a:endParaRPr lang="en-US" sz="6000" spc="30" dirty="0">
              <a:solidFill>
                <a:srgbClr val="FEFEFE"/>
              </a:solidFill>
              <a:latin typeface="Montserrat Classic Bold"/>
            </a:endParaRPr>
          </a:p>
        </p:txBody>
      </p:sp>
      <p:sp>
        <p:nvSpPr>
          <p:cNvPr id="47" name="TextBox 47"/>
          <p:cNvSpPr txBox="1"/>
          <p:nvPr/>
        </p:nvSpPr>
        <p:spPr>
          <a:xfrm>
            <a:off x="2053499" y="3787001"/>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SKETCHING </a:t>
            </a:r>
            <a:r>
              <a:rPr lang="en-US" sz="3000" spc="381">
                <a:solidFill>
                  <a:srgbClr val="456062"/>
                </a:solidFill>
                <a:latin typeface="Montserrat Classic"/>
                <a:ea typeface="Montserrat Classic"/>
              </a:rPr>
              <a:t>- 1 HO﻿UR</a:t>
            </a:r>
          </a:p>
        </p:txBody>
      </p:sp>
      <p:sp>
        <p:nvSpPr>
          <p:cNvPr id="48" name="TextBox 48"/>
          <p:cNvSpPr txBox="1"/>
          <p:nvPr/>
        </p:nvSpPr>
        <p:spPr>
          <a:xfrm>
            <a:off x="2053499" y="4603846"/>
            <a:ext cx="14910080" cy="3469459"/>
          </a:xfrm>
          <a:prstGeom prst="rect">
            <a:avLst/>
          </a:prstGeom>
        </p:spPr>
        <p:txBody>
          <a:bodyPr lIns="0" tIns="0" rIns="0" bIns="0" rtlCol="0" anchor="t">
            <a:spAutoFit/>
          </a:bodyPr>
          <a:lstStyle/>
          <a:p>
            <a:pPr marL="519933" lvl="1" indent="-259967">
              <a:lnSpc>
                <a:spcPts val="2721"/>
              </a:lnSpc>
              <a:buFont typeface="Arial"/>
              <a:buChar char="•"/>
            </a:pPr>
            <a:r>
              <a:rPr lang="en-US" sz="2408" spc="77">
                <a:solidFill>
                  <a:srgbClr val="5EAAAE"/>
                </a:solidFill>
                <a:latin typeface="Montserrat Light"/>
              </a:rPr>
              <a:t>Defining the starting point of the project</a:t>
            </a:r>
            <a:r>
              <a:rPr lang="en-US" sz="2408" spc="77">
                <a:solidFill>
                  <a:srgbClr val="FFFFFF"/>
                </a:solidFill>
                <a:latin typeface="Montserrat Light Bold"/>
              </a:rPr>
              <a:t> </a:t>
            </a:r>
          </a:p>
          <a:p>
            <a:pPr>
              <a:lnSpc>
                <a:spcPts val="2721"/>
              </a:lnSpc>
            </a:pPr>
            <a:endParaRPr lang="en-US" sz="2408" spc="77">
              <a:solidFill>
                <a:srgbClr val="FFFFFF"/>
              </a:solidFill>
              <a:latin typeface="Montserrat Light Bold"/>
            </a:endParaRPr>
          </a:p>
          <a:p>
            <a:pPr>
              <a:lnSpc>
                <a:spcPts val="2721"/>
              </a:lnSpc>
            </a:pPr>
            <a:r>
              <a:rPr lang="en-US" sz="2408" spc="77">
                <a:solidFill>
                  <a:srgbClr val="FFFFFF"/>
                </a:solidFill>
                <a:latin typeface="Montserrat Light"/>
              </a:rPr>
              <a:t>Taking into account the interests of the students, defining the objectives of their PBL work, thinking about alternative ideas for research.</a:t>
            </a:r>
          </a:p>
          <a:p>
            <a:pPr>
              <a:lnSpc>
                <a:spcPts val="2721"/>
              </a:lnSpc>
            </a:pPr>
            <a:endParaRPr lang="en-US" sz="2408" spc="77">
              <a:solidFill>
                <a:srgbClr val="FFFFFF"/>
              </a:solidFill>
              <a:latin typeface="Montserrat Light"/>
            </a:endParaRPr>
          </a:p>
          <a:p>
            <a:pPr marL="519933" lvl="1" indent="-259967">
              <a:lnSpc>
                <a:spcPts val="2721"/>
              </a:lnSpc>
              <a:buFont typeface="Arial"/>
              <a:buChar char="•"/>
            </a:pPr>
            <a:r>
              <a:rPr lang="en-US" sz="2408" spc="77">
                <a:solidFill>
                  <a:srgbClr val="5EAAAE"/>
                </a:solidFill>
                <a:latin typeface="Montserrat Light"/>
              </a:rPr>
              <a:t>Feasibility of the project</a:t>
            </a:r>
            <a:r>
              <a:rPr lang="en-US" sz="2408" spc="77">
                <a:solidFill>
                  <a:srgbClr val="FFFFFF"/>
                </a:solidFill>
                <a:latin typeface="Montserrat Light Bold"/>
              </a:rPr>
              <a:t> </a:t>
            </a:r>
          </a:p>
          <a:p>
            <a:pPr>
              <a:lnSpc>
                <a:spcPts val="2721"/>
              </a:lnSpc>
            </a:pPr>
            <a:endParaRPr lang="en-US" sz="2408" spc="77">
              <a:solidFill>
                <a:srgbClr val="FFFFFF"/>
              </a:solidFill>
              <a:latin typeface="Montserrat Light Bold"/>
            </a:endParaRPr>
          </a:p>
          <a:p>
            <a:pPr>
              <a:lnSpc>
                <a:spcPts val="2721"/>
              </a:lnSpc>
            </a:pPr>
            <a:r>
              <a:rPr lang="en-US" sz="2408" spc="77">
                <a:solidFill>
                  <a:srgbClr val="FFFFFF"/>
                </a:solidFill>
                <a:latin typeface="Montserrat Light"/>
              </a:rPr>
              <a:t>Considering the availability of the necessary tools and materials, the possibility of interdisciplinary collaboration and co-operation with external experts (e.g. from industry).</a:t>
            </a:r>
          </a:p>
          <a:p>
            <a:pPr algn="l">
              <a:lnSpc>
                <a:spcPts val="2721"/>
              </a:lnSpc>
              <a:spcBef>
                <a:spcPct val="0"/>
              </a:spcBef>
            </a:pPr>
            <a:endParaRPr lang="en-US" sz="2408" spc="77">
              <a:solidFill>
                <a:srgbClr val="FFFFFF"/>
              </a:solidFill>
              <a:latin typeface="Montserrat Light"/>
            </a:endParaRPr>
          </a:p>
        </p:txBody>
      </p:sp>
      <p:grpSp>
        <p:nvGrpSpPr>
          <p:cNvPr id="49" name="Group 49"/>
          <p:cNvGrpSpPr/>
          <p:nvPr/>
        </p:nvGrpSpPr>
        <p:grpSpPr>
          <a:xfrm rot="1156769">
            <a:off x="10304283" y="3772953"/>
            <a:ext cx="7783803" cy="4880116"/>
            <a:chOff x="0" y="0"/>
            <a:chExt cx="10378404" cy="6506821"/>
          </a:xfrm>
        </p:grpSpPr>
        <p:sp>
          <p:nvSpPr>
            <p:cNvPr id="50" name="Freeform 50"/>
            <p:cNvSpPr/>
            <p:nvPr/>
          </p:nvSpPr>
          <p:spPr>
            <a:xfrm rot="948083">
              <a:off x="6410627" y="1913395"/>
              <a:ext cx="3551354" cy="3551354"/>
            </a:xfrm>
            <a:custGeom>
              <a:avLst/>
              <a:gdLst/>
              <a:ahLst/>
              <a:cxnLst/>
              <a:rect l="l" t="t" r="r" b="b"/>
              <a:pathLst>
                <a:path w="3551354" h="3551354">
                  <a:moveTo>
                    <a:pt x="0" y="0"/>
                  </a:moveTo>
                  <a:lnTo>
                    <a:pt x="3551354" y="0"/>
                  </a:lnTo>
                  <a:lnTo>
                    <a:pt x="3551354" y="3551354"/>
                  </a:lnTo>
                  <a:lnTo>
                    <a:pt x="0" y="355135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1" name="Freeform 51"/>
            <p:cNvSpPr/>
            <p:nvPr/>
          </p:nvSpPr>
          <p:spPr>
            <a:xfrm>
              <a:off x="0" y="676560"/>
              <a:ext cx="4334762" cy="5025811"/>
            </a:xfrm>
            <a:custGeom>
              <a:avLst/>
              <a:gdLst/>
              <a:ahLst/>
              <a:cxnLst/>
              <a:rect l="l" t="t" r="r" b="b"/>
              <a:pathLst>
                <a:path w="4334762" h="5025811">
                  <a:moveTo>
                    <a:pt x="0" y="0"/>
                  </a:moveTo>
                  <a:lnTo>
                    <a:pt x="4334762" y="0"/>
                  </a:lnTo>
                  <a:lnTo>
                    <a:pt x="4334762" y="5025812"/>
                  </a:lnTo>
                  <a:lnTo>
                    <a:pt x="0" y="5025812"/>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2" name="Freeform 52"/>
            <p:cNvSpPr/>
            <p:nvPr/>
          </p:nvSpPr>
          <p:spPr>
            <a:xfrm rot="-4980869">
              <a:off x="4428298" y="3929207"/>
              <a:ext cx="1186408" cy="3546329"/>
            </a:xfrm>
            <a:custGeom>
              <a:avLst/>
              <a:gdLst/>
              <a:ahLst/>
              <a:cxnLst/>
              <a:rect l="l" t="t" r="r" b="b"/>
              <a:pathLst>
                <a:path w="1186408" h="3546329">
                  <a:moveTo>
                    <a:pt x="0" y="0"/>
                  </a:moveTo>
                  <a:lnTo>
                    <a:pt x="1186408" y="0"/>
                  </a:lnTo>
                  <a:lnTo>
                    <a:pt x="1186408" y="3546329"/>
                  </a:lnTo>
                  <a:lnTo>
                    <a:pt x="0" y="3546329"/>
                  </a:lnTo>
                  <a:lnTo>
                    <a:pt x="0" y="0"/>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3" name="Freeform 53"/>
            <p:cNvSpPr/>
            <p:nvPr/>
          </p:nvSpPr>
          <p:spPr>
            <a:xfrm rot="-4042398" flipH="1" flipV="1">
              <a:off x="5010287" y="-504093"/>
              <a:ext cx="1100513" cy="3289576"/>
            </a:xfrm>
            <a:custGeom>
              <a:avLst/>
              <a:gdLst/>
              <a:ahLst/>
              <a:cxnLst/>
              <a:rect l="l" t="t" r="r" b="b"/>
              <a:pathLst>
                <a:path w="1100513" h="3289576">
                  <a:moveTo>
                    <a:pt x="1100513" y="3289576"/>
                  </a:moveTo>
                  <a:lnTo>
                    <a:pt x="0" y="3289576"/>
                  </a:lnTo>
                  <a:lnTo>
                    <a:pt x="0" y="0"/>
                  </a:lnTo>
                  <a:lnTo>
                    <a:pt x="1100513" y="0"/>
                  </a:lnTo>
                  <a:lnTo>
                    <a:pt x="1100513" y="3289576"/>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grpSp>
      <p:sp>
        <p:nvSpPr>
          <p:cNvPr id="54" name="Freeform 54"/>
          <p:cNvSpPr/>
          <p:nvPr/>
        </p:nvSpPr>
        <p:spPr>
          <a:xfrm>
            <a:off x="467760" y="3853676"/>
            <a:ext cx="1177844" cy="642460"/>
          </a:xfrm>
          <a:custGeom>
            <a:avLst/>
            <a:gdLst/>
            <a:ahLst/>
            <a:cxnLst/>
            <a:rect l="l" t="t" r="r" b="b"/>
            <a:pathLst>
              <a:path w="1177844" h="642460">
                <a:moveTo>
                  <a:pt x="0" y="0"/>
                </a:moveTo>
                <a:lnTo>
                  <a:pt x="1177844" y="0"/>
                </a:lnTo>
                <a:lnTo>
                  <a:pt x="1177844" y="642460"/>
                </a:lnTo>
                <a:lnTo>
                  <a:pt x="0" y="6424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pic>
        <p:nvPicPr>
          <p:cNvPr id="57" name="Picture 56">
            <a:extLst>
              <a:ext uri="{FF2B5EF4-FFF2-40B4-BE49-F238E27FC236}">
                <a16:creationId xmlns:a16="http://schemas.microsoft.com/office/drawing/2014/main" id="{FEDF0A15-64A2-E734-D050-36A864E2727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grpSp>
        <p:nvGrpSpPr>
          <p:cNvPr id="2" name="Group 2"/>
          <p:cNvGrpSpPr/>
          <p:nvPr/>
        </p:nvGrpSpPr>
        <p:grpSpPr>
          <a:xfrm rot="1171962">
            <a:off x="10317659" y="3792474"/>
            <a:ext cx="7781016" cy="4878369"/>
            <a:chOff x="0" y="0"/>
            <a:chExt cx="10374688" cy="6504492"/>
          </a:xfrm>
        </p:grpSpPr>
        <p:sp>
          <p:nvSpPr>
            <p:cNvPr id="3" name="Freeform 3"/>
            <p:cNvSpPr/>
            <p:nvPr/>
          </p:nvSpPr>
          <p:spPr>
            <a:xfrm rot="948083">
              <a:off x="6408332" y="1912710"/>
              <a:ext cx="3550082" cy="3550082"/>
            </a:xfrm>
            <a:custGeom>
              <a:avLst/>
              <a:gdLst/>
              <a:ahLst/>
              <a:cxnLst/>
              <a:rect l="l" t="t" r="r" b="b"/>
              <a:pathLst>
                <a:path w="3550082" h="3550082">
                  <a:moveTo>
                    <a:pt x="0" y="0"/>
                  </a:moveTo>
                  <a:lnTo>
                    <a:pt x="3550082" y="0"/>
                  </a:lnTo>
                  <a:lnTo>
                    <a:pt x="3550082" y="3550082"/>
                  </a:lnTo>
                  <a:lnTo>
                    <a:pt x="0" y="3550082"/>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0" y="676318"/>
              <a:ext cx="4333210" cy="5024012"/>
            </a:xfrm>
            <a:custGeom>
              <a:avLst/>
              <a:gdLst/>
              <a:ahLst/>
              <a:cxnLst/>
              <a:rect l="l" t="t" r="r" b="b"/>
              <a:pathLst>
                <a:path w="4333210" h="5024012">
                  <a:moveTo>
                    <a:pt x="0" y="0"/>
                  </a:moveTo>
                  <a:lnTo>
                    <a:pt x="4333210" y="0"/>
                  </a:lnTo>
                  <a:lnTo>
                    <a:pt x="4333210" y="5024012"/>
                  </a:lnTo>
                  <a:lnTo>
                    <a:pt x="0" y="5024012"/>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rot="-4980869">
              <a:off x="4426712" y="3927800"/>
              <a:ext cx="1185984" cy="3545059"/>
            </a:xfrm>
            <a:custGeom>
              <a:avLst/>
              <a:gdLst/>
              <a:ahLst/>
              <a:cxnLst/>
              <a:rect l="l" t="t" r="r" b="b"/>
              <a:pathLst>
                <a:path w="1185984" h="3545059">
                  <a:moveTo>
                    <a:pt x="0" y="0"/>
                  </a:moveTo>
                  <a:lnTo>
                    <a:pt x="1185984" y="0"/>
                  </a:lnTo>
                  <a:lnTo>
                    <a:pt x="1185984" y="3545060"/>
                  </a:lnTo>
                  <a:lnTo>
                    <a:pt x="0" y="3545060"/>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rot="-4042398" flipH="1" flipV="1">
              <a:off x="5008493" y="-503912"/>
              <a:ext cx="1100119" cy="3288398"/>
            </a:xfrm>
            <a:custGeom>
              <a:avLst/>
              <a:gdLst/>
              <a:ahLst/>
              <a:cxnLst/>
              <a:rect l="l" t="t" r="r" b="b"/>
              <a:pathLst>
                <a:path w="1100119" h="3288398">
                  <a:moveTo>
                    <a:pt x="1100119" y="3288398"/>
                  </a:moveTo>
                  <a:lnTo>
                    <a:pt x="0" y="3288398"/>
                  </a:lnTo>
                  <a:lnTo>
                    <a:pt x="0" y="0"/>
                  </a:lnTo>
                  <a:lnTo>
                    <a:pt x="1100119" y="0"/>
                  </a:lnTo>
                  <a:lnTo>
                    <a:pt x="1100119" y="3288398"/>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3604487" y="1932525"/>
              <a:ext cx="2579048" cy="2963643"/>
            </a:xfrm>
            <a:custGeom>
              <a:avLst/>
              <a:gdLst/>
              <a:ahLst/>
              <a:cxnLst/>
              <a:rect l="l" t="t" r="r" b="b"/>
              <a:pathLst>
                <a:path w="2579048" h="2963643">
                  <a:moveTo>
                    <a:pt x="0" y="0"/>
                  </a:moveTo>
                  <a:lnTo>
                    <a:pt x="2579048" y="0"/>
                  </a:lnTo>
                  <a:lnTo>
                    <a:pt x="2579048" y="2963643"/>
                  </a:lnTo>
                  <a:lnTo>
                    <a:pt x="0" y="2963643"/>
                  </a:lnTo>
                  <a:lnTo>
                    <a:pt x="0" y="0"/>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grpSp>
      <p:sp>
        <p:nvSpPr>
          <p:cNvPr id="8" name="TextBox 8"/>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9" name="AutoShape 9"/>
          <p:cNvSpPr/>
          <p:nvPr/>
        </p:nvSpPr>
        <p:spPr>
          <a:xfrm>
            <a:off x="-399966" y="9093816"/>
            <a:ext cx="19087931" cy="1483726"/>
          </a:xfrm>
          <a:prstGeom prst="rect">
            <a:avLst/>
          </a:prstGeom>
          <a:solidFill>
            <a:srgbClr val="FFFFFF"/>
          </a:solidFill>
        </p:spPr>
        <p:txBody>
          <a:bodyPr/>
          <a:lstStyle/>
          <a:p>
            <a:endParaRPr lang="en-US"/>
          </a:p>
        </p:txBody>
      </p:sp>
      <p:sp>
        <p:nvSpPr>
          <p:cNvPr id="10" name="AutoShape 10"/>
          <p:cNvSpPr/>
          <p:nvPr/>
        </p:nvSpPr>
        <p:spPr>
          <a:xfrm>
            <a:off x="-193695" y="9093816"/>
            <a:ext cx="2243761" cy="1370737"/>
          </a:xfrm>
          <a:prstGeom prst="rect">
            <a:avLst/>
          </a:prstGeom>
          <a:solidFill>
            <a:srgbClr val="AACF46"/>
          </a:solidFill>
        </p:spPr>
        <p:txBody>
          <a:bodyPr/>
          <a:lstStyle/>
          <a:p>
            <a:endParaRPr lang="en-US"/>
          </a:p>
        </p:txBody>
      </p:sp>
      <p:sp>
        <p:nvSpPr>
          <p:cNvPr id="11" name="Freeform 11"/>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10"/>
            <a:stretch>
              <a:fillRect/>
            </a:stretch>
          </a:blipFill>
        </p:spPr>
        <p:txBody>
          <a:bodyPr/>
          <a:lstStyle/>
          <a:p>
            <a:endParaRPr lang="en-US"/>
          </a:p>
        </p:txBody>
      </p:sp>
      <p:grpSp>
        <p:nvGrpSpPr>
          <p:cNvPr id="13" name="Group 13"/>
          <p:cNvGrpSpPr/>
          <p:nvPr/>
        </p:nvGrpSpPr>
        <p:grpSpPr>
          <a:xfrm>
            <a:off x="-1584019" y="533485"/>
            <a:ext cx="15338807" cy="1028531"/>
            <a:chOff x="0" y="0"/>
            <a:chExt cx="4039851" cy="270889"/>
          </a:xfrm>
        </p:grpSpPr>
        <p:sp>
          <p:nvSpPr>
            <p:cNvPr id="14" name="Freeform 14"/>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15" name="TextBox 15"/>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16" name="TextBox 16"/>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17" name="Freeform 17"/>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11"/>
            <a:stretch>
              <a:fillRect t="-6903" r="-479"/>
            </a:stretch>
          </a:blipFill>
        </p:spPr>
        <p:txBody>
          <a:bodyPr/>
          <a:lstStyle/>
          <a:p>
            <a:endParaRPr lang="en-US"/>
          </a:p>
        </p:txBody>
      </p:sp>
      <p:grpSp>
        <p:nvGrpSpPr>
          <p:cNvPr id="18" name="Group 18"/>
          <p:cNvGrpSpPr/>
          <p:nvPr/>
        </p:nvGrpSpPr>
        <p:grpSpPr>
          <a:xfrm>
            <a:off x="2050066" y="2157189"/>
            <a:ext cx="1432345" cy="680257"/>
            <a:chOff x="0" y="0"/>
            <a:chExt cx="504345" cy="239526"/>
          </a:xfrm>
        </p:grpSpPr>
        <p:sp>
          <p:nvSpPr>
            <p:cNvPr id="19" name="Freeform 19"/>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20" name="TextBox 20"/>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alpha val="9804"/>
                    </a:srgbClr>
                  </a:solidFill>
                  <a:latin typeface="Montserrat Classic"/>
                </a:rPr>
                <a:t>LECTURES</a:t>
              </a:r>
            </a:p>
          </p:txBody>
        </p:sp>
      </p:grpSp>
      <p:grpSp>
        <p:nvGrpSpPr>
          <p:cNvPr id="21" name="Group 21"/>
          <p:cNvGrpSpPr/>
          <p:nvPr/>
        </p:nvGrpSpPr>
        <p:grpSpPr>
          <a:xfrm>
            <a:off x="3617779" y="2157189"/>
            <a:ext cx="1432345" cy="680257"/>
            <a:chOff x="0" y="0"/>
            <a:chExt cx="504345" cy="239526"/>
          </a:xfrm>
        </p:grpSpPr>
        <p:sp>
          <p:nvSpPr>
            <p:cNvPr id="22" name="Freeform 22"/>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3" name="TextBox 23"/>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SEMINAR</a:t>
              </a:r>
            </a:p>
          </p:txBody>
        </p:sp>
      </p:grpSp>
      <p:grpSp>
        <p:nvGrpSpPr>
          <p:cNvPr id="24" name="Group 24"/>
          <p:cNvGrpSpPr/>
          <p:nvPr/>
        </p:nvGrpSpPr>
        <p:grpSpPr>
          <a:xfrm>
            <a:off x="5185491" y="2157189"/>
            <a:ext cx="1432345" cy="680257"/>
            <a:chOff x="0" y="0"/>
            <a:chExt cx="504345" cy="239526"/>
          </a:xfrm>
        </p:grpSpPr>
        <p:sp>
          <p:nvSpPr>
            <p:cNvPr id="25" name="Freeform 25"/>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6" name="TextBox 26"/>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LAB. WORK</a:t>
              </a:r>
            </a:p>
          </p:txBody>
        </p:sp>
      </p:grpSp>
      <p:grpSp>
        <p:nvGrpSpPr>
          <p:cNvPr id="27" name="Group 27"/>
          <p:cNvGrpSpPr/>
          <p:nvPr/>
        </p:nvGrpSpPr>
        <p:grpSpPr>
          <a:xfrm>
            <a:off x="7356228" y="2157189"/>
            <a:ext cx="1432345" cy="680257"/>
            <a:chOff x="0" y="0"/>
            <a:chExt cx="504345" cy="239526"/>
          </a:xfrm>
        </p:grpSpPr>
        <p:sp>
          <p:nvSpPr>
            <p:cNvPr id="28" name="Freeform 2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9" name="TextBox 29"/>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INDIVID. WORK</a:t>
              </a:r>
            </a:p>
          </p:txBody>
        </p:sp>
      </p:grpSp>
      <p:grpSp>
        <p:nvGrpSpPr>
          <p:cNvPr id="30" name="Group 30"/>
          <p:cNvGrpSpPr/>
          <p:nvPr/>
        </p:nvGrpSpPr>
        <p:grpSpPr>
          <a:xfrm>
            <a:off x="8923940" y="2157189"/>
            <a:ext cx="1432345" cy="680257"/>
            <a:chOff x="0" y="0"/>
            <a:chExt cx="504345" cy="239526"/>
          </a:xfrm>
        </p:grpSpPr>
        <p:sp>
          <p:nvSpPr>
            <p:cNvPr id="31" name="Freeform 3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32" name="TextBox 32"/>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ECTS</a:t>
              </a:r>
            </a:p>
          </p:txBody>
        </p:sp>
      </p:grpSp>
      <p:grpSp>
        <p:nvGrpSpPr>
          <p:cNvPr id="33" name="Group 33"/>
          <p:cNvGrpSpPr/>
          <p:nvPr/>
        </p:nvGrpSpPr>
        <p:grpSpPr>
          <a:xfrm>
            <a:off x="2050066" y="2837446"/>
            <a:ext cx="1432345" cy="425680"/>
            <a:chOff x="0" y="0"/>
            <a:chExt cx="504345" cy="149887"/>
          </a:xfrm>
        </p:grpSpPr>
        <p:sp>
          <p:nvSpPr>
            <p:cNvPr id="34" name="Freeform 34"/>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35" name="TextBox 35"/>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9804"/>
                    </a:srgbClr>
                  </a:solidFill>
                  <a:latin typeface="Montserrat Classic"/>
                </a:rPr>
                <a:t>30 H</a:t>
              </a:r>
            </a:p>
          </p:txBody>
        </p:sp>
      </p:grpSp>
      <p:grpSp>
        <p:nvGrpSpPr>
          <p:cNvPr id="36" name="Group 36"/>
          <p:cNvGrpSpPr/>
          <p:nvPr/>
        </p:nvGrpSpPr>
        <p:grpSpPr>
          <a:xfrm>
            <a:off x="3617779" y="2837446"/>
            <a:ext cx="1432345" cy="425680"/>
            <a:chOff x="0" y="0"/>
            <a:chExt cx="504345" cy="149887"/>
          </a:xfrm>
        </p:grpSpPr>
        <p:sp>
          <p:nvSpPr>
            <p:cNvPr id="37" name="Freeform 3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38" name="TextBox 38"/>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a:t>
              </a:r>
            </a:p>
          </p:txBody>
        </p:sp>
      </p:grpSp>
      <p:grpSp>
        <p:nvGrpSpPr>
          <p:cNvPr id="39" name="Group 39"/>
          <p:cNvGrpSpPr/>
          <p:nvPr/>
        </p:nvGrpSpPr>
        <p:grpSpPr>
          <a:xfrm>
            <a:off x="5185491" y="2837446"/>
            <a:ext cx="716173" cy="425680"/>
            <a:chOff x="0" y="0"/>
            <a:chExt cx="252173" cy="149887"/>
          </a:xfrm>
        </p:grpSpPr>
        <p:sp>
          <p:nvSpPr>
            <p:cNvPr id="40" name="Freeform 40"/>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41" name="TextBox 41"/>
            <p:cNvSpPr txBox="1"/>
            <p:nvPr/>
          </p:nvSpPr>
          <p:spPr>
            <a:xfrm>
              <a:off x="0" y="9525"/>
              <a:ext cx="252173" cy="140362"/>
            </a:xfrm>
            <a:prstGeom prst="rect">
              <a:avLst/>
            </a:prstGeom>
          </p:spPr>
          <p:txBody>
            <a:bodyPr lIns="50800" tIns="50800" rIns="50800" bIns="50800" rtlCol="0" anchor="ctr"/>
            <a:lstStyle/>
            <a:p>
              <a:pPr algn="r">
                <a:lnSpc>
                  <a:spcPts val="2032"/>
                </a:lnSpc>
              </a:pPr>
              <a:r>
                <a:rPr lang="en-US" sz="1800" spc="106">
                  <a:solidFill>
                    <a:srgbClr val="1C2529">
                      <a:alpha val="9804"/>
                    </a:srgbClr>
                  </a:solidFill>
                  <a:latin typeface="Montserrat Classic"/>
                </a:rPr>
                <a:t>15 H </a:t>
              </a:r>
            </a:p>
          </p:txBody>
        </p:sp>
      </p:grpSp>
      <p:grpSp>
        <p:nvGrpSpPr>
          <p:cNvPr id="42" name="Group 42"/>
          <p:cNvGrpSpPr/>
          <p:nvPr/>
        </p:nvGrpSpPr>
        <p:grpSpPr>
          <a:xfrm>
            <a:off x="7356228" y="2837446"/>
            <a:ext cx="1432345" cy="425680"/>
            <a:chOff x="0" y="0"/>
            <a:chExt cx="504345" cy="149887"/>
          </a:xfrm>
        </p:grpSpPr>
        <p:sp>
          <p:nvSpPr>
            <p:cNvPr id="43" name="Freeform 43"/>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4" name="TextBox 44"/>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75 H</a:t>
              </a:r>
            </a:p>
          </p:txBody>
        </p:sp>
      </p:grpSp>
      <p:grpSp>
        <p:nvGrpSpPr>
          <p:cNvPr id="45" name="Group 45"/>
          <p:cNvGrpSpPr/>
          <p:nvPr/>
        </p:nvGrpSpPr>
        <p:grpSpPr>
          <a:xfrm>
            <a:off x="8923940" y="2837446"/>
            <a:ext cx="1432345" cy="425680"/>
            <a:chOff x="0" y="0"/>
            <a:chExt cx="504345" cy="149887"/>
          </a:xfrm>
        </p:grpSpPr>
        <p:sp>
          <p:nvSpPr>
            <p:cNvPr id="46" name="Freeform 46"/>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7" name="TextBox 47"/>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5</a:t>
              </a:r>
            </a:p>
          </p:txBody>
        </p:sp>
      </p:grpSp>
      <p:grpSp>
        <p:nvGrpSpPr>
          <p:cNvPr id="48" name="Group 48"/>
          <p:cNvGrpSpPr/>
          <p:nvPr/>
        </p:nvGrpSpPr>
        <p:grpSpPr>
          <a:xfrm>
            <a:off x="5901663" y="2837446"/>
            <a:ext cx="716173" cy="425680"/>
            <a:chOff x="0" y="0"/>
            <a:chExt cx="252173" cy="149887"/>
          </a:xfrm>
        </p:grpSpPr>
        <p:sp>
          <p:nvSpPr>
            <p:cNvPr id="49" name="Freeform 49"/>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50" name="TextBox 50"/>
            <p:cNvSpPr txBox="1"/>
            <p:nvPr/>
          </p:nvSpPr>
          <p:spPr>
            <a:xfrm>
              <a:off x="0" y="9525"/>
              <a:ext cx="252173"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 </a:t>
              </a:r>
            </a:p>
          </p:txBody>
        </p:sp>
      </p:grpSp>
      <p:sp>
        <p:nvSpPr>
          <p:cNvPr id="51" name="TextBox 51"/>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52" name="TextBox 52"/>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14</a:t>
            </a:r>
            <a:endParaRPr lang="en-US" sz="6000" spc="30" dirty="0">
              <a:solidFill>
                <a:srgbClr val="FEFEFE"/>
              </a:solidFill>
              <a:latin typeface="Montserrat Classic Bold"/>
            </a:endParaRPr>
          </a:p>
        </p:txBody>
      </p:sp>
      <p:sp>
        <p:nvSpPr>
          <p:cNvPr id="53" name="TextBox 53"/>
          <p:cNvSpPr txBox="1"/>
          <p:nvPr/>
        </p:nvSpPr>
        <p:spPr>
          <a:xfrm>
            <a:off x="2053499" y="3787001"/>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PLANNING </a:t>
            </a:r>
            <a:r>
              <a:rPr lang="en-US" sz="3000" spc="381">
                <a:solidFill>
                  <a:srgbClr val="456062"/>
                </a:solidFill>
                <a:latin typeface="Montserrat Classic"/>
                <a:ea typeface="Montserrat Classic"/>
              </a:rPr>
              <a:t>- 1 HO﻿UR</a:t>
            </a:r>
          </a:p>
        </p:txBody>
      </p:sp>
      <p:sp>
        <p:nvSpPr>
          <p:cNvPr id="54" name="TextBox 54"/>
          <p:cNvSpPr txBox="1"/>
          <p:nvPr/>
        </p:nvSpPr>
        <p:spPr>
          <a:xfrm>
            <a:off x="2050066" y="4655327"/>
            <a:ext cx="14910080" cy="1726823"/>
          </a:xfrm>
          <a:prstGeom prst="rect">
            <a:avLst/>
          </a:prstGeom>
        </p:spPr>
        <p:txBody>
          <a:bodyPr lIns="0" tIns="0" rIns="0" bIns="0" rtlCol="0" anchor="t">
            <a:spAutoFit/>
          </a:bodyPr>
          <a:lstStyle/>
          <a:p>
            <a:pPr marL="519933" lvl="1" indent="-259967">
              <a:lnSpc>
                <a:spcPts val="3467"/>
              </a:lnSpc>
              <a:buFont typeface="Arial"/>
              <a:buChar char="•"/>
            </a:pPr>
            <a:r>
              <a:rPr lang="en-US" sz="2408" spc="77">
                <a:solidFill>
                  <a:srgbClr val="FFFFFF"/>
                </a:solidFill>
                <a:latin typeface="Montserrat Light"/>
              </a:rPr>
              <a:t>Define the relevant research questions and/or hypotheses.</a:t>
            </a:r>
          </a:p>
          <a:p>
            <a:pPr marL="519933" lvl="1" indent="-259967">
              <a:lnSpc>
                <a:spcPts val="3467"/>
              </a:lnSpc>
              <a:buFont typeface="Arial"/>
              <a:buChar char="•"/>
            </a:pPr>
            <a:r>
              <a:rPr lang="en-US" sz="2408" spc="77">
                <a:solidFill>
                  <a:srgbClr val="FFFFFF"/>
                </a:solidFill>
                <a:latin typeface="Montserrat Light"/>
              </a:rPr>
              <a:t>List all tasks to be completed.</a:t>
            </a:r>
          </a:p>
          <a:p>
            <a:pPr marL="519933" lvl="1" indent="-259967" algn="l">
              <a:lnSpc>
                <a:spcPts val="3467"/>
              </a:lnSpc>
              <a:buFont typeface="Arial"/>
              <a:buChar char="•"/>
            </a:pPr>
            <a:r>
              <a:rPr lang="en-US" sz="2408" spc="77">
                <a:solidFill>
                  <a:srgbClr val="FFFFFF"/>
                </a:solidFill>
                <a:latin typeface="Montserrat Light"/>
              </a:rPr>
              <a:t>Determine the timetable for completing the tasks and allocate the tasks to the members of the project team.</a:t>
            </a:r>
          </a:p>
        </p:txBody>
      </p:sp>
      <p:sp>
        <p:nvSpPr>
          <p:cNvPr id="55" name="Freeform 55"/>
          <p:cNvSpPr/>
          <p:nvPr/>
        </p:nvSpPr>
        <p:spPr>
          <a:xfrm>
            <a:off x="467760" y="3853676"/>
            <a:ext cx="1177844" cy="642460"/>
          </a:xfrm>
          <a:custGeom>
            <a:avLst/>
            <a:gdLst/>
            <a:ahLst/>
            <a:cxnLst/>
            <a:rect l="l" t="t" r="r" b="b"/>
            <a:pathLst>
              <a:path w="1177844" h="642460">
                <a:moveTo>
                  <a:pt x="0" y="0"/>
                </a:moveTo>
                <a:lnTo>
                  <a:pt x="1177844" y="0"/>
                </a:lnTo>
                <a:lnTo>
                  <a:pt x="1177844" y="642460"/>
                </a:lnTo>
                <a:lnTo>
                  <a:pt x="0" y="6424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pic>
        <p:nvPicPr>
          <p:cNvPr id="56" name="Picture 55">
            <a:extLst>
              <a:ext uri="{FF2B5EF4-FFF2-40B4-BE49-F238E27FC236}">
                <a16:creationId xmlns:a16="http://schemas.microsoft.com/office/drawing/2014/main" id="{1823917A-7D75-3815-F827-2E7AA2D5CEC4}"/>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1584019" y="533485"/>
            <a:ext cx="15338807" cy="1028531"/>
            <a:chOff x="0" y="0"/>
            <a:chExt cx="4039851" cy="270889"/>
          </a:xfrm>
        </p:grpSpPr>
        <p:sp>
          <p:nvSpPr>
            <p:cNvPr id="8" name="Freeform 8"/>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9" name="TextBox 9"/>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10" name="TextBox 10"/>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11" name="Freeform 11"/>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12" name="Group 12"/>
          <p:cNvGrpSpPr/>
          <p:nvPr/>
        </p:nvGrpSpPr>
        <p:grpSpPr>
          <a:xfrm>
            <a:off x="2050066" y="2157189"/>
            <a:ext cx="1432345" cy="680257"/>
            <a:chOff x="0" y="0"/>
            <a:chExt cx="504345" cy="239526"/>
          </a:xfrm>
        </p:grpSpPr>
        <p:sp>
          <p:nvSpPr>
            <p:cNvPr id="13" name="Freeform 13"/>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14" name="TextBox 14"/>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alpha val="9804"/>
                    </a:srgbClr>
                  </a:solidFill>
                  <a:latin typeface="Montserrat Classic"/>
                </a:rPr>
                <a:t>LECTURES</a:t>
              </a:r>
            </a:p>
          </p:txBody>
        </p:sp>
      </p:grpSp>
      <p:grpSp>
        <p:nvGrpSpPr>
          <p:cNvPr id="15" name="Group 15"/>
          <p:cNvGrpSpPr/>
          <p:nvPr/>
        </p:nvGrpSpPr>
        <p:grpSpPr>
          <a:xfrm>
            <a:off x="3617779" y="2157189"/>
            <a:ext cx="1432345" cy="680257"/>
            <a:chOff x="0" y="0"/>
            <a:chExt cx="504345" cy="239526"/>
          </a:xfrm>
        </p:grpSpPr>
        <p:sp>
          <p:nvSpPr>
            <p:cNvPr id="16" name="Freeform 16"/>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7" name="TextBox 17"/>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SEMINAR</a:t>
              </a:r>
            </a:p>
          </p:txBody>
        </p:sp>
      </p:grpSp>
      <p:grpSp>
        <p:nvGrpSpPr>
          <p:cNvPr id="18" name="Group 18"/>
          <p:cNvGrpSpPr/>
          <p:nvPr/>
        </p:nvGrpSpPr>
        <p:grpSpPr>
          <a:xfrm>
            <a:off x="5185491" y="2157189"/>
            <a:ext cx="1432345" cy="680257"/>
            <a:chOff x="0" y="0"/>
            <a:chExt cx="504345" cy="239526"/>
          </a:xfrm>
        </p:grpSpPr>
        <p:sp>
          <p:nvSpPr>
            <p:cNvPr id="19" name="Freeform 19"/>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0" name="TextBox 20"/>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LAB. WORK</a:t>
              </a:r>
            </a:p>
          </p:txBody>
        </p:sp>
      </p:grpSp>
      <p:grpSp>
        <p:nvGrpSpPr>
          <p:cNvPr id="21" name="Group 21"/>
          <p:cNvGrpSpPr/>
          <p:nvPr/>
        </p:nvGrpSpPr>
        <p:grpSpPr>
          <a:xfrm>
            <a:off x="7356228" y="2157189"/>
            <a:ext cx="1432345" cy="680257"/>
            <a:chOff x="0" y="0"/>
            <a:chExt cx="504345" cy="239526"/>
          </a:xfrm>
        </p:grpSpPr>
        <p:sp>
          <p:nvSpPr>
            <p:cNvPr id="22" name="Freeform 22"/>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3" name="TextBox 23"/>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INDIVID. WORK</a:t>
              </a:r>
            </a:p>
          </p:txBody>
        </p:sp>
      </p:grpSp>
      <p:grpSp>
        <p:nvGrpSpPr>
          <p:cNvPr id="24" name="Group 24"/>
          <p:cNvGrpSpPr/>
          <p:nvPr/>
        </p:nvGrpSpPr>
        <p:grpSpPr>
          <a:xfrm>
            <a:off x="8923940" y="2157189"/>
            <a:ext cx="1432345" cy="680257"/>
            <a:chOff x="0" y="0"/>
            <a:chExt cx="504345" cy="239526"/>
          </a:xfrm>
        </p:grpSpPr>
        <p:sp>
          <p:nvSpPr>
            <p:cNvPr id="25" name="Freeform 25"/>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6" name="TextBox 26"/>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ECTS</a:t>
              </a:r>
            </a:p>
          </p:txBody>
        </p:sp>
      </p:grpSp>
      <p:grpSp>
        <p:nvGrpSpPr>
          <p:cNvPr id="27" name="Group 27"/>
          <p:cNvGrpSpPr/>
          <p:nvPr/>
        </p:nvGrpSpPr>
        <p:grpSpPr>
          <a:xfrm>
            <a:off x="2050066" y="2837446"/>
            <a:ext cx="1432345" cy="425680"/>
            <a:chOff x="0" y="0"/>
            <a:chExt cx="504345" cy="149887"/>
          </a:xfrm>
        </p:grpSpPr>
        <p:sp>
          <p:nvSpPr>
            <p:cNvPr id="28" name="Freeform 28"/>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9" name="TextBox 29"/>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9804"/>
                    </a:srgbClr>
                  </a:solidFill>
                  <a:latin typeface="Montserrat Classic"/>
                </a:rPr>
                <a:t>30 H</a:t>
              </a:r>
            </a:p>
          </p:txBody>
        </p:sp>
      </p:grpSp>
      <p:grpSp>
        <p:nvGrpSpPr>
          <p:cNvPr id="30" name="Group 30"/>
          <p:cNvGrpSpPr/>
          <p:nvPr/>
        </p:nvGrpSpPr>
        <p:grpSpPr>
          <a:xfrm>
            <a:off x="3617779" y="2837446"/>
            <a:ext cx="1432345" cy="425680"/>
            <a:chOff x="0" y="0"/>
            <a:chExt cx="504345" cy="149887"/>
          </a:xfrm>
        </p:grpSpPr>
        <p:sp>
          <p:nvSpPr>
            <p:cNvPr id="31" name="Freeform 31"/>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32" name="TextBox 32"/>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a:t>
              </a:r>
            </a:p>
          </p:txBody>
        </p:sp>
      </p:grpSp>
      <p:grpSp>
        <p:nvGrpSpPr>
          <p:cNvPr id="33" name="Group 33"/>
          <p:cNvGrpSpPr/>
          <p:nvPr/>
        </p:nvGrpSpPr>
        <p:grpSpPr>
          <a:xfrm>
            <a:off x="5185491" y="2837446"/>
            <a:ext cx="716173" cy="425680"/>
            <a:chOff x="0" y="0"/>
            <a:chExt cx="252173" cy="149887"/>
          </a:xfrm>
        </p:grpSpPr>
        <p:sp>
          <p:nvSpPr>
            <p:cNvPr id="34" name="Freeform 34"/>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5" name="TextBox 35"/>
            <p:cNvSpPr txBox="1"/>
            <p:nvPr/>
          </p:nvSpPr>
          <p:spPr>
            <a:xfrm>
              <a:off x="0" y="9525"/>
              <a:ext cx="252173" cy="140362"/>
            </a:xfrm>
            <a:prstGeom prst="rect">
              <a:avLst/>
            </a:prstGeom>
          </p:spPr>
          <p:txBody>
            <a:bodyPr lIns="50800" tIns="50800" rIns="50800" bIns="50800" rtlCol="0" anchor="ctr"/>
            <a:lstStyle/>
            <a:p>
              <a:pPr algn="r">
                <a:lnSpc>
                  <a:spcPts val="2032"/>
                </a:lnSpc>
              </a:pPr>
              <a:r>
                <a:rPr lang="en-US" sz="1800" spc="106">
                  <a:solidFill>
                    <a:srgbClr val="1C2529">
                      <a:alpha val="9804"/>
                    </a:srgbClr>
                  </a:solidFill>
                  <a:latin typeface="Montserrat Classic"/>
                </a:rPr>
                <a:t>15 H </a:t>
              </a:r>
            </a:p>
          </p:txBody>
        </p:sp>
      </p:grpSp>
      <p:grpSp>
        <p:nvGrpSpPr>
          <p:cNvPr id="36" name="Group 36"/>
          <p:cNvGrpSpPr/>
          <p:nvPr/>
        </p:nvGrpSpPr>
        <p:grpSpPr>
          <a:xfrm>
            <a:off x="7356228" y="2837446"/>
            <a:ext cx="1432345" cy="425680"/>
            <a:chOff x="0" y="0"/>
            <a:chExt cx="504345" cy="149887"/>
          </a:xfrm>
        </p:grpSpPr>
        <p:sp>
          <p:nvSpPr>
            <p:cNvPr id="37" name="Freeform 3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8" name="TextBox 38"/>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75 H</a:t>
              </a:r>
            </a:p>
          </p:txBody>
        </p:sp>
      </p:grpSp>
      <p:grpSp>
        <p:nvGrpSpPr>
          <p:cNvPr id="39" name="Group 39"/>
          <p:cNvGrpSpPr/>
          <p:nvPr/>
        </p:nvGrpSpPr>
        <p:grpSpPr>
          <a:xfrm>
            <a:off x="8923940" y="2837446"/>
            <a:ext cx="1432345" cy="425680"/>
            <a:chOff x="0" y="0"/>
            <a:chExt cx="504345" cy="149887"/>
          </a:xfrm>
        </p:grpSpPr>
        <p:sp>
          <p:nvSpPr>
            <p:cNvPr id="40" name="Freeform 4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1" name="TextBox 41"/>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5</a:t>
              </a:r>
            </a:p>
          </p:txBody>
        </p:sp>
      </p:grpSp>
      <p:grpSp>
        <p:nvGrpSpPr>
          <p:cNvPr id="42" name="Group 42"/>
          <p:cNvGrpSpPr/>
          <p:nvPr/>
        </p:nvGrpSpPr>
        <p:grpSpPr>
          <a:xfrm>
            <a:off x="5901663" y="2837446"/>
            <a:ext cx="716173" cy="425680"/>
            <a:chOff x="0" y="0"/>
            <a:chExt cx="252173" cy="149887"/>
          </a:xfrm>
        </p:grpSpPr>
        <p:sp>
          <p:nvSpPr>
            <p:cNvPr id="43" name="Freeform 4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44" name="TextBox 44"/>
            <p:cNvSpPr txBox="1"/>
            <p:nvPr/>
          </p:nvSpPr>
          <p:spPr>
            <a:xfrm>
              <a:off x="0" y="9525"/>
              <a:ext cx="252173"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 </a:t>
              </a:r>
            </a:p>
          </p:txBody>
        </p:sp>
      </p:grpSp>
      <p:sp>
        <p:nvSpPr>
          <p:cNvPr id="45" name="Freeform 45"/>
          <p:cNvSpPr/>
          <p:nvPr/>
        </p:nvSpPr>
        <p:spPr>
          <a:xfrm rot="1170816">
            <a:off x="12072587" y="3837387"/>
            <a:ext cx="5572790" cy="5001579"/>
          </a:xfrm>
          <a:custGeom>
            <a:avLst/>
            <a:gdLst/>
            <a:ahLst/>
            <a:cxnLst/>
            <a:rect l="l" t="t" r="r" b="b"/>
            <a:pathLst>
              <a:path w="5572790" h="5001579">
                <a:moveTo>
                  <a:pt x="0" y="0"/>
                </a:moveTo>
                <a:lnTo>
                  <a:pt x="5572790" y="0"/>
                </a:lnTo>
                <a:lnTo>
                  <a:pt x="5572790" y="5001579"/>
                </a:lnTo>
                <a:lnTo>
                  <a:pt x="0" y="5001579"/>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6" name="Freeform 46"/>
          <p:cNvSpPr/>
          <p:nvPr/>
        </p:nvSpPr>
        <p:spPr>
          <a:xfrm>
            <a:off x="467760" y="3853676"/>
            <a:ext cx="1177844" cy="642460"/>
          </a:xfrm>
          <a:custGeom>
            <a:avLst/>
            <a:gdLst/>
            <a:ahLst/>
            <a:cxnLst/>
            <a:rect l="l" t="t" r="r" b="b"/>
            <a:pathLst>
              <a:path w="1177844" h="642460">
                <a:moveTo>
                  <a:pt x="0" y="0"/>
                </a:moveTo>
                <a:lnTo>
                  <a:pt x="1177844" y="0"/>
                </a:lnTo>
                <a:lnTo>
                  <a:pt x="1177844" y="642460"/>
                </a:lnTo>
                <a:lnTo>
                  <a:pt x="0" y="6424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7" name="TextBox 47"/>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48" name="TextBox 48"/>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15</a:t>
            </a:r>
            <a:endParaRPr lang="en-US" sz="6000" spc="30" dirty="0">
              <a:solidFill>
                <a:srgbClr val="FEFEFE"/>
              </a:solidFill>
              <a:latin typeface="Montserrat Classic Bold"/>
            </a:endParaRPr>
          </a:p>
        </p:txBody>
      </p:sp>
      <p:sp>
        <p:nvSpPr>
          <p:cNvPr id="49" name="TextBox 49"/>
          <p:cNvSpPr txBox="1"/>
          <p:nvPr/>
        </p:nvSpPr>
        <p:spPr>
          <a:xfrm>
            <a:off x="2053499" y="3787001"/>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IMPLEMENTATION </a:t>
            </a:r>
            <a:r>
              <a:rPr lang="en-US" sz="3000" spc="381">
                <a:solidFill>
                  <a:srgbClr val="456062"/>
                </a:solidFill>
                <a:latin typeface="Montserrat Classic"/>
                <a:ea typeface="Montserrat Classic"/>
              </a:rPr>
              <a:t>- 20 HO﻿URS</a:t>
            </a:r>
          </a:p>
        </p:txBody>
      </p:sp>
      <p:sp>
        <p:nvSpPr>
          <p:cNvPr id="50" name="TextBox 50"/>
          <p:cNvSpPr txBox="1"/>
          <p:nvPr/>
        </p:nvSpPr>
        <p:spPr>
          <a:xfrm>
            <a:off x="2050066" y="4801907"/>
            <a:ext cx="13142347" cy="1764923"/>
          </a:xfrm>
          <a:prstGeom prst="rect">
            <a:avLst/>
          </a:prstGeom>
        </p:spPr>
        <p:txBody>
          <a:bodyPr lIns="0" tIns="0" rIns="0" bIns="0" rtlCol="0" anchor="t">
            <a:spAutoFit/>
          </a:bodyPr>
          <a:lstStyle/>
          <a:p>
            <a:pPr>
              <a:lnSpc>
                <a:spcPts val="3467"/>
              </a:lnSpc>
            </a:pPr>
            <a:r>
              <a:rPr lang="en-US" sz="2408" spc="77">
                <a:solidFill>
                  <a:srgbClr val="FFFFFF"/>
                </a:solidFill>
                <a:latin typeface="Montserrat Light Bold"/>
              </a:rPr>
              <a:t>PART 1</a:t>
            </a:r>
            <a:r>
              <a:rPr lang="en-US" sz="2408" spc="77">
                <a:solidFill>
                  <a:srgbClr val="FFFFFF"/>
                </a:solidFill>
                <a:latin typeface="Montserrat Light"/>
              </a:rPr>
              <a:t>: Literature study on the key concepts of the chosen topic and exploring the possibilities for experimental work </a:t>
            </a:r>
          </a:p>
          <a:p>
            <a:pPr>
              <a:lnSpc>
                <a:spcPts val="3467"/>
              </a:lnSpc>
            </a:pPr>
            <a:endParaRPr lang="en-US" sz="2408" spc="77">
              <a:solidFill>
                <a:srgbClr val="FFFFFF"/>
              </a:solidFill>
              <a:latin typeface="Montserrat Light"/>
            </a:endParaRPr>
          </a:p>
          <a:p>
            <a:pPr algn="l">
              <a:lnSpc>
                <a:spcPts val="3467"/>
              </a:lnSpc>
            </a:pPr>
            <a:r>
              <a:rPr lang="en-US" sz="2408" spc="77">
                <a:solidFill>
                  <a:srgbClr val="FFFFFF"/>
                </a:solidFill>
                <a:latin typeface="Montserrat Light Bold"/>
              </a:rPr>
              <a:t>PART 2</a:t>
            </a:r>
            <a:r>
              <a:rPr lang="en-US" sz="2408" spc="77">
                <a:solidFill>
                  <a:srgbClr val="FFFFFF"/>
                </a:solidFill>
                <a:latin typeface="Montserrat Light"/>
              </a:rPr>
              <a:t>: Development and optimization of experimental work in the laboratory</a:t>
            </a:r>
          </a:p>
        </p:txBody>
      </p:sp>
      <p:pic>
        <p:nvPicPr>
          <p:cNvPr id="51" name="Picture 50">
            <a:extLst>
              <a:ext uri="{FF2B5EF4-FFF2-40B4-BE49-F238E27FC236}">
                <a16:creationId xmlns:a16="http://schemas.microsoft.com/office/drawing/2014/main" id="{6A30F037-8C4E-C0A4-3122-E955211DC70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1584019" y="533485"/>
            <a:ext cx="15338807" cy="1028531"/>
            <a:chOff x="0" y="0"/>
            <a:chExt cx="4039851" cy="270889"/>
          </a:xfrm>
        </p:grpSpPr>
        <p:sp>
          <p:nvSpPr>
            <p:cNvPr id="8" name="Freeform 8"/>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9" name="TextBox 9"/>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10" name="TextBox 10"/>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11" name="Freeform 11"/>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12" name="Group 12"/>
          <p:cNvGrpSpPr/>
          <p:nvPr/>
        </p:nvGrpSpPr>
        <p:grpSpPr>
          <a:xfrm>
            <a:off x="2050066" y="2157189"/>
            <a:ext cx="1432345" cy="680257"/>
            <a:chOff x="0" y="0"/>
            <a:chExt cx="504345" cy="239526"/>
          </a:xfrm>
        </p:grpSpPr>
        <p:sp>
          <p:nvSpPr>
            <p:cNvPr id="13" name="Freeform 13"/>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14" name="TextBox 14"/>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alpha val="9804"/>
                    </a:srgbClr>
                  </a:solidFill>
                  <a:latin typeface="Montserrat Classic"/>
                </a:rPr>
                <a:t>LECTURES</a:t>
              </a:r>
            </a:p>
          </p:txBody>
        </p:sp>
      </p:grpSp>
      <p:grpSp>
        <p:nvGrpSpPr>
          <p:cNvPr id="15" name="Group 15"/>
          <p:cNvGrpSpPr/>
          <p:nvPr/>
        </p:nvGrpSpPr>
        <p:grpSpPr>
          <a:xfrm>
            <a:off x="3617779" y="2157189"/>
            <a:ext cx="1432345" cy="680257"/>
            <a:chOff x="0" y="0"/>
            <a:chExt cx="504345" cy="239526"/>
          </a:xfrm>
        </p:grpSpPr>
        <p:sp>
          <p:nvSpPr>
            <p:cNvPr id="16" name="Freeform 16"/>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7" name="TextBox 17"/>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SEMINAR</a:t>
              </a:r>
            </a:p>
          </p:txBody>
        </p:sp>
      </p:grpSp>
      <p:grpSp>
        <p:nvGrpSpPr>
          <p:cNvPr id="18" name="Group 18"/>
          <p:cNvGrpSpPr/>
          <p:nvPr/>
        </p:nvGrpSpPr>
        <p:grpSpPr>
          <a:xfrm>
            <a:off x="5185491" y="2157189"/>
            <a:ext cx="1432345" cy="680257"/>
            <a:chOff x="0" y="0"/>
            <a:chExt cx="504345" cy="239526"/>
          </a:xfrm>
        </p:grpSpPr>
        <p:sp>
          <p:nvSpPr>
            <p:cNvPr id="19" name="Freeform 19"/>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0" name="TextBox 20"/>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LAB. WORK</a:t>
              </a:r>
            </a:p>
          </p:txBody>
        </p:sp>
      </p:grpSp>
      <p:grpSp>
        <p:nvGrpSpPr>
          <p:cNvPr id="21" name="Group 21"/>
          <p:cNvGrpSpPr/>
          <p:nvPr/>
        </p:nvGrpSpPr>
        <p:grpSpPr>
          <a:xfrm>
            <a:off x="7356228" y="2157189"/>
            <a:ext cx="1432345" cy="680257"/>
            <a:chOff x="0" y="0"/>
            <a:chExt cx="504345" cy="239526"/>
          </a:xfrm>
        </p:grpSpPr>
        <p:sp>
          <p:nvSpPr>
            <p:cNvPr id="22" name="Freeform 22"/>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3" name="TextBox 23"/>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INDIVID. WORK</a:t>
              </a:r>
            </a:p>
          </p:txBody>
        </p:sp>
      </p:grpSp>
      <p:grpSp>
        <p:nvGrpSpPr>
          <p:cNvPr id="24" name="Group 24"/>
          <p:cNvGrpSpPr/>
          <p:nvPr/>
        </p:nvGrpSpPr>
        <p:grpSpPr>
          <a:xfrm>
            <a:off x="8923940" y="2157189"/>
            <a:ext cx="1432345" cy="680257"/>
            <a:chOff x="0" y="0"/>
            <a:chExt cx="504345" cy="239526"/>
          </a:xfrm>
        </p:grpSpPr>
        <p:sp>
          <p:nvSpPr>
            <p:cNvPr id="25" name="Freeform 25"/>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6" name="TextBox 26"/>
            <p:cNvSpPr txBox="1"/>
            <p:nvPr/>
          </p:nvSpPr>
          <p:spPr>
            <a:xfrm>
              <a:off x="0" y="9525"/>
              <a:ext cx="504345" cy="230001"/>
            </a:xfrm>
            <a:prstGeom prst="rect">
              <a:avLst/>
            </a:prstGeom>
          </p:spPr>
          <p:txBody>
            <a:bodyPr lIns="50800" tIns="50800" rIns="50800" bIns="50800" rtlCol="0" anchor="ctr"/>
            <a:lstStyle/>
            <a:p>
              <a:pPr algn="ctr">
                <a:lnSpc>
                  <a:spcPts val="2032"/>
                </a:lnSpc>
              </a:pPr>
              <a:r>
                <a:rPr lang="en-US" sz="1800" spc="106">
                  <a:solidFill>
                    <a:srgbClr val="FFFFFF"/>
                  </a:solidFill>
                  <a:latin typeface="Montserrat Classic"/>
                </a:rPr>
                <a:t>ECTS</a:t>
              </a:r>
            </a:p>
          </p:txBody>
        </p:sp>
      </p:grpSp>
      <p:grpSp>
        <p:nvGrpSpPr>
          <p:cNvPr id="27" name="Group 27"/>
          <p:cNvGrpSpPr/>
          <p:nvPr/>
        </p:nvGrpSpPr>
        <p:grpSpPr>
          <a:xfrm>
            <a:off x="2050066" y="2837446"/>
            <a:ext cx="1432345" cy="425680"/>
            <a:chOff x="0" y="0"/>
            <a:chExt cx="504345" cy="149887"/>
          </a:xfrm>
        </p:grpSpPr>
        <p:sp>
          <p:nvSpPr>
            <p:cNvPr id="28" name="Freeform 28"/>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9" name="TextBox 29"/>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9804"/>
                    </a:srgbClr>
                  </a:solidFill>
                  <a:latin typeface="Montserrat Classic"/>
                </a:rPr>
                <a:t>30 H</a:t>
              </a:r>
            </a:p>
          </p:txBody>
        </p:sp>
      </p:grpSp>
      <p:grpSp>
        <p:nvGrpSpPr>
          <p:cNvPr id="30" name="Group 30"/>
          <p:cNvGrpSpPr/>
          <p:nvPr/>
        </p:nvGrpSpPr>
        <p:grpSpPr>
          <a:xfrm>
            <a:off x="3617779" y="2837446"/>
            <a:ext cx="1432345" cy="425680"/>
            <a:chOff x="0" y="0"/>
            <a:chExt cx="504345" cy="149887"/>
          </a:xfrm>
        </p:grpSpPr>
        <p:sp>
          <p:nvSpPr>
            <p:cNvPr id="31" name="Freeform 31"/>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32" name="TextBox 32"/>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a:t>
              </a:r>
            </a:p>
          </p:txBody>
        </p:sp>
      </p:grpSp>
      <p:grpSp>
        <p:nvGrpSpPr>
          <p:cNvPr id="33" name="Group 33"/>
          <p:cNvGrpSpPr/>
          <p:nvPr/>
        </p:nvGrpSpPr>
        <p:grpSpPr>
          <a:xfrm>
            <a:off x="5185491" y="2837446"/>
            <a:ext cx="716173" cy="425680"/>
            <a:chOff x="0" y="0"/>
            <a:chExt cx="252173" cy="149887"/>
          </a:xfrm>
        </p:grpSpPr>
        <p:sp>
          <p:nvSpPr>
            <p:cNvPr id="34" name="Freeform 34"/>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5" name="TextBox 35"/>
            <p:cNvSpPr txBox="1"/>
            <p:nvPr/>
          </p:nvSpPr>
          <p:spPr>
            <a:xfrm>
              <a:off x="0" y="9525"/>
              <a:ext cx="252173" cy="140362"/>
            </a:xfrm>
            <a:prstGeom prst="rect">
              <a:avLst/>
            </a:prstGeom>
          </p:spPr>
          <p:txBody>
            <a:bodyPr lIns="50800" tIns="50800" rIns="50800" bIns="50800" rtlCol="0" anchor="ctr"/>
            <a:lstStyle/>
            <a:p>
              <a:pPr algn="r">
                <a:lnSpc>
                  <a:spcPts val="2032"/>
                </a:lnSpc>
              </a:pPr>
              <a:r>
                <a:rPr lang="en-US" sz="1800" spc="106">
                  <a:solidFill>
                    <a:srgbClr val="1C2529">
                      <a:alpha val="9804"/>
                    </a:srgbClr>
                  </a:solidFill>
                  <a:latin typeface="Montserrat Classic"/>
                </a:rPr>
                <a:t>15 H </a:t>
              </a:r>
            </a:p>
          </p:txBody>
        </p:sp>
      </p:grpSp>
      <p:grpSp>
        <p:nvGrpSpPr>
          <p:cNvPr id="36" name="Group 36"/>
          <p:cNvGrpSpPr/>
          <p:nvPr/>
        </p:nvGrpSpPr>
        <p:grpSpPr>
          <a:xfrm>
            <a:off x="7356228" y="2837446"/>
            <a:ext cx="1432345" cy="425680"/>
            <a:chOff x="0" y="0"/>
            <a:chExt cx="504345" cy="149887"/>
          </a:xfrm>
        </p:grpSpPr>
        <p:sp>
          <p:nvSpPr>
            <p:cNvPr id="37" name="Freeform 3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8" name="TextBox 38"/>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75 H</a:t>
              </a:r>
            </a:p>
          </p:txBody>
        </p:sp>
      </p:grpSp>
      <p:grpSp>
        <p:nvGrpSpPr>
          <p:cNvPr id="39" name="Group 39"/>
          <p:cNvGrpSpPr/>
          <p:nvPr/>
        </p:nvGrpSpPr>
        <p:grpSpPr>
          <a:xfrm>
            <a:off x="8923940" y="2837446"/>
            <a:ext cx="1432345" cy="425680"/>
            <a:chOff x="0" y="0"/>
            <a:chExt cx="504345" cy="149887"/>
          </a:xfrm>
        </p:grpSpPr>
        <p:sp>
          <p:nvSpPr>
            <p:cNvPr id="40" name="Freeform 4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1" name="TextBox 41"/>
            <p:cNvSpPr txBox="1"/>
            <p:nvPr/>
          </p:nvSpPr>
          <p:spPr>
            <a:xfrm>
              <a:off x="0" y="9525"/>
              <a:ext cx="504345" cy="140362"/>
            </a:xfrm>
            <a:prstGeom prst="rect">
              <a:avLst/>
            </a:prstGeom>
          </p:spPr>
          <p:txBody>
            <a:bodyPr lIns="50800" tIns="50800" rIns="50800" bIns="50800" rtlCol="0" anchor="ctr"/>
            <a:lstStyle/>
            <a:p>
              <a:pPr algn="ctr">
                <a:lnSpc>
                  <a:spcPts val="2032"/>
                </a:lnSpc>
              </a:pPr>
              <a:r>
                <a:rPr lang="en-US" sz="1800" spc="106">
                  <a:solidFill>
                    <a:srgbClr val="1C2529">
                      <a:alpha val="31765"/>
                    </a:srgbClr>
                  </a:solidFill>
                  <a:latin typeface="Montserrat Classic"/>
                </a:rPr>
                <a:t>5</a:t>
              </a:r>
            </a:p>
          </p:txBody>
        </p:sp>
      </p:grpSp>
      <p:grpSp>
        <p:nvGrpSpPr>
          <p:cNvPr id="42" name="Group 42"/>
          <p:cNvGrpSpPr/>
          <p:nvPr/>
        </p:nvGrpSpPr>
        <p:grpSpPr>
          <a:xfrm>
            <a:off x="5901663" y="2837446"/>
            <a:ext cx="716173" cy="425680"/>
            <a:chOff x="0" y="0"/>
            <a:chExt cx="252173" cy="149887"/>
          </a:xfrm>
        </p:grpSpPr>
        <p:sp>
          <p:nvSpPr>
            <p:cNvPr id="43" name="Freeform 4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44" name="TextBox 44"/>
            <p:cNvSpPr txBox="1"/>
            <p:nvPr/>
          </p:nvSpPr>
          <p:spPr>
            <a:xfrm>
              <a:off x="0" y="9525"/>
              <a:ext cx="252173" cy="140362"/>
            </a:xfrm>
            <a:prstGeom prst="rect">
              <a:avLst/>
            </a:prstGeom>
          </p:spPr>
          <p:txBody>
            <a:bodyPr lIns="50800" tIns="50800" rIns="50800" bIns="50800" rtlCol="0" anchor="ctr"/>
            <a:lstStyle/>
            <a:p>
              <a:pPr algn="ctr">
                <a:lnSpc>
                  <a:spcPts val="2032"/>
                </a:lnSpc>
              </a:pPr>
              <a:r>
                <a:rPr lang="en-US" sz="1800" spc="106">
                  <a:solidFill>
                    <a:srgbClr val="1C2529">
                      <a:alpha val="19608"/>
                    </a:srgbClr>
                  </a:solidFill>
                  <a:latin typeface="Montserrat Classic"/>
                </a:rPr>
                <a:t>15 H </a:t>
              </a:r>
            </a:p>
          </p:txBody>
        </p:sp>
      </p:grpSp>
      <p:sp>
        <p:nvSpPr>
          <p:cNvPr id="45" name="Freeform 45"/>
          <p:cNvSpPr/>
          <p:nvPr/>
        </p:nvSpPr>
        <p:spPr>
          <a:xfrm>
            <a:off x="467760" y="3853676"/>
            <a:ext cx="1177844" cy="642460"/>
          </a:xfrm>
          <a:custGeom>
            <a:avLst/>
            <a:gdLst/>
            <a:ahLst/>
            <a:cxnLst/>
            <a:rect l="l" t="t" r="r" b="b"/>
            <a:pathLst>
              <a:path w="1177844" h="642460">
                <a:moveTo>
                  <a:pt x="0" y="0"/>
                </a:moveTo>
                <a:lnTo>
                  <a:pt x="1177844" y="0"/>
                </a:lnTo>
                <a:lnTo>
                  <a:pt x="1177844" y="642460"/>
                </a:lnTo>
                <a:lnTo>
                  <a:pt x="0" y="6424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6" name="TextBox 46"/>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47" name="TextBox 47"/>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16</a:t>
            </a:r>
            <a:endParaRPr lang="en-US" sz="6000" spc="30" dirty="0">
              <a:solidFill>
                <a:srgbClr val="FEFEFE"/>
              </a:solidFill>
              <a:latin typeface="Montserrat Classic Bold"/>
            </a:endParaRPr>
          </a:p>
        </p:txBody>
      </p:sp>
      <p:sp>
        <p:nvSpPr>
          <p:cNvPr id="48" name="TextBox 48"/>
          <p:cNvSpPr txBox="1"/>
          <p:nvPr/>
        </p:nvSpPr>
        <p:spPr>
          <a:xfrm>
            <a:off x="2053499" y="3787001"/>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FINAL STEP </a:t>
            </a:r>
            <a:r>
              <a:rPr lang="en-US" sz="3000" spc="381">
                <a:solidFill>
                  <a:srgbClr val="456062"/>
                </a:solidFill>
                <a:latin typeface="Montserrat Classic"/>
                <a:ea typeface="Montserrat Classic"/>
              </a:rPr>
              <a:t>- 7 HO﻿URS</a:t>
            </a:r>
          </a:p>
        </p:txBody>
      </p:sp>
      <p:sp>
        <p:nvSpPr>
          <p:cNvPr id="49" name="TextBox 49"/>
          <p:cNvSpPr txBox="1"/>
          <p:nvPr/>
        </p:nvSpPr>
        <p:spPr>
          <a:xfrm>
            <a:off x="2050066" y="4582832"/>
            <a:ext cx="13142347" cy="2203073"/>
          </a:xfrm>
          <a:prstGeom prst="rect">
            <a:avLst/>
          </a:prstGeom>
        </p:spPr>
        <p:txBody>
          <a:bodyPr lIns="0" tIns="0" rIns="0" bIns="0" rtlCol="0" anchor="t">
            <a:spAutoFit/>
          </a:bodyPr>
          <a:lstStyle/>
          <a:p>
            <a:pPr>
              <a:lnSpc>
                <a:spcPts val="3467"/>
              </a:lnSpc>
            </a:pPr>
            <a:r>
              <a:rPr lang="en-US" sz="2408" spc="77">
                <a:solidFill>
                  <a:srgbClr val="FFFFFF"/>
                </a:solidFill>
                <a:latin typeface="Montserrat Light Bold"/>
              </a:rPr>
              <a:t>PART 1</a:t>
            </a:r>
            <a:r>
              <a:rPr lang="en-US" sz="2408" spc="77">
                <a:solidFill>
                  <a:srgbClr val="FFFFFF"/>
                </a:solidFill>
                <a:latin typeface="Montserrat Light"/>
              </a:rPr>
              <a:t>: Presentations of the student projects</a:t>
            </a:r>
          </a:p>
          <a:p>
            <a:pPr>
              <a:lnSpc>
                <a:spcPts val="3467"/>
              </a:lnSpc>
            </a:pPr>
            <a:endParaRPr lang="en-US" sz="2408" spc="77">
              <a:solidFill>
                <a:srgbClr val="FFFFFF"/>
              </a:solidFill>
              <a:latin typeface="Montserrat Light"/>
            </a:endParaRPr>
          </a:p>
          <a:p>
            <a:pPr algn="l">
              <a:lnSpc>
                <a:spcPts val="3467"/>
              </a:lnSpc>
            </a:pPr>
            <a:r>
              <a:rPr lang="en-US" sz="2408" spc="77">
                <a:solidFill>
                  <a:srgbClr val="FFFFFF"/>
                </a:solidFill>
                <a:latin typeface="Montserrat Light Bold"/>
              </a:rPr>
              <a:t>PART 2</a:t>
            </a:r>
            <a:r>
              <a:rPr lang="en-US" sz="2408" spc="77">
                <a:solidFill>
                  <a:srgbClr val="FFFFFF"/>
                </a:solidFill>
                <a:latin typeface="Montserrat Light"/>
              </a:rPr>
              <a:t>: Joint synthesis and reflection (co-creation of a joint report and presentation on green/sustainable technologies and their role in a sustainable energy future)</a:t>
            </a:r>
          </a:p>
        </p:txBody>
      </p:sp>
      <p:sp>
        <p:nvSpPr>
          <p:cNvPr id="50" name="Freeform 50"/>
          <p:cNvSpPr/>
          <p:nvPr/>
        </p:nvSpPr>
        <p:spPr>
          <a:xfrm>
            <a:off x="13036458" y="3263126"/>
            <a:ext cx="5251542" cy="5810835"/>
          </a:xfrm>
          <a:custGeom>
            <a:avLst/>
            <a:gdLst/>
            <a:ahLst/>
            <a:cxnLst/>
            <a:rect l="l" t="t" r="r" b="b"/>
            <a:pathLst>
              <a:path w="5251542" h="5810835">
                <a:moveTo>
                  <a:pt x="0" y="0"/>
                </a:moveTo>
                <a:lnTo>
                  <a:pt x="5251542" y="0"/>
                </a:lnTo>
                <a:lnTo>
                  <a:pt x="5251542" y="5810835"/>
                </a:lnTo>
                <a:lnTo>
                  <a:pt x="0" y="5810835"/>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pic>
        <p:nvPicPr>
          <p:cNvPr id="51" name="Picture 50">
            <a:extLst>
              <a:ext uri="{FF2B5EF4-FFF2-40B4-BE49-F238E27FC236}">
                <a16:creationId xmlns:a16="http://schemas.microsoft.com/office/drawing/2014/main" id="{087E2110-9A7D-82A4-FBA3-CB5F55B9199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07616" y="9361514"/>
            <a:ext cx="3131820" cy="6572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Freeform 2"/>
          <p:cNvSpPr/>
          <p:nvPr/>
        </p:nvSpPr>
        <p:spPr>
          <a:xfrm>
            <a:off x="289744" y="372313"/>
            <a:ext cx="2873693" cy="2441413"/>
          </a:xfrm>
          <a:custGeom>
            <a:avLst/>
            <a:gdLst/>
            <a:ahLst/>
            <a:cxnLst/>
            <a:rect l="l" t="t" r="r" b="b"/>
            <a:pathLst>
              <a:path w="2873693" h="2441413">
                <a:moveTo>
                  <a:pt x="0" y="0"/>
                </a:moveTo>
                <a:lnTo>
                  <a:pt x="2873692" y="0"/>
                </a:lnTo>
                <a:lnTo>
                  <a:pt x="2873692" y="2441412"/>
                </a:lnTo>
                <a:lnTo>
                  <a:pt x="0" y="2441412"/>
                </a:lnTo>
                <a:lnTo>
                  <a:pt x="0" y="0"/>
                </a:lnTo>
                <a:close/>
              </a:path>
            </a:pathLst>
          </a:custGeom>
          <a:blipFill>
            <a:blip r:embed="rId2"/>
            <a:stretch>
              <a:fillRect t="-6903" r="-479"/>
            </a:stretch>
          </a:blipFill>
        </p:spPr>
        <p:txBody>
          <a:bodyPr/>
          <a:lstStyle/>
          <a:p>
            <a:endParaRPr lang="en-US"/>
          </a:p>
        </p:txBody>
      </p:sp>
      <p:sp>
        <p:nvSpPr>
          <p:cNvPr id="3" name="Freeform 3"/>
          <p:cNvSpPr/>
          <p:nvPr/>
        </p:nvSpPr>
        <p:spPr>
          <a:xfrm>
            <a:off x="3688564" y="492646"/>
            <a:ext cx="4463778" cy="1100373"/>
          </a:xfrm>
          <a:custGeom>
            <a:avLst/>
            <a:gdLst/>
            <a:ahLst/>
            <a:cxnLst/>
            <a:rect l="l" t="t" r="r" b="b"/>
            <a:pathLst>
              <a:path w="4463778" h="1100373">
                <a:moveTo>
                  <a:pt x="0" y="0"/>
                </a:moveTo>
                <a:lnTo>
                  <a:pt x="4463778" y="0"/>
                </a:lnTo>
                <a:lnTo>
                  <a:pt x="4463778" y="1100373"/>
                </a:lnTo>
                <a:lnTo>
                  <a:pt x="0" y="1100373"/>
                </a:lnTo>
                <a:lnTo>
                  <a:pt x="0" y="0"/>
                </a:lnTo>
                <a:close/>
              </a:path>
            </a:pathLst>
          </a:custGeom>
          <a:blipFill>
            <a:blip r:embed="rId3"/>
            <a:stretch>
              <a:fillRect l="-10314" t="-22035" r="-10083" b="-25849"/>
            </a:stretch>
          </a:blipFill>
        </p:spPr>
        <p:txBody>
          <a:bodyPr/>
          <a:lstStyle/>
          <a:p>
            <a:endParaRPr lang="en-US"/>
          </a:p>
        </p:txBody>
      </p:sp>
      <p:sp>
        <p:nvSpPr>
          <p:cNvPr id="4" name="Freeform 4"/>
          <p:cNvSpPr/>
          <p:nvPr/>
        </p:nvSpPr>
        <p:spPr>
          <a:xfrm>
            <a:off x="8333500" y="612358"/>
            <a:ext cx="3948883" cy="860948"/>
          </a:xfrm>
          <a:custGeom>
            <a:avLst/>
            <a:gdLst/>
            <a:ahLst/>
            <a:cxnLst/>
            <a:rect l="l" t="t" r="r" b="b"/>
            <a:pathLst>
              <a:path w="3948883" h="860948">
                <a:moveTo>
                  <a:pt x="0" y="0"/>
                </a:moveTo>
                <a:lnTo>
                  <a:pt x="3948883" y="0"/>
                </a:lnTo>
                <a:lnTo>
                  <a:pt x="3948883" y="860949"/>
                </a:lnTo>
                <a:lnTo>
                  <a:pt x="0" y="860949"/>
                </a:lnTo>
                <a:lnTo>
                  <a:pt x="0" y="0"/>
                </a:lnTo>
                <a:close/>
              </a:path>
            </a:pathLst>
          </a:custGeom>
          <a:blipFill>
            <a:blip r:embed="rId4"/>
            <a:stretch>
              <a:fillRect/>
            </a:stretch>
          </a:blipFill>
        </p:spPr>
        <p:txBody>
          <a:bodyPr/>
          <a:lstStyle/>
          <a:p>
            <a:endParaRPr lang="en-US"/>
          </a:p>
        </p:txBody>
      </p:sp>
      <p:sp>
        <p:nvSpPr>
          <p:cNvPr id="5" name="Freeform 5"/>
          <p:cNvSpPr/>
          <p:nvPr/>
        </p:nvSpPr>
        <p:spPr>
          <a:xfrm>
            <a:off x="3471034" y="0"/>
            <a:ext cx="14816966" cy="10287000"/>
          </a:xfrm>
          <a:custGeom>
            <a:avLst/>
            <a:gdLst/>
            <a:ahLst/>
            <a:cxnLst/>
            <a:rect l="l" t="t" r="r" b="b"/>
            <a:pathLst>
              <a:path w="14816966" h="10287000">
                <a:moveTo>
                  <a:pt x="0" y="0"/>
                </a:moveTo>
                <a:lnTo>
                  <a:pt x="14816966" y="0"/>
                </a:lnTo>
                <a:lnTo>
                  <a:pt x="14816966" y="10287000"/>
                </a:lnTo>
                <a:lnTo>
                  <a:pt x="0" y="10287000"/>
                </a:lnTo>
                <a:lnTo>
                  <a:pt x="0" y="0"/>
                </a:lnTo>
                <a:close/>
              </a:path>
            </a:pathLst>
          </a:custGeom>
          <a:blipFill>
            <a:blip r:embed="rId5">
              <a:alphaModFix amt="17000"/>
            </a:blip>
            <a:stretch>
              <a:fillRect l="-49549" r="-24018"/>
            </a:stretch>
          </a:blipFill>
        </p:spPr>
        <p:txBody>
          <a:bodyPr/>
          <a:lstStyle/>
          <a:p>
            <a:endParaRPr lang="en-US" dirty="0"/>
          </a:p>
        </p:txBody>
      </p:sp>
      <p:sp>
        <p:nvSpPr>
          <p:cNvPr id="6" name="TextBox 6"/>
          <p:cNvSpPr txBox="1"/>
          <p:nvPr/>
        </p:nvSpPr>
        <p:spPr>
          <a:xfrm>
            <a:off x="3688564" y="2520020"/>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REFERENCES</a:t>
            </a:r>
          </a:p>
        </p:txBody>
      </p:sp>
      <p:sp>
        <p:nvSpPr>
          <p:cNvPr id="7" name="TextBox 7"/>
          <p:cNvSpPr txBox="1"/>
          <p:nvPr/>
        </p:nvSpPr>
        <p:spPr>
          <a:xfrm>
            <a:off x="3688564" y="3397579"/>
            <a:ext cx="14599436" cy="3069466"/>
          </a:xfrm>
          <a:prstGeom prst="rect">
            <a:avLst/>
          </a:prstGeom>
        </p:spPr>
        <p:txBody>
          <a:bodyPr lIns="0" tIns="0" rIns="0" bIns="0" rtlCol="0" anchor="t">
            <a:spAutoFit/>
          </a:bodyPr>
          <a:lstStyle/>
          <a:p>
            <a:pPr>
              <a:lnSpc>
                <a:spcPts val="3035"/>
              </a:lnSpc>
            </a:pPr>
            <a:r>
              <a:rPr lang="en-US" sz="2108" spc="67">
                <a:solidFill>
                  <a:srgbClr val="FFFFFF"/>
                </a:solidFill>
                <a:latin typeface="Montserrat Light Italics"/>
              </a:rPr>
              <a:t>Characteristics of a 21st Century Learner</a:t>
            </a:r>
            <a:r>
              <a:rPr lang="en-US" sz="2108" spc="67">
                <a:solidFill>
                  <a:srgbClr val="FFFFFF"/>
                </a:solidFill>
                <a:latin typeface="Montserrat Light"/>
              </a:rPr>
              <a:t>. (2016). https://smiletutor.sg/facilitating-21st-century-learners/ </a:t>
            </a:r>
          </a:p>
          <a:p>
            <a:pPr>
              <a:lnSpc>
                <a:spcPts val="3035"/>
              </a:lnSpc>
            </a:pPr>
            <a:endParaRPr lang="en-US" sz="2108" spc="67">
              <a:solidFill>
                <a:srgbClr val="FFFFFF"/>
              </a:solidFill>
              <a:latin typeface="Montserrat Light"/>
            </a:endParaRPr>
          </a:p>
          <a:p>
            <a:pPr>
              <a:lnSpc>
                <a:spcPts val="3035"/>
              </a:lnSpc>
            </a:pPr>
            <a:r>
              <a:rPr lang="en-US" sz="2108" spc="67">
                <a:solidFill>
                  <a:srgbClr val="FFFFFF"/>
                </a:solidFill>
                <a:latin typeface="Montserrat Light"/>
              </a:rPr>
              <a:t>Ferk Savec, V. (2010). </a:t>
            </a:r>
            <a:r>
              <a:rPr lang="en-US" sz="2108" spc="67">
                <a:solidFill>
                  <a:srgbClr val="FFFFFF"/>
                </a:solidFill>
                <a:latin typeface="Montserrat Light Italics"/>
              </a:rPr>
              <a:t>Projektno učno delo pri učenju naravoslovnih vsebin</a:t>
            </a:r>
            <a:r>
              <a:rPr lang="en-US" sz="2108" spc="67">
                <a:solidFill>
                  <a:srgbClr val="FFFFFF"/>
                </a:solidFill>
                <a:latin typeface="Montserrat Light"/>
              </a:rPr>
              <a:t>. Univerza v Mariboru Fakulteta za naravoslovje in matematiko.</a:t>
            </a:r>
          </a:p>
          <a:p>
            <a:pPr>
              <a:lnSpc>
                <a:spcPts val="3035"/>
              </a:lnSpc>
            </a:pPr>
            <a:endParaRPr lang="en-US" sz="2108" spc="67">
              <a:solidFill>
                <a:srgbClr val="FFFFFF"/>
              </a:solidFill>
              <a:latin typeface="Montserrat Light"/>
            </a:endParaRPr>
          </a:p>
          <a:p>
            <a:pPr>
              <a:lnSpc>
                <a:spcPts val="3035"/>
              </a:lnSpc>
            </a:pPr>
            <a:r>
              <a:rPr lang="en-US" sz="2108" spc="67">
                <a:solidFill>
                  <a:srgbClr val="FFFFFF"/>
                </a:solidFill>
                <a:latin typeface="Montserrat Light"/>
              </a:rPr>
              <a:t>Fray, K. (1982). </a:t>
            </a:r>
            <a:r>
              <a:rPr lang="en-US" sz="2108" spc="67">
                <a:solidFill>
                  <a:srgbClr val="FFFFFF"/>
                </a:solidFill>
                <a:latin typeface="Montserrat Light Italics"/>
              </a:rPr>
              <a:t>Die Projektmethode</a:t>
            </a:r>
            <a:r>
              <a:rPr lang="en-US" sz="2108" spc="67">
                <a:solidFill>
                  <a:srgbClr val="FFFFFF"/>
                </a:solidFill>
                <a:latin typeface="Montserrat Light"/>
              </a:rPr>
              <a:t>. Weinheim: Beltz.</a:t>
            </a:r>
          </a:p>
          <a:p>
            <a:pPr>
              <a:lnSpc>
                <a:spcPts val="3035"/>
              </a:lnSpc>
            </a:pPr>
            <a:endParaRPr lang="en-US" sz="2108" spc="67">
              <a:solidFill>
                <a:srgbClr val="FFFFFF"/>
              </a:solidFill>
              <a:latin typeface="Montserrat Light"/>
            </a:endParaRPr>
          </a:p>
          <a:p>
            <a:pPr algn="l">
              <a:lnSpc>
                <a:spcPts val="3035"/>
              </a:lnSpc>
            </a:pPr>
            <a:r>
              <a:rPr lang="en-US" sz="2108" spc="67">
                <a:solidFill>
                  <a:srgbClr val="FFFFFF"/>
                </a:solidFill>
                <a:latin typeface="Montserrat Light"/>
              </a:rPr>
              <a:t>Trilling, B. &amp; Fadel, C. (2012). </a:t>
            </a:r>
            <a:r>
              <a:rPr lang="en-US" sz="2108" spc="67">
                <a:solidFill>
                  <a:srgbClr val="FFFFFF"/>
                </a:solidFill>
                <a:latin typeface="Montserrat Light Italics"/>
              </a:rPr>
              <a:t>21st century skills: Learning for life in our times</a:t>
            </a:r>
            <a:r>
              <a:rPr lang="en-US" sz="2108" spc="67">
                <a:solidFill>
                  <a:srgbClr val="FFFFFF"/>
                </a:solidFill>
                <a:latin typeface="Montserrat Light"/>
              </a:rPr>
              <a:t>. John Wiley &amp; Sons.</a:t>
            </a:r>
          </a:p>
        </p:txBody>
      </p:sp>
      <p:pic>
        <p:nvPicPr>
          <p:cNvPr id="8" name="Picture 7">
            <a:extLst>
              <a:ext uri="{FF2B5EF4-FFF2-40B4-BE49-F238E27FC236}">
                <a16:creationId xmlns:a16="http://schemas.microsoft.com/office/drawing/2014/main" id="{D73B695D-0790-A609-BF77-B2464910D19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91015" y="523033"/>
            <a:ext cx="4102604" cy="86094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Freeform 2"/>
          <p:cNvSpPr/>
          <p:nvPr/>
        </p:nvSpPr>
        <p:spPr>
          <a:xfrm>
            <a:off x="289744" y="372313"/>
            <a:ext cx="2873693" cy="2441413"/>
          </a:xfrm>
          <a:custGeom>
            <a:avLst/>
            <a:gdLst/>
            <a:ahLst/>
            <a:cxnLst/>
            <a:rect l="l" t="t" r="r" b="b"/>
            <a:pathLst>
              <a:path w="2873693" h="2441413">
                <a:moveTo>
                  <a:pt x="0" y="0"/>
                </a:moveTo>
                <a:lnTo>
                  <a:pt x="2873692" y="0"/>
                </a:lnTo>
                <a:lnTo>
                  <a:pt x="2873692" y="2441412"/>
                </a:lnTo>
                <a:lnTo>
                  <a:pt x="0" y="2441412"/>
                </a:lnTo>
                <a:lnTo>
                  <a:pt x="0" y="0"/>
                </a:lnTo>
                <a:close/>
              </a:path>
            </a:pathLst>
          </a:custGeom>
          <a:blipFill>
            <a:blip r:embed="rId2"/>
            <a:stretch>
              <a:fillRect t="-6903" r="-479"/>
            </a:stretch>
          </a:blipFill>
        </p:spPr>
        <p:txBody>
          <a:bodyPr/>
          <a:lstStyle/>
          <a:p>
            <a:endParaRPr lang="en-US"/>
          </a:p>
        </p:txBody>
      </p:sp>
      <p:sp>
        <p:nvSpPr>
          <p:cNvPr id="3" name="Freeform 3"/>
          <p:cNvSpPr/>
          <p:nvPr/>
        </p:nvSpPr>
        <p:spPr>
          <a:xfrm>
            <a:off x="3688564" y="492646"/>
            <a:ext cx="4463778" cy="1100373"/>
          </a:xfrm>
          <a:custGeom>
            <a:avLst/>
            <a:gdLst/>
            <a:ahLst/>
            <a:cxnLst/>
            <a:rect l="l" t="t" r="r" b="b"/>
            <a:pathLst>
              <a:path w="4463778" h="1100373">
                <a:moveTo>
                  <a:pt x="0" y="0"/>
                </a:moveTo>
                <a:lnTo>
                  <a:pt x="4463778" y="0"/>
                </a:lnTo>
                <a:lnTo>
                  <a:pt x="4463778" y="1100373"/>
                </a:lnTo>
                <a:lnTo>
                  <a:pt x="0" y="1100373"/>
                </a:lnTo>
                <a:lnTo>
                  <a:pt x="0" y="0"/>
                </a:lnTo>
                <a:close/>
              </a:path>
            </a:pathLst>
          </a:custGeom>
          <a:blipFill>
            <a:blip r:embed="rId3"/>
            <a:stretch>
              <a:fillRect l="-10314" t="-22035" r="-10083" b="-25849"/>
            </a:stretch>
          </a:blipFill>
        </p:spPr>
        <p:txBody>
          <a:bodyPr/>
          <a:lstStyle/>
          <a:p>
            <a:endParaRPr lang="en-US"/>
          </a:p>
        </p:txBody>
      </p:sp>
      <p:sp>
        <p:nvSpPr>
          <p:cNvPr id="4" name="Freeform 4"/>
          <p:cNvSpPr/>
          <p:nvPr/>
        </p:nvSpPr>
        <p:spPr>
          <a:xfrm>
            <a:off x="8333500" y="612358"/>
            <a:ext cx="3948883" cy="860948"/>
          </a:xfrm>
          <a:custGeom>
            <a:avLst/>
            <a:gdLst/>
            <a:ahLst/>
            <a:cxnLst/>
            <a:rect l="l" t="t" r="r" b="b"/>
            <a:pathLst>
              <a:path w="3948883" h="860948">
                <a:moveTo>
                  <a:pt x="0" y="0"/>
                </a:moveTo>
                <a:lnTo>
                  <a:pt x="3948883" y="0"/>
                </a:lnTo>
                <a:lnTo>
                  <a:pt x="3948883" y="860949"/>
                </a:lnTo>
                <a:lnTo>
                  <a:pt x="0" y="860949"/>
                </a:lnTo>
                <a:lnTo>
                  <a:pt x="0" y="0"/>
                </a:lnTo>
                <a:close/>
              </a:path>
            </a:pathLst>
          </a:custGeom>
          <a:blipFill>
            <a:blip r:embed="rId4"/>
            <a:stretch>
              <a:fillRect/>
            </a:stretch>
          </a:blipFill>
        </p:spPr>
        <p:txBody>
          <a:bodyPr/>
          <a:lstStyle/>
          <a:p>
            <a:endParaRPr lang="en-US"/>
          </a:p>
        </p:txBody>
      </p:sp>
      <p:sp>
        <p:nvSpPr>
          <p:cNvPr id="5" name="Freeform 5"/>
          <p:cNvSpPr/>
          <p:nvPr/>
        </p:nvSpPr>
        <p:spPr>
          <a:xfrm>
            <a:off x="3471034" y="0"/>
            <a:ext cx="14816966" cy="10287000"/>
          </a:xfrm>
          <a:custGeom>
            <a:avLst/>
            <a:gdLst/>
            <a:ahLst/>
            <a:cxnLst/>
            <a:rect l="l" t="t" r="r" b="b"/>
            <a:pathLst>
              <a:path w="14816966" h="10287000">
                <a:moveTo>
                  <a:pt x="0" y="0"/>
                </a:moveTo>
                <a:lnTo>
                  <a:pt x="14816966" y="0"/>
                </a:lnTo>
                <a:lnTo>
                  <a:pt x="14816966" y="10287000"/>
                </a:lnTo>
                <a:lnTo>
                  <a:pt x="0" y="10287000"/>
                </a:lnTo>
                <a:lnTo>
                  <a:pt x="0" y="0"/>
                </a:lnTo>
                <a:close/>
              </a:path>
            </a:pathLst>
          </a:custGeom>
          <a:blipFill>
            <a:blip r:embed="rId5">
              <a:alphaModFix amt="17000"/>
            </a:blip>
            <a:stretch>
              <a:fillRect l="-49549" r="-24018"/>
            </a:stretch>
          </a:blipFill>
        </p:spPr>
        <p:txBody>
          <a:bodyPr/>
          <a:lstStyle/>
          <a:p>
            <a:endParaRPr lang="en-US"/>
          </a:p>
        </p:txBody>
      </p:sp>
      <p:sp>
        <p:nvSpPr>
          <p:cNvPr id="6" name="Freeform 6"/>
          <p:cNvSpPr/>
          <p:nvPr/>
        </p:nvSpPr>
        <p:spPr>
          <a:xfrm>
            <a:off x="3688564" y="7030648"/>
            <a:ext cx="405358" cy="405358"/>
          </a:xfrm>
          <a:custGeom>
            <a:avLst/>
            <a:gdLst/>
            <a:ahLst/>
            <a:cxnLst/>
            <a:rect l="l" t="t" r="r" b="b"/>
            <a:pathLst>
              <a:path w="405358" h="405358">
                <a:moveTo>
                  <a:pt x="0" y="0"/>
                </a:moveTo>
                <a:lnTo>
                  <a:pt x="405358" y="0"/>
                </a:lnTo>
                <a:lnTo>
                  <a:pt x="405358" y="405358"/>
                </a:lnTo>
                <a:lnTo>
                  <a:pt x="0" y="405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TextBox 7"/>
          <p:cNvSpPr txBox="1"/>
          <p:nvPr/>
        </p:nvSpPr>
        <p:spPr>
          <a:xfrm>
            <a:off x="4222176" y="6353334"/>
            <a:ext cx="4130380" cy="1702836"/>
          </a:xfrm>
          <a:prstGeom prst="rect">
            <a:avLst/>
          </a:prstGeom>
        </p:spPr>
        <p:txBody>
          <a:bodyPr lIns="0" tIns="0" rIns="0" bIns="0" rtlCol="0" anchor="t">
            <a:spAutoFit/>
          </a:bodyPr>
          <a:lstStyle/>
          <a:p>
            <a:pPr>
              <a:lnSpc>
                <a:spcPts val="2771"/>
              </a:lnSpc>
            </a:pPr>
            <a:endParaRPr/>
          </a:p>
          <a:p>
            <a:pPr>
              <a:lnSpc>
                <a:spcPts val="2771"/>
              </a:lnSpc>
            </a:pPr>
            <a:r>
              <a:rPr lang="en-US" sz="1847" spc="121">
                <a:solidFill>
                  <a:srgbClr val="AACF46"/>
                </a:solidFill>
                <a:latin typeface="Montserrat Light"/>
              </a:rPr>
              <a:t>P</a:t>
            </a:r>
            <a:r>
              <a:rPr lang="en-US" sz="1847" spc="121">
                <a:solidFill>
                  <a:srgbClr val="A7CD4C"/>
                </a:solidFill>
                <a:latin typeface="Montserrat Light"/>
              </a:rPr>
              <a:t>rof. Dr. Vesna Ferk Savec</a:t>
            </a:r>
          </a:p>
          <a:p>
            <a:pPr>
              <a:lnSpc>
                <a:spcPts val="2771"/>
              </a:lnSpc>
            </a:pPr>
            <a:r>
              <a:rPr lang="en-US" sz="1847" spc="121">
                <a:solidFill>
                  <a:srgbClr val="FFFFFF"/>
                </a:solidFill>
                <a:latin typeface="Montserrat Light"/>
              </a:rPr>
              <a:t>vesna.ferk@pef.uni-lj.si</a:t>
            </a:r>
          </a:p>
          <a:p>
            <a:pPr>
              <a:lnSpc>
                <a:spcPts val="2771"/>
              </a:lnSpc>
            </a:pPr>
            <a:endParaRPr lang="en-US" sz="1847" spc="121">
              <a:solidFill>
                <a:srgbClr val="FFFFFF"/>
              </a:solidFill>
              <a:latin typeface="Montserrat Light"/>
            </a:endParaRPr>
          </a:p>
          <a:p>
            <a:pPr>
              <a:lnSpc>
                <a:spcPts val="2771"/>
              </a:lnSpc>
            </a:pPr>
            <a:endParaRPr lang="en-US" sz="1847" spc="121">
              <a:solidFill>
                <a:srgbClr val="FFFFFF"/>
              </a:solidFill>
              <a:latin typeface="Montserrat Light"/>
            </a:endParaRPr>
          </a:p>
        </p:txBody>
      </p:sp>
      <p:sp>
        <p:nvSpPr>
          <p:cNvPr id="8" name="TextBox 8"/>
          <p:cNvSpPr txBox="1"/>
          <p:nvPr/>
        </p:nvSpPr>
        <p:spPr>
          <a:xfrm>
            <a:off x="8627460" y="6353334"/>
            <a:ext cx="4171392" cy="1405065"/>
          </a:xfrm>
          <a:prstGeom prst="rect">
            <a:avLst/>
          </a:prstGeom>
        </p:spPr>
        <p:txBody>
          <a:bodyPr lIns="0" tIns="0" rIns="0" bIns="0" rtlCol="0" anchor="t">
            <a:spAutoFit/>
          </a:bodyPr>
          <a:lstStyle/>
          <a:p>
            <a:pPr>
              <a:lnSpc>
                <a:spcPts val="2771"/>
              </a:lnSpc>
            </a:pPr>
            <a:endParaRPr dirty="0"/>
          </a:p>
          <a:p>
            <a:pPr>
              <a:lnSpc>
                <a:spcPts val="2771"/>
              </a:lnSpc>
            </a:pPr>
            <a:r>
              <a:rPr lang="en-US" sz="1847" spc="121" dirty="0">
                <a:solidFill>
                  <a:srgbClr val="AACF46"/>
                </a:solidFill>
                <a:latin typeface="Montserrat Light"/>
              </a:rPr>
              <a:t>Assoc. Prof. Dr. Bo</a:t>
            </a:r>
            <a:r>
              <a:rPr lang="sl-SI" sz="1847" spc="121" dirty="0">
                <a:solidFill>
                  <a:srgbClr val="AACF46"/>
                </a:solidFill>
                <a:latin typeface="Montserrat Light"/>
              </a:rPr>
              <a:t>š</a:t>
            </a:r>
            <a:r>
              <a:rPr lang="en-US" sz="1847" spc="121" dirty="0" err="1">
                <a:solidFill>
                  <a:srgbClr val="AACF46"/>
                </a:solidFill>
                <a:latin typeface="Montserrat Light"/>
              </a:rPr>
              <a:t>tjan</a:t>
            </a:r>
            <a:r>
              <a:rPr lang="en-US" sz="1847" spc="121" dirty="0">
                <a:solidFill>
                  <a:srgbClr val="AACF46"/>
                </a:solidFill>
                <a:latin typeface="Montserrat Light"/>
              </a:rPr>
              <a:t> </a:t>
            </a:r>
            <a:r>
              <a:rPr lang="en-US" sz="1847" spc="121" dirty="0" err="1">
                <a:solidFill>
                  <a:srgbClr val="AACF46"/>
                </a:solidFill>
                <a:latin typeface="Montserrat Light"/>
              </a:rPr>
              <a:t>Genorio</a:t>
            </a:r>
            <a:endParaRPr lang="en-US" sz="1847" spc="121" dirty="0">
              <a:solidFill>
                <a:srgbClr val="AACF46"/>
              </a:solidFill>
              <a:latin typeface="Montserrat Light"/>
            </a:endParaRPr>
          </a:p>
          <a:p>
            <a:pPr>
              <a:lnSpc>
                <a:spcPts val="2771"/>
              </a:lnSpc>
            </a:pPr>
            <a:r>
              <a:rPr lang="en-US" sz="1847" spc="121" dirty="0">
                <a:solidFill>
                  <a:srgbClr val="FFFFFF"/>
                </a:solidFill>
                <a:latin typeface="Montserrat Light"/>
              </a:rPr>
              <a:t>bostjan.genorio@fkkt.uni-lj.si</a:t>
            </a:r>
          </a:p>
          <a:p>
            <a:pPr>
              <a:lnSpc>
                <a:spcPts val="2771"/>
              </a:lnSpc>
            </a:pPr>
            <a:endParaRPr lang="en-US" sz="1847" spc="121" dirty="0">
              <a:solidFill>
                <a:srgbClr val="FFFFFF"/>
              </a:solidFill>
              <a:latin typeface="Montserrat Light"/>
            </a:endParaRPr>
          </a:p>
        </p:txBody>
      </p:sp>
      <p:sp>
        <p:nvSpPr>
          <p:cNvPr id="9" name="TextBox 9"/>
          <p:cNvSpPr txBox="1"/>
          <p:nvPr/>
        </p:nvSpPr>
        <p:spPr>
          <a:xfrm>
            <a:off x="13799792" y="6353334"/>
            <a:ext cx="4130380" cy="1359619"/>
          </a:xfrm>
          <a:prstGeom prst="rect">
            <a:avLst/>
          </a:prstGeom>
        </p:spPr>
        <p:txBody>
          <a:bodyPr lIns="0" tIns="0" rIns="0" bIns="0" rtlCol="0" anchor="t">
            <a:spAutoFit/>
          </a:bodyPr>
          <a:lstStyle/>
          <a:p>
            <a:pPr>
              <a:lnSpc>
                <a:spcPts val="2771"/>
              </a:lnSpc>
            </a:pPr>
            <a:endParaRPr/>
          </a:p>
          <a:p>
            <a:pPr>
              <a:lnSpc>
                <a:spcPts val="2771"/>
              </a:lnSpc>
            </a:pPr>
            <a:r>
              <a:rPr lang="en-US" sz="1847" spc="121">
                <a:solidFill>
                  <a:srgbClr val="AACF46"/>
                </a:solidFill>
                <a:latin typeface="Montserrat Light"/>
              </a:rPr>
              <a:t>Assist. Katarina Mlinarec</a:t>
            </a:r>
          </a:p>
          <a:p>
            <a:pPr>
              <a:lnSpc>
                <a:spcPts val="2771"/>
              </a:lnSpc>
            </a:pPr>
            <a:r>
              <a:rPr lang="en-US" sz="1847" spc="121">
                <a:solidFill>
                  <a:srgbClr val="FFFFFF"/>
                </a:solidFill>
                <a:latin typeface="Montserrat Light"/>
              </a:rPr>
              <a:t>katarina.mlinarec@pef.uni-lj.si</a:t>
            </a:r>
          </a:p>
          <a:p>
            <a:pPr>
              <a:lnSpc>
                <a:spcPts val="2771"/>
              </a:lnSpc>
            </a:pPr>
            <a:endParaRPr lang="en-US" sz="1847" spc="121">
              <a:solidFill>
                <a:srgbClr val="FFFFFF"/>
              </a:solidFill>
              <a:latin typeface="Montserrat Light"/>
            </a:endParaRPr>
          </a:p>
        </p:txBody>
      </p:sp>
      <p:sp>
        <p:nvSpPr>
          <p:cNvPr id="10" name="Freeform 10"/>
          <p:cNvSpPr/>
          <p:nvPr/>
        </p:nvSpPr>
        <p:spPr>
          <a:xfrm>
            <a:off x="8045167" y="6999409"/>
            <a:ext cx="405358" cy="405358"/>
          </a:xfrm>
          <a:custGeom>
            <a:avLst/>
            <a:gdLst/>
            <a:ahLst/>
            <a:cxnLst/>
            <a:rect l="l" t="t" r="r" b="b"/>
            <a:pathLst>
              <a:path w="405358" h="405358">
                <a:moveTo>
                  <a:pt x="0" y="0"/>
                </a:moveTo>
                <a:lnTo>
                  <a:pt x="405358" y="0"/>
                </a:lnTo>
                <a:lnTo>
                  <a:pt x="405358" y="405359"/>
                </a:lnTo>
                <a:lnTo>
                  <a:pt x="0" y="40535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a:off x="13263204" y="6999409"/>
            <a:ext cx="405358" cy="405358"/>
          </a:xfrm>
          <a:custGeom>
            <a:avLst/>
            <a:gdLst/>
            <a:ahLst/>
            <a:cxnLst/>
            <a:rect l="l" t="t" r="r" b="b"/>
            <a:pathLst>
              <a:path w="405358" h="405358">
                <a:moveTo>
                  <a:pt x="0" y="0"/>
                </a:moveTo>
                <a:lnTo>
                  <a:pt x="405358" y="0"/>
                </a:lnTo>
                <a:lnTo>
                  <a:pt x="405358" y="405359"/>
                </a:lnTo>
                <a:lnTo>
                  <a:pt x="0" y="40535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TextBox 12"/>
          <p:cNvSpPr txBox="1"/>
          <p:nvPr/>
        </p:nvSpPr>
        <p:spPr>
          <a:xfrm>
            <a:off x="3688564" y="3171984"/>
            <a:ext cx="12948358" cy="1590675"/>
          </a:xfrm>
          <a:prstGeom prst="rect">
            <a:avLst/>
          </a:prstGeom>
        </p:spPr>
        <p:txBody>
          <a:bodyPr lIns="0" tIns="0" rIns="0" bIns="0" rtlCol="0" anchor="t">
            <a:spAutoFit/>
          </a:bodyPr>
          <a:lstStyle/>
          <a:p>
            <a:pPr>
              <a:lnSpc>
                <a:spcPts val="4200"/>
              </a:lnSpc>
            </a:pPr>
            <a:endParaRPr/>
          </a:p>
          <a:p>
            <a:pPr>
              <a:lnSpc>
                <a:spcPts val="4200"/>
              </a:lnSpc>
            </a:pPr>
            <a:r>
              <a:rPr lang="en-US" sz="3000" spc="381">
                <a:solidFill>
                  <a:srgbClr val="5EAAAE"/>
                </a:solidFill>
                <a:latin typeface="Montserrat Classic"/>
              </a:rPr>
              <a:t>THANK YOU FOR YOUR ATTENTION</a:t>
            </a:r>
          </a:p>
          <a:p>
            <a:pPr>
              <a:lnSpc>
                <a:spcPts val="4200"/>
              </a:lnSpc>
            </a:pPr>
            <a:endParaRPr lang="en-US" sz="3000" spc="381">
              <a:solidFill>
                <a:srgbClr val="5EAAAE"/>
              </a:solidFill>
              <a:latin typeface="Montserrat Classic"/>
            </a:endParaRPr>
          </a:p>
        </p:txBody>
      </p:sp>
      <p:pic>
        <p:nvPicPr>
          <p:cNvPr id="13" name="Picture 12">
            <a:extLst>
              <a:ext uri="{FF2B5EF4-FFF2-40B4-BE49-F238E27FC236}">
                <a16:creationId xmlns:a16="http://schemas.microsoft.com/office/drawing/2014/main" id="{CA5DD2E9-0E64-2559-1824-43BE8D912DE9}"/>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69872" y="600155"/>
            <a:ext cx="4102604" cy="8609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AutoShape 2"/>
          <p:cNvSpPr/>
          <p:nvPr/>
        </p:nvSpPr>
        <p:spPr>
          <a:xfrm>
            <a:off x="-399966" y="9093816"/>
            <a:ext cx="19087931" cy="1483726"/>
          </a:xfrm>
          <a:prstGeom prst="rect">
            <a:avLst/>
          </a:prstGeom>
          <a:solidFill>
            <a:srgbClr val="FFFFFF"/>
          </a:solidFill>
        </p:spPr>
        <p:txBody>
          <a:bodyPr/>
          <a:lstStyle/>
          <a:p>
            <a:endParaRPr lang="en-US"/>
          </a:p>
        </p:txBody>
      </p:sp>
      <p:sp>
        <p:nvSpPr>
          <p:cNvPr id="3" name="AutoShape 3"/>
          <p:cNvSpPr/>
          <p:nvPr/>
        </p:nvSpPr>
        <p:spPr>
          <a:xfrm>
            <a:off x="-193695" y="9093816"/>
            <a:ext cx="2243761" cy="1370737"/>
          </a:xfrm>
          <a:prstGeom prst="rect">
            <a:avLst/>
          </a:prstGeom>
          <a:solidFill>
            <a:srgbClr val="AACF46"/>
          </a:solidFill>
        </p:spPr>
        <p:txBody>
          <a:bodyPr/>
          <a:lstStyle/>
          <a:p>
            <a:endParaRPr lang="en-US"/>
          </a:p>
        </p:txBody>
      </p:sp>
      <p:sp>
        <p:nvSpPr>
          <p:cNvPr id="4" name="Freeform 4"/>
          <p:cNvSpPr/>
          <p:nvPr/>
        </p:nvSpPr>
        <p:spPr>
          <a:xfrm>
            <a:off x="1887164" y="9071940"/>
            <a:ext cx="1423978" cy="1287119"/>
          </a:xfrm>
          <a:custGeom>
            <a:avLst/>
            <a:gdLst/>
            <a:ahLst/>
            <a:cxnLst/>
            <a:rect l="l" t="t" r="r" b="b"/>
            <a:pathLst>
              <a:path w="1423978" h="1287119">
                <a:moveTo>
                  <a:pt x="0" y="0"/>
                </a:moveTo>
                <a:lnTo>
                  <a:pt x="1423978" y="0"/>
                </a:lnTo>
                <a:lnTo>
                  <a:pt x="1423978" y="1287120"/>
                </a:lnTo>
                <a:lnTo>
                  <a:pt x="0" y="1287120"/>
                </a:lnTo>
                <a:lnTo>
                  <a:pt x="0" y="0"/>
                </a:lnTo>
                <a:close/>
              </a:path>
            </a:pathLst>
          </a:custGeom>
          <a:blipFill>
            <a:blip r:embed="rId2"/>
            <a:stretch>
              <a:fillRect/>
            </a:stretch>
          </a:blipFill>
        </p:spPr>
        <p:txBody>
          <a:bodyPr/>
          <a:lstStyle/>
          <a:p>
            <a:endParaRPr lang="en-US"/>
          </a:p>
        </p:txBody>
      </p:sp>
      <p:sp>
        <p:nvSpPr>
          <p:cNvPr id="5" name="Freeform 5"/>
          <p:cNvSpPr/>
          <p:nvPr/>
        </p:nvSpPr>
        <p:spPr>
          <a:xfrm>
            <a:off x="3311142"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3"/>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4">
              <a:alphaModFix amt="26000"/>
            </a:blip>
            <a:stretch>
              <a:fillRect t="-28265" b="-5959"/>
            </a:stretch>
          </a:blipFill>
        </p:spPr>
        <p:txBody>
          <a:bodyPr/>
          <a:lstStyle/>
          <a:p>
            <a:endParaRPr lang="en-US"/>
          </a:p>
        </p:txBody>
      </p:sp>
      <p:sp>
        <p:nvSpPr>
          <p:cNvPr id="8" name="Freeform 8"/>
          <p:cNvSpPr/>
          <p:nvPr/>
        </p:nvSpPr>
        <p:spPr>
          <a:xfrm>
            <a:off x="11600191" y="1561121"/>
            <a:ext cx="4788957" cy="6810961"/>
          </a:xfrm>
          <a:custGeom>
            <a:avLst/>
            <a:gdLst/>
            <a:ahLst/>
            <a:cxnLst/>
            <a:rect l="l" t="t" r="r" b="b"/>
            <a:pathLst>
              <a:path w="4788957" h="6810961">
                <a:moveTo>
                  <a:pt x="0" y="0"/>
                </a:moveTo>
                <a:lnTo>
                  <a:pt x="4788957" y="0"/>
                </a:lnTo>
                <a:lnTo>
                  <a:pt x="4788957" y="6810961"/>
                </a:lnTo>
                <a:lnTo>
                  <a:pt x="0" y="6810961"/>
                </a:lnTo>
                <a:lnTo>
                  <a:pt x="0" y="0"/>
                </a:lnTo>
                <a:close/>
              </a:path>
            </a:pathLst>
          </a:custGeom>
          <a:blipFill>
            <a:blip r:embed="rId5"/>
            <a:stretch>
              <a:fillRect/>
            </a:stretch>
          </a:blipFill>
        </p:spPr>
        <p:txBody>
          <a:bodyPr/>
          <a:lstStyle/>
          <a:p>
            <a:endParaRPr lang="en-US"/>
          </a:p>
        </p:txBody>
      </p:sp>
      <p:sp>
        <p:nvSpPr>
          <p:cNvPr id="9" name="Freeform 9"/>
          <p:cNvSpPr/>
          <p:nvPr/>
        </p:nvSpPr>
        <p:spPr>
          <a:xfrm>
            <a:off x="11361487" y="1398320"/>
            <a:ext cx="4773754" cy="6810961"/>
          </a:xfrm>
          <a:custGeom>
            <a:avLst/>
            <a:gdLst/>
            <a:ahLst/>
            <a:cxnLst/>
            <a:rect l="l" t="t" r="r" b="b"/>
            <a:pathLst>
              <a:path w="4773754" h="6810961">
                <a:moveTo>
                  <a:pt x="0" y="0"/>
                </a:moveTo>
                <a:lnTo>
                  <a:pt x="4773754" y="0"/>
                </a:lnTo>
                <a:lnTo>
                  <a:pt x="4773754" y="6810961"/>
                </a:lnTo>
                <a:lnTo>
                  <a:pt x="0" y="6810961"/>
                </a:lnTo>
                <a:lnTo>
                  <a:pt x="0" y="0"/>
                </a:lnTo>
                <a:close/>
              </a:path>
            </a:pathLst>
          </a:custGeom>
          <a:blipFill>
            <a:blip r:embed="rId6"/>
            <a:stretch>
              <a:fillRect/>
            </a:stretch>
          </a:blipFill>
        </p:spPr>
        <p:txBody>
          <a:bodyPr/>
          <a:lstStyle/>
          <a:p>
            <a:endParaRPr lang="en-US"/>
          </a:p>
        </p:txBody>
      </p:sp>
      <p:sp>
        <p:nvSpPr>
          <p:cNvPr id="10" name="Freeform 10"/>
          <p:cNvSpPr/>
          <p:nvPr/>
        </p:nvSpPr>
        <p:spPr>
          <a:xfrm>
            <a:off x="11069038" y="1227529"/>
            <a:ext cx="4788957" cy="6810961"/>
          </a:xfrm>
          <a:custGeom>
            <a:avLst/>
            <a:gdLst/>
            <a:ahLst/>
            <a:cxnLst/>
            <a:rect l="l" t="t" r="r" b="b"/>
            <a:pathLst>
              <a:path w="4788957" h="6810961">
                <a:moveTo>
                  <a:pt x="0" y="0"/>
                </a:moveTo>
                <a:lnTo>
                  <a:pt x="4788957" y="0"/>
                </a:lnTo>
                <a:lnTo>
                  <a:pt x="4788957" y="6810961"/>
                </a:lnTo>
                <a:lnTo>
                  <a:pt x="0" y="6810961"/>
                </a:lnTo>
                <a:lnTo>
                  <a:pt x="0" y="0"/>
                </a:lnTo>
                <a:close/>
              </a:path>
            </a:pathLst>
          </a:custGeom>
          <a:blipFill>
            <a:blip r:embed="rId7"/>
            <a:stretch>
              <a:fillRect/>
            </a:stretch>
          </a:blipFill>
        </p:spPr>
        <p:txBody>
          <a:bodyPr/>
          <a:lstStyle/>
          <a:p>
            <a:endParaRPr lang="en-US"/>
          </a:p>
        </p:txBody>
      </p:sp>
      <p:sp>
        <p:nvSpPr>
          <p:cNvPr id="11" name="Freeform 11"/>
          <p:cNvSpPr/>
          <p:nvPr/>
        </p:nvSpPr>
        <p:spPr>
          <a:xfrm>
            <a:off x="10780969" y="1024203"/>
            <a:ext cx="4797418" cy="6810961"/>
          </a:xfrm>
          <a:custGeom>
            <a:avLst/>
            <a:gdLst/>
            <a:ahLst/>
            <a:cxnLst/>
            <a:rect l="l" t="t" r="r" b="b"/>
            <a:pathLst>
              <a:path w="4797418" h="6810961">
                <a:moveTo>
                  <a:pt x="0" y="0"/>
                </a:moveTo>
                <a:lnTo>
                  <a:pt x="4797418" y="0"/>
                </a:lnTo>
                <a:lnTo>
                  <a:pt x="4797418" y="6810961"/>
                </a:lnTo>
                <a:lnTo>
                  <a:pt x="0" y="6810961"/>
                </a:lnTo>
                <a:lnTo>
                  <a:pt x="0" y="0"/>
                </a:lnTo>
                <a:close/>
              </a:path>
            </a:pathLst>
          </a:custGeom>
          <a:blipFill>
            <a:blip r:embed="rId8"/>
            <a:stretch>
              <a:fillRect/>
            </a:stretch>
          </a:blipFill>
        </p:spPr>
        <p:txBody>
          <a:bodyPr/>
          <a:lstStyle/>
          <a:p>
            <a:endParaRPr lang="en-US"/>
          </a:p>
        </p:txBody>
      </p:sp>
      <p:sp>
        <p:nvSpPr>
          <p:cNvPr id="12" name="Freeform 12"/>
          <p:cNvSpPr/>
          <p:nvPr/>
        </p:nvSpPr>
        <p:spPr>
          <a:xfrm>
            <a:off x="10486074" y="752868"/>
            <a:ext cx="4804160" cy="6810961"/>
          </a:xfrm>
          <a:custGeom>
            <a:avLst/>
            <a:gdLst/>
            <a:ahLst/>
            <a:cxnLst/>
            <a:rect l="l" t="t" r="r" b="b"/>
            <a:pathLst>
              <a:path w="4804160" h="6810961">
                <a:moveTo>
                  <a:pt x="0" y="0"/>
                </a:moveTo>
                <a:lnTo>
                  <a:pt x="4804160" y="0"/>
                </a:lnTo>
                <a:lnTo>
                  <a:pt x="4804160" y="6810961"/>
                </a:lnTo>
                <a:lnTo>
                  <a:pt x="0" y="6810961"/>
                </a:lnTo>
                <a:lnTo>
                  <a:pt x="0" y="0"/>
                </a:lnTo>
                <a:close/>
              </a:path>
            </a:pathLst>
          </a:custGeom>
          <a:blipFill>
            <a:blip r:embed="rId9"/>
            <a:stretch>
              <a:fillRect/>
            </a:stretch>
          </a:blipFill>
        </p:spPr>
        <p:txBody>
          <a:bodyPr/>
          <a:lstStyle/>
          <a:p>
            <a:endParaRPr lang="en-US"/>
          </a:p>
        </p:txBody>
      </p:sp>
      <p:sp>
        <p:nvSpPr>
          <p:cNvPr id="13" name="TextBox 13"/>
          <p:cNvSpPr txBox="1"/>
          <p:nvPr/>
        </p:nvSpPr>
        <p:spPr>
          <a:xfrm>
            <a:off x="1028700" y="3289328"/>
            <a:ext cx="10571491" cy="1057911"/>
          </a:xfrm>
          <a:prstGeom prst="rect">
            <a:avLst/>
          </a:prstGeom>
        </p:spPr>
        <p:txBody>
          <a:bodyPr lIns="0" tIns="0" rIns="0" bIns="0" rtlCol="0" anchor="t">
            <a:spAutoFit/>
          </a:bodyPr>
          <a:lstStyle/>
          <a:p>
            <a:pPr>
              <a:lnSpc>
                <a:spcPts val="4180"/>
              </a:lnSpc>
            </a:pPr>
            <a:r>
              <a:rPr lang="en-US" sz="3800" spc="19">
                <a:solidFill>
                  <a:srgbClr val="FFFFFF"/>
                </a:solidFill>
                <a:latin typeface="Montserrat Classic Bold"/>
              </a:rPr>
              <a:t>Green STEM Training Programe for Student Teachers </a:t>
            </a:r>
          </a:p>
        </p:txBody>
      </p:sp>
      <p:sp>
        <p:nvSpPr>
          <p:cNvPr id="14" name="TextBox 14"/>
          <p:cNvSpPr txBox="1"/>
          <p:nvPr/>
        </p:nvSpPr>
        <p:spPr>
          <a:xfrm>
            <a:off x="1028700" y="4533430"/>
            <a:ext cx="9694756" cy="1275334"/>
          </a:xfrm>
          <a:prstGeom prst="rect">
            <a:avLst/>
          </a:prstGeom>
        </p:spPr>
        <p:txBody>
          <a:bodyPr lIns="0" tIns="0" rIns="0" bIns="0" rtlCol="0" anchor="t">
            <a:spAutoFit/>
          </a:bodyPr>
          <a:lstStyle/>
          <a:p>
            <a:pPr>
              <a:lnSpc>
                <a:spcPts val="5167"/>
              </a:lnSpc>
            </a:pPr>
            <a:r>
              <a:rPr lang="en-US" sz="3799" spc="140">
                <a:solidFill>
                  <a:srgbClr val="A7CD4C"/>
                </a:solidFill>
                <a:latin typeface="Montserrat Classic Bold"/>
              </a:rPr>
              <a:t>Course Title: Sustainable Technologies in Science Education</a:t>
            </a:r>
          </a:p>
        </p:txBody>
      </p:sp>
      <p:sp>
        <p:nvSpPr>
          <p:cNvPr id="15" name="TextBox 15"/>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en-US" sz="6000" spc="30">
                <a:solidFill>
                  <a:srgbClr val="FEFEFE"/>
                </a:solidFill>
                <a:latin typeface="Montserrat Classic Bold"/>
              </a:rPr>
              <a:t>1</a:t>
            </a:r>
          </a:p>
        </p:txBody>
      </p:sp>
      <p:sp>
        <p:nvSpPr>
          <p:cNvPr id="16" name="TextBox 16"/>
          <p:cNvSpPr txBox="1"/>
          <p:nvPr/>
        </p:nvSpPr>
        <p:spPr>
          <a:xfrm>
            <a:off x="1028700" y="6168263"/>
            <a:ext cx="12948358" cy="405765"/>
          </a:xfrm>
          <a:prstGeom prst="rect">
            <a:avLst/>
          </a:prstGeom>
        </p:spPr>
        <p:txBody>
          <a:bodyPr lIns="0" tIns="0" rIns="0" bIns="0" rtlCol="0" anchor="t">
            <a:spAutoFit/>
          </a:bodyPr>
          <a:lstStyle/>
          <a:p>
            <a:pPr>
              <a:lnSpc>
                <a:spcPts val="3360"/>
              </a:lnSpc>
            </a:pPr>
            <a:r>
              <a:rPr lang="en-US" sz="2400" spc="304">
                <a:solidFill>
                  <a:srgbClr val="5EAAAE"/>
                </a:solidFill>
                <a:latin typeface="Montserrat Classic"/>
              </a:rPr>
              <a:t>STUDY PROGRAMME AND LEVEL</a:t>
            </a:r>
          </a:p>
        </p:txBody>
      </p:sp>
      <p:sp>
        <p:nvSpPr>
          <p:cNvPr id="17" name="TextBox 17"/>
          <p:cNvSpPr txBox="1"/>
          <p:nvPr/>
        </p:nvSpPr>
        <p:spPr>
          <a:xfrm>
            <a:off x="1028700" y="6534636"/>
            <a:ext cx="12948358" cy="401955"/>
          </a:xfrm>
          <a:prstGeom prst="rect">
            <a:avLst/>
          </a:prstGeom>
        </p:spPr>
        <p:txBody>
          <a:bodyPr lIns="0" tIns="0" rIns="0" bIns="0" rtlCol="0" anchor="t">
            <a:spAutoFit/>
          </a:bodyPr>
          <a:lstStyle/>
          <a:p>
            <a:pPr>
              <a:lnSpc>
                <a:spcPts val="3300"/>
              </a:lnSpc>
            </a:pPr>
            <a:r>
              <a:rPr lang="en-US" sz="2200" spc="70">
                <a:solidFill>
                  <a:srgbClr val="FFFFFF"/>
                </a:solidFill>
                <a:latin typeface="Montserrat Light"/>
              </a:rPr>
              <a:t>Master Level 2nd Cycle</a:t>
            </a:r>
          </a:p>
        </p:txBody>
      </p:sp>
      <p:pic>
        <p:nvPicPr>
          <p:cNvPr id="18" name="Picture 17">
            <a:extLst>
              <a:ext uri="{FF2B5EF4-FFF2-40B4-BE49-F238E27FC236}">
                <a16:creationId xmlns:a16="http://schemas.microsoft.com/office/drawing/2014/main" id="{6919AA73-D3E1-6C1C-24E4-006272761A3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34200" y="9410699"/>
            <a:ext cx="3131820" cy="657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2050066" y="2322546"/>
            <a:ext cx="1914937" cy="909452"/>
            <a:chOff x="0" y="0"/>
            <a:chExt cx="504345" cy="239526"/>
          </a:xfrm>
        </p:grpSpPr>
        <p:sp>
          <p:nvSpPr>
            <p:cNvPr id="8" name="Freeform 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9" name="TextBox 9"/>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LECTURES</a:t>
              </a:r>
            </a:p>
          </p:txBody>
        </p:sp>
      </p:grpSp>
      <p:grpSp>
        <p:nvGrpSpPr>
          <p:cNvPr id="10" name="Group 10"/>
          <p:cNvGrpSpPr/>
          <p:nvPr/>
        </p:nvGrpSpPr>
        <p:grpSpPr>
          <a:xfrm>
            <a:off x="4145978" y="2322546"/>
            <a:ext cx="1914937" cy="909452"/>
            <a:chOff x="0" y="0"/>
            <a:chExt cx="504345" cy="239526"/>
          </a:xfrm>
        </p:grpSpPr>
        <p:sp>
          <p:nvSpPr>
            <p:cNvPr id="11" name="Freeform 1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2" name="TextBox 12"/>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SEMINAR</a:t>
              </a:r>
            </a:p>
          </p:txBody>
        </p:sp>
      </p:grpSp>
      <p:grpSp>
        <p:nvGrpSpPr>
          <p:cNvPr id="13" name="Group 13"/>
          <p:cNvGrpSpPr/>
          <p:nvPr/>
        </p:nvGrpSpPr>
        <p:grpSpPr>
          <a:xfrm>
            <a:off x="6241890" y="2322546"/>
            <a:ext cx="1914937" cy="909452"/>
            <a:chOff x="0" y="0"/>
            <a:chExt cx="504345" cy="239526"/>
          </a:xfrm>
        </p:grpSpPr>
        <p:sp>
          <p:nvSpPr>
            <p:cNvPr id="14" name="Freeform 14"/>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5" name="TextBox 15"/>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LAB. WORK</a:t>
              </a:r>
            </a:p>
          </p:txBody>
        </p:sp>
      </p:grpSp>
      <p:grpSp>
        <p:nvGrpSpPr>
          <p:cNvPr id="16" name="Group 16"/>
          <p:cNvGrpSpPr/>
          <p:nvPr/>
        </p:nvGrpSpPr>
        <p:grpSpPr>
          <a:xfrm>
            <a:off x="2050066" y="3231997"/>
            <a:ext cx="1914937" cy="569102"/>
            <a:chOff x="0" y="0"/>
            <a:chExt cx="504345" cy="149887"/>
          </a:xfrm>
        </p:grpSpPr>
        <p:sp>
          <p:nvSpPr>
            <p:cNvPr id="17" name="Freeform 1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18" name="TextBox 18"/>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30 H</a:t>
              </a:r>
            </a:p>
          </p:txBody>
        </p:sp>
      </p:grpSp>
      <p:grpSp>
        <p:nvGrpSpPr>
          <p:cNvPr id="19" name="Group 19"/>
          <p:cNvGrpSpPr/>
          <p:nvPr/>
        </p:nvGrpSpPr>
        <p:grpSpPr>
          <a:xfrm>
            <a:off x="4145978" y="3231997"/>
            <a:ext cx="1914937" cy="569102"/>
            <a:chOff x="0" y="0"/>
            <a:chExt cx="504345" cy="149887"/>
          </a:xfrm>
        </p:grpSpPr>
        <p:sp>
          <p:nvSpPr>
            <p:cNvPr id="20" name="Freeform 2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21" name="TextBox 21"/>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15 H</a:t>
              </a:r>
            </a:p>
          </p:txBody>
        </p:sp>
      </p:grpSp>
      <p:grpSp>
        <p:nvGrpSpPr>
          <p:cNvPr id="22" name="Group 22"/>
          <p:cNvGrpSpPr/>
          <p:nvPr/>
        </p:nvGrpSpPr>
        <p:grpSpPr>
          <a:xfrm>
            <a:off x="6241890" y="3231997"/>
            <a:ext cx="957468" cy="569102"/>
            <a:chOff x="0" y="0"/>
            <a:chExt cx="252173" cy="149887"/>
          </a:xfrm>
        </p:grpSpPr>
        <p:sp>
          <p:nvSpPr>
            <p:cNvPr id="23" name="Freeform 2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31765"/>
              </a:srgbClr>
            </a:solidFill>
          </p:spPr>
          <p:txBody>
            <a:bodyPr/>
            <a:lstStyle/>
            <a:p>
              <a:endParaRPr lang="en-US"/>
            </a:p>
          </p:txBody>
        </p:sp>
        <p:sp>
          <p:nvSpPr>
            <p:cNvPr id="24" name="TextBox 24"/>
            <p:cNvSpPr txBox="1"/>
            <p:nvPr/>
          </p:nvSpPr>
          <p:spPr>
            <a:xfrm>
              <a:off x="0" y="19050"/>
              <a:ext cx="252173" cy="130837"/>
            </a:xfrm>
            <a:prstGeom prst="rect">
              <a:avLst/>
            </a:prstGeom>
          </p:spPr>
          <p:txBody>
            <a:bodyPr lIns="50800" tIns="50800" rIns="50800" bIns="50800" rtlCol="0" anchor="ctr"/>
            <a:lstStyle/>
            <a:p>
              <a:pPr algn="r">
                <a:lnSpc>
                  <a:spcPts val="2596"/>
                </a:lnSpc>
              </a:pPr>
              <a:r>
                <a:rPr lang="en-US" sz="2300" spc="135">
                  <a:solidFill>
                    <a:srgbClr val="1C2529">
                      <a:alpha val="31765"/>
                    </a:srgbClr>
                  </a:solidFill>
                  <a:latin typeface="Montserrat Classic"/>
                </a:rPr>
                <a:t>15 H </a:t>
              </a:r>
            </a:p>
          </p:txBody>
        </p:sp>
      </p:grpSp>
      <p:grpSp>
        <p:nvGrpSpPr>
          <p:cNvPr id="25" name="Group 25"/>
          <p:cNvGrpSpPr/>
          <p:nvPr/>
        </p:nvGrpSpPr>
        <p:grpSpPr>
          <a:xfrm>
            <a:off x="-1584019" y="533485"/>
            <a:ext cx="15338807" cy="1028531"/>
            <a:chOff x="0" y="0"/>
            <a:chExt cx="4039851" cy="270889"/>
          </a:xfrm>
        </p:grpSpPr>
        <p:sp>
          <p:nvSpPr>
            <p:cNvPr id="26" name="Freeform 26"/>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27" name="TextBox 27"/>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28" name="TextBox 28"/>
          <p:cNvSpPr txBox="1"/>
          <p:nvPr/>
        </p:nvSpPr>
        <p:spPr>
          <a:xfrm>
            <a:off x="2050066" y="640714"/>
            <a:ext cx="15710748" cy="397511"/>
          </a:xfrm>
          <a:prstGeom prst="rect">
            <a:avLst/>
          </a:prstGeom>
        </p:spPr>
        <p:txBody>
          <a:bodyPr lIns="0" tIns="0" rIns="0" bIns="0" rtlCol="0" anchor="t">
            <a:spAutoFit/>
          </a:bodyPr>
          <a:lstStyle/>
          <a:p>
            <a:pPr>
              <a:lnSpc>
                <a:spcPts val="3080"/>
              </a:lnSpc>
            </a:pPr>
            <a:r>
              <a:rPr lang="en-US" sz="2800" spc="14" dirty="0">
                <a:solidFill>
                  <a:srgbClr val="E6DCCA"/>
                </a:solidFill>
                <a:latin typeface="Montserrat Classic"/>
              </a:rPr>
              <a:t>Green STEM Training </a:t>
            </a:r>
            <a:r>
              <a:rPr lang="en-US" sz="2800" spc="14" dirty="0" err="1">
                <a:solidFill>
                  <a:srgbClr val="E6DCCA"/>
                </a:solidFill>
                <a:latin typeface="Montserrat Classic"/>
              </a:rPr>
              <a:t>Programe</a:t>
            </a:r>
            <a:r>
              <a:rPr lang="en-US" sz="2800" spc="14" dirty="0">
                <a:solidFill>
                  <a:srgbClr val="E6DCCA"/>
                </a:solidFill>
                <a:latin typeface="Montserrat Classic"/>
              </a:rPr>
              <a:t> for Student Teachers </a:t>
            </a:r>
          </a:p>
        </p:txBody>
      </p:sp>
      <p:sp>
        <p:nvSpPr>
          <p:cNvPr id="29" name="Freeform 29"/>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30" name="Group 30"/>
          <p:cNvGrpSpPr/>
          <p:nvPr/>
        </p:nvGrpSpPr>
        <p:grpSpPr>
          <a:xfrm>
            <a:off x="7199358" y="3231997"/>
            <a:ext cx="957468" cy="569102"/>
            <a:chOff x="0" y="0"/>
            <a:chExt cx="252173" cy="149887"/>
          </a:xfrm>
        </p:grpSpPr>
        <p:sp>
          <p:nvSpPr>
            <p:cNvPr id="31" name="Freeform 31"/>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31765"/>
              </a:srgbClr>
            </a:solidFill>
          </p:spPr>
          <p:txBody>
            <a:bodyPr/>
            <a:lstStyle/>
            <a:p>
              <a:endParaRPr lang="en-US"/>
            </a:p>
          </p:txBody>
        </p:sp>
        <p:sp>
          <p:nvSpPr>
            <p:cNvPr id="32" name="TextBox 32"/>
            <p:cNvSpPr txBox="1"/>
            <p:nvPr/>
          </p:nvSpPr>
          <p:spPr>
            <a:xfrm>
              <a:off x="0" y="19050"/>
              <a:ext cx="252173"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15 H </a:t>
              </a:r>
            </a:p>
          </p:txBody>
        </p:sp>
      </p:grpSp>
      <p:sp>
        <p:nvSpPr>
          <p:cNvPr id="33" name="TextBox 33"/>
          <p:cNvSpPr txBox="1"/>
          <p:nvPr/>
        </p:nvSpPr>
        <p:spPr>
          <a:xfrm>
            <a:off x="2050066" y="1029695"/>
            <a:ext cx="14407794" cy="466979"/>
          </a:xfrm>
          <a:prstGeom prst="rect">
            <a:avLst/>
          </a:prstGeom>
        </p:spPr>
        <p:txBody>
          <a:bodyPr lIns="0" tIns="0" rIns="0" bIns="0" rtlCol="0" anchor="t">
            <a:spAutoFit/>
          </a:bodyPr>
          <a:lstStyle/>
          <a:p>
            <a:pPr>
              <a:lnSpc>
                <a:spcPts val="3808"/>
              </a:lnSpc>
            </a:pPr>
            <a:r>
              <a:rPr lang="en-US" sz="2800" spc="103" dirty="0">
                <a:solidFill>
                  <a:srgbClr val="A7CD4C"/>
                </a:solidFill>
                <a:latin typeface="Montserrat Classic"/>
              </a:rPr>
              <a:t>Sustainable Technologies in Science Education</a:t>
            </a:r>
          </a:p>
        </p:txBody>
      </p:sp>
      <p:sp>
        <p:nvSpPr>
          <p:cNvPr id="34" name="TextBox 34"/>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2</a:t>
            </a:r>
            <a:endParaRPr lang="en-US" sz="6000" spc="30" dirty="0">
              <a:solidFill>
                <a:srgbClr val="FEFEFE"/>
              </a:solidFill>
              <a:latin typeface="Montserrat Classic Bold"/>
            </a:endParaRPr>
          </a:p>
        </p:txBody>
      </p:sp>
      <p:sp>
        <p:nvSpPr>
          <p:cNvPr id="35" name="TextBox 35"/>
          <p:cNvSpPr txBox="1"/>
          <p:nvPr/>
        </p:nvSpPr>
        <p:spPr>
          <a:xfrm>
            <a:off x="2050066" y="4308964"/>
            <a:ext cx="15710748" cy="508922"/>
          </a:xfrm>
          <a:prstGeom prst="rect">
            <a:avLst/>
          </a:prstGeom>
        </p:spPr>
        <p:txBody>
          <a:bodyPr lIns="0" tIns="0" rIns="0" bIns="0" rtlCol="0" anchor="t">
            <a:spAutoFit/>
          </a:bodyPr>
          <a:lstStyle/>
          <a:p>
            <a:pPr marL="0" lvl="0" indent="0" algn="l">
              <a:lnSpc>
                <a:spcPts val="4199"/>
              </a:lnSpc>
              <a:spcBef>
                <a:spcPct val="0"/>
              </a:spcBef>
            </a:pPr>
            <a:r>
              <a:rPr lang="en-US" sz="2999" u="none" strike="noStrike" spc="380">
                <a:solidFill>
                  <a:srgbClr val="5EAAAE"/>
                </a:solidFill>
                <a:latin typeface="Montserrat Classic"/>
              </a:rPr>
              <a:t>INTENDED LEARNING OUTCOMES</a:t>
            </a:r>
          </a:p>
        </p:txBody>
      </p:sp>
      <p:sp>
        <p:nvSpPr>
          <p:cNvPr id="36" name="TextBox 36"/>
          <p:cNvSpPr txBox="1"/>
          <p:nvPr/>
        </p:nvSpPr>
        <p:spPr>
          <a:xfrm>
            <a:off x="2050066" y="5129450"/>
            <a:ext cx="15906072" cy="3662328"/>
          </a:xfrm>
          <a:prstGeom prst="rect">
            <a:avLst/>
          </a:prstGeom>
        </p:spPr>
        <p:txBody>
          <a:bodyPr lIns="0" tIns="0" rIns="0" bIns="0" rtlCol="0" anchor="t">
            <a:spAutoFit/>
          </a:bodyPr>
          <a:lstStyle/>
          <a:p>
            <a:pPr>
              <a:lnSpc>
                <a:spcPts val="1811"/>
              </a:lnSpc>
            </a:pPr>
            <a:r>
              <a:rPr lang="en-US" sz="1603" spc="51" dirty="0">
                <a:solidFill>
                  <a:srgbClr val="FFFFFF"/>
                </a:solidFill>
                <a:latin typeface="Montserrat Light"/>
              </a:rPr>
              <a:t>Students can:</a:t>
            </a:r>
          </a:p>
          <a:p>
            <a:pPr marL="346139" lvl="1" indent="-173069">
              <a:lnSpc>
                <a:spcPts val="1811"/>
              </a:lnSpc>
              <a:buFont typeface="Arial"/>
              <a:buChar char="•"/>
            </a:pPr>
            <a:r>
              <a:rPr lang="en-US" sz="1603" spc="51" dirty="0">
                <a:solidFill>
                  <a:srgbClr val="FFFFFF"/>
                </a:solidFill>
                <a:latin typeface="Montserrat Light"/>
              </a:rPr>
              <a:t>demonstrate a deep understanding of the principles and concepts underlying sustainable technologies in the fields of hydrogen fuel cells, </a:t>
            </a:r>
            <a:r>
              <a:rPr lang="en-US" sz="1603" spc="51" dirty="0" err="1">
                <a:solidFill>
                  <a:srgbClr val="FFFFFF"/>
                </a:solidFill>
                <a:latin typeface="Montserrat Light"/>
              </a:rPr>
              <a:t>electrolyzers</a:t>
            </a:r>
            <a:r>
              <a:rPr lang="en-US" sz="1603" spc="51" dirty="0">
                <a:solidFill>
                  <a:srgbClr val="FFFFFF"/>
                </a:solidFill>
                <a:latin typeface="Montserrat Light"/>
              </a:rPr>
              <a:t>, batteries (including lithium and beyond lithium technologies), electrochemical microreactors, photovoltaics, and wind turbines;</a:t>
            </a:r>
          </a:p>
          <a:p>
            <a:pPr marL="346139" lvl="1" indent="-173069">
              <a:lnSpc>
                <a:spcPts val="1811"/>
              </a:lnSpc>
              <a:buFont typeface="Arial"/>
              <a:buChar char="•"/>
            </a:pPr>
            <a:r>
              <a:rPr lang="en-US" sz="1603" spc="51" dirty="0">
                <a:solidFill>
                  <a:srgbClr val="FFFFFF"/>
                </a:solidFill>
                <a:latin typeface="Montserrat Light"/>
              </a:rPr>
              <a:t>identify and explain the key components, materials, and processes involved in each technology;</a:t>
            </a:r>
          </a:p>
          <a:p>
            <a:pPr marL="346139" lvl="1" indent="-173069">
              <a:lnSpc>
                <a:spcPts val="1811"/>
              </a:lnSpc>
              <a:buFont typeface="Arial"/>
              <a:buChar char="•"/>
            </a:pPr>
            <a:r>
              <a:rPr lang="en-US" sz="1603" spc="51" dirty="0">
                <a:solidFill>
                  <a:srgbClr val="FFFFFF"/>
                </a:solidFill>
                <a:latin typeface="Montserrat Light"/>
              </a:rPr>
              <a:t>evaluate the efficiency and effectiveness of various sustainable technologies in comparison to conventional energy sources;</a:t>
            </a:r>
          </a:p>
          <a:p>
            <a:pPr marL="346139" lvl="1" indent="-173069">
              <a:lnSpc>
                <a:spcPts val="1811"/>
              </a:lnSpc>
              <a:buFont typeface="Arial"/>
              <a:buChar char="•"/>
            </a:pPr>
            <a:r>
              <a:rPr lang="en-US" sz="1603" spc="51" dirty="0">
                <a:solidFill>
                  <a:srgbClr val="FFFFFF"/>
                </a:solidFill>
                <a:latin typeface="Montserrat Light"/>
              </a:rPr>
              <a:t>demonstrate hands-on skills in operating and assembling hydrogen fuel cells, </a:t>
            </a:r>
            <a:r>
              <a:rPr lang="en-US" sz="1603" spc="51" dirty="0" err="1">
                <a:solidFill>
                  <a:srgbClr val="FFFFFF"/>
                </a:solidFill>
                <a:latin typeface="Montserrat Light"/>
              </a:rPr>
              <a:t>electrolyzers</a:t>
            </a:r>
            <a:r>
              <a:rPr lang="en-US" sz="1603" spc="51" dirty="0">
                <a:solidFill>
                  <a:srgbClr val="FFFFFF"/>
                </a:solidFill>
                <a:latin typeface="Montserrat Light"/>
              </a:rPr>
              <a:t>, batteries, electrochemical microreactors, photovoltaic systems, and wind turbines;</a:t>
            </a:r>
          </a:p>
          <a:p>
            <a:pPr marL="346139" lvl="1" indent="-173069">
              <a:lnSpc>
                <a:spcPts val="1811"/>
              </a:lnSpc>
              <a:buFont typeface="Arial"/>
              <a:buChar char="•"/>
            </a:pPr>
            <a:r>
              <a:rPr lang="en-US" sz="1603" spc="51" dirty="0">
                <a:solidFill>
                  <a:srgbClr val="FFFFFF"/>
                </a:solidFill>
                <a:latin typeface="Montserrat Light"/>
              </a:rPr>
              <a:t>design and conduct experiments to investigate the performance and efficiency of sustainable technologies;</a:t>
            </a:r>
          </a:p>
          <a:p>
            <a:pPr marL="346139" lvl="1" indent="-173069">
              <a:lnSpc>
                <a:spcPts val="1811"/>
              </a:lnSpc>
              <a:buFont typeface="Arial"/>
              <a:buChar char="•"/>
            </a:pPr>
            <a:r>
              <a:rPr lang="en-US" sz="1603" spc="51" dirty="0">
                <a:solidFill>
                  <a:srgbClr val="FFFFFF"/>
                </a:solidFill>
                <a:latin typeface="Montserrat Light"/>
              </a:rPr>
              <a:t>assess and address challenges and limitations associated with the implementation of sustainable technologies;</a:t>
            </a:r>
          </a:p>
          <a:p>
            <a:pPr marL="346139" lvl="1" indent="-173069">
              <a:lnSpc>
                <a:spcPts val="1811"/>
              </a:lnSpc>
              <a:buFont typeface="Arial"/>
              <a:buChar char="•"/>
            </a:pPr>
            <a:r>
              <a:rPr lang="en-US" sz="1603" spc="51" dirty="0">
                <a:solidFill>
                  <a:srgbClr val="FFFFFF"/>
                </a:solidFill>
                <a:latin typeface="Montserrat Light"/>
              </a:rPr>
              <a:t>recognize the interdisciplinary nature of sustainable technologies, integrating knowledge from chemistry, physics, engineering, and environmental science:</a:t>
            </a:r>
          </a:p>
          <a:p>
            <a:pPr marL="346139" lvl="1" indent="-173069">
              <a:lnSpc>
                <a:spcPts val="1811"/>
              </a:lnSpc>
              <a:buFont typeface="Arial"/>
              <a:buChar char="•"/>
            </a:pPr>
            <a:r>
              <a:rPr lang="en-US" sz="1603" spc="51" dirty="0">
                <a:solidFill>
                  <a:srgbClr val="FFFFFF"/>
                </a:solidFill>
                <a:latin typeface="Montserrat Light"/>
              </a:rPr>
              <a:t>effectively communicate scientific concepts and findings related to sustainable technologies through written reports, oral presentations, and visual aids:</a:t>
            </a:r>
          </a:p>
          <a:p>
            <a:pPr marL="346139" lvl="1" indent="-173069">
              <a:lnSpc>
                <a:spcPts val="1811"/>
              </a:lnSpc>
              <a:buFont typeface="Arial"/>
              <a:buChar char="•"/>
            </a:pPr>
            <a:r>
              <a:rPr lang="en-US" sz="1603" spc="51" dirty="0">
                <a:solidFill>
                  <a:srgbClr val="FFFFFF"/>
                </a:solidFill>
                <a:latin typeface="Montserrat Light"/>
              </a:rPr>
              <a:t>collaborate with peers in group projects, fostering teamwork and effective communication.</a:t>
            </a:r>
          </a:p>
          <a:p>
            <a:pPr marL="346139" lvl="1" indent="-173069">
              <a:lnSpc>
                <a:spcPts val="1811"/>
              </a:lnSpc>
              <a:buFont typeface="Arial"/>
              <a:buChar char="•"/>
            </a:pPr>
            <a:r>
              <a:rPr lang="en-US" sz="1603" spc="51" dirty="0">
                <a:solidFill>
                  <a:srgbClr val="FFFFFF"/>
                </a:solidFill>
                <a:latin typeface="Montserrat Light"/>
              </a:rPr>
              <a:t>stay informed about the latest advancements in sustainable technologies beyond the course content, including emerging trends and cutting-edge research.</a:t>
            </a:r>
          </a:p>
        </p:txBody>
      </p:sp>
      <p:grpSp>
        <p:nvGrpSpPr>
          <p:cNvPr id="37" name="Group 37"/>
          <p:cNvGrpSpPr/>
          <p:nvPr/>
        </p:nvGrpSpPr>
        <p:grpSpPr>
          <a:xfrm>
            <a:off x="9144000" y="2322546"/>
            <a:ext cx="1914937" cy="909452"/>
            <a:chOff x="0" y="0"/>
            <a:chExt cx="504345" cy="239526"/>
          </a:xfrm>
        </p:grpSpPr>
        <p:sp>
          <p:nvSpPr>
            <p:cNvPr id="38" name="Freeform 3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39" name="TextBox 39"/>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INDIVID. WORK</a:t>
              </a:r>
            </a:p>
          </p:txBody>
        </p:sp>
      </p:grpSp>
      <p:grpSp>
        <p:nvGrpSpPr>
          <p:cNvPr id="40" name="Group 40"/>
          <p:cNvGrpSpPr/>
          <p:nvPr/>
        </p:nvGrpSpPr>
        <p:grpSpPr>
          <a:xfrm>
            <a:off x="11239912" y="2322546"/>
            <a:ext cx="1914937" cy="909452"/>
            <a:chOff x="0" y="0"/>
            <a:chExt cx="504345" cy="239526"/>
          </a:xfrm>
        </p:grpSpPr>
        <p:sp>
          <p:nvSpPr>
            <p:cNvPr id="41" name="Freeform 4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42" name="TextBox 42"/>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ECTS</a:t>
              </a:r>
            </a:p>
          </p:txBody>
        </p:sp>
      </p:grpSp>
      <p:grpSp>
        <p:nvGrpSpPr>
          <p:cNvPr id="43" name="Group 43"/>
          <p:cNvGrpSpPr/>
          <p:nvPr/>
        </p:nvGrpSpPr>
        <p:grpSpPr>
          <a:xfrm>
            <a:off x="9144000" y="3231997"/>
            <a:ext cx="1914937" cy="569102"/>
            <a:chOff x="0" y="0"/>
            <a:chExt cx="504345" cy="149887"/>
          </a:xfrm>
        </p:grpSpPr>
        <p:sp>
          <p:nvSpPr>
            <p:cNvPr id="44" name="Freeform 44"/>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5" name="TextBox 45"/>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75 H</a:t>
              </a:r>
            </a:p>
          </p:txBody>
        </p:sp>
      </p:grpSp>
      <p:grpSp>
        <p:nvGrpSpPr>
          <p:cNvPr id="46" name="Group 46"/>
          <p:cNvGrpSpPr/>
          <p:nvPr/>
        </p:nvGrpSpPr>
        <p:grpSpPr>
          <a:xfrm>
            <a:off x="11239912" y="3231997"/>
            <a:ext cx="1914937" cy="569102"/>
            <a:chOff x="0" y="0"/>
            <a:chExt cx="504345" cy="149887"/>
          </a:xfrm>
        </p:grpSpPr>
        <p:sp>
          <p:nvSpPr>
            <p:cNvPr id="47" name="Freeform 4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8" name="TextBox 48"/>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5</a:t>
              </a:r>
            </a:p>
          </p:txBody>
        </p:sp>
      </p:grpSp>
      <p:pic>
        <p:nvPicPr>
          <p:cNvPr id="49" name="Picture 48">
            <a:extLst>
              <a:ext uri="{FF2B5EF4-FFF2-40B4-BE49-F238E27FC236}">
                <a16:creationId xmlns:a16="http://schemas.microsoft.com/office/drawing/2014/main" id="{629C729C-B976-5F77-3949-68911F84616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24247" y="9410699"/>
            <a:ext cx="3131820" cy="6572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2050066" y="2322546"/>
            <a:ext cx="1914937" cy="909452"/>
            <a:chOff x="0" y="0"/>
            <a:chExt cx="504345" cy="239526"/>
          </a:xfrm>
        </p:grpSpPr>
        <p:sp>
          <p:nvSpPr>
            <p:cNvPr id="8" name="Freeform 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9" name="TextBox 9"/>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LECTURES</a:t>
              </a:r>
            </a:p>
          </p:txBody>
        </p:sp>
      </p:grpSp>
      <p:grpSp>
        <p:nvGrpSpPr>
          <p:cNvPr id="10" name="Group 10"/>
          <p:cNvGrpSpPr/>
          <p:nvPr/>
        </p:nvGrpSpPr>
        <p:grpSpPr>
          <a:xfrm>
            <a:off x="4145978" y="2322546"/>
            <a:ext cx="1914937" cy="909452"/>
            <a:chOff x="0" y="0"/>
            <a:chExt cx="504345" cy="239526"/>
          </a:xfrm>
        </p:grpSpPr>
        <p:sp>
          <p:nvSpPr>
            <p:cNvPr id="11" name="Freeform 1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2" name="TextBox 12"/>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SEMINAR</a:t>
              </a:r>
            </a:p>
          </p:txBody>
        </p:sp>
      </p:grpSp>
      <p:grpSp>
        <p:nvGrpSpPr>
          <p:cNvPr id="13" name="Group 13"/>
          <p:cNvGrpSpPr/>
          <p:nvPr/>
        </p:nvGrpSpPr>
        <p:grpSpPr>
          <a:xfrm>
            <a:off x="6241890" y="2322546"/>
            <a:ext cx="1914937" cy="909452"/>
            <a:chOff x="0" y="0"/>
            <a:chExt cx="504345" cy="239526"/>
          </a:xfrm>
        </p:grpSpPr>
        <p:sp>
          <p:nvSpPr>
            <p:cNvPr id="14" name="Freeform 14"/>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5" name="TextBox 15"/>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LAB. WORK</a:t>
              </a:r>
            </a:p>
          </p:txBody>
        </p:sp>
      </p:grpSp>
      <p:grpSp>
        <p:nvGrpSpPr>
          <p:cNvPr id="16" name="Group 16"/>
          <p:cNvGrpSpPr/>
          <p:nvPr/>
        </p:nvGrpSpPr>
        <p:grpSpPr>
          <a:xfrm>
            <a:off x="2050066" y="3231997"/>
            <a:ext cx="1914937" cy="569102"/>
            <a:chOff x="0" y="0"/>
            <a:chExt cx="504345" cy="149887"/>
          </a:xfrm>
        </p:grpSpPr>
        <p:sp>
          <p:nvSpPr>
            <p:cNvPr id="17" name="Freeform 1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18" name="TextBox 18"/>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30 H</a:t>
              </a:r>
            </a:p>
          </p:txBody>
        </p:sp>
      </p:grpSp>
      <p:grpSp>
        <p:nvGrpSpPr>
          <p:cNvPr id="19" name="Group 19"/>
          <p:cNvGrpSpPr/>
          <p:nvPr/>
        </p:nvGrpSpPr>
        <p:grpSpPr>
          <a:xfrm>
            <a:off x="4145978" y="3231997"/>
            <a:ext cx="1914937" cy="569102"/>
            <a:chOff x="0" y="0"/>
            <a:chExt cx="504345" cy="149887"/>
          </a:xfrm>
        </p:grpSpPr>
        <p:sp>
          <p:nvSpPr>
            <p:cNvPr id="20" name="Freeform 2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21" name="TextBox 21"/>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15 H</a:t>
              </a:r>
            </a:p>
          </p:txBody>
        </p:sp>
      </p:grpSp>
      <p:grpSp>
        <p:nvGrpSpPr>
          <p:cNvPr id="22" name="Group 22"/>
          <p:cNvGrpSpPr/>
          <p:nvPr/>
        </p:nvGrpSpPr>
        <p:grpSpPr>
          <a:xfrm>
            <a:off x="6241890" y="3231997"/>
            <a:ext cx="957468" cy="569102"/>
            <a:chOff x="0" y="0"/>
            <a:chExt cx="252173" cy="149887"/>
          </a:xfrm>
        </p:grpSpPr>
        <p:sp>
          <p:nvSpPr>
            <p:cNvPr id="23" name="Freeform 2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31765"/>
              </a:srgbClr>
            </a:solidFill>
          </p:spPr>
          <p:txBody>
            <a:bodyPr/>
            <a:lstStyle/>
            <a:p>
              <a:endParaRPr lang="en-US"/>
            </a:p>
          </p:txBody>
        </p:sp>
        <p:sp>
          <p:nvSpPr>
            <p:cNvPr id="24" name="TextBox 24"/>
            <p:cNvSpPr txBox="1"/>
            <p:nvPr/>
          </p:nvSpPr>
          <p:spPr>
            <a:xfrm>
              <a:off x="0" y="19050"/>
              <a:ext cx="252173" cy="130837"/>
            </a:xfrm>
            <a:prstGeom prst="rect">
              <a:avLst/>
            </a:prstGeom>
          </p:spPr>
          <p:txBody>
            <a:bodyPr lIns="50800" tIns="50800" rIns="50800" bIns="50800" rtlCol="0" anchor="ctr"/>
            <a:lstStyle/>
            <a:p>
              <a:pPr algn="r">
                <a:lnSpc>
                  <a:spcPts val="2596"/>
                </a:lnSpc>
              </a:pPr>
              <a:r>
                <a:rPr lang="en-US" sz="2300" spc="135">
                  <a:solidFill>
                    <a:srgbClr val="1C2529">
                      <a:alpha val="31765"/>
                    </a:srgbClr>
                  </a:solidFill>
                  <a:latin typeface="Montserrat Classic"/>
                </a:rPr>
                <a:t>15 H </a:t>
              </a:r>
            </a:p>
          </p:txBody>
        </p:sp>
      </p:grpSp>
      <p:grpSp>
        <p:nvGrpSpPr>
          <p:cNvPr id="25" name="Group 25"/>
          <p:cNvGrpSpPr/>
          <p:nvPr/>
        </p:nvGrpSpPr>
        <p:grpSpPr>
          <a:xfrm>
            <a:off x="-1584019" y="533485"/>
            <a:ext cx="15338807" cy="1028531"/>
            <a:chOff x="0" y="0"/>
            <a:chExt cx="4039851" cy="270889"/>
          </a:xfrm>
        </p:grpSpPr>
        <p:sp>
          <p:nvSpPr>
            <p:cNvPr id="26" name="Freeform 26"/>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27" name="TextBox 27"/>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28" name="TextBox 28"/>
          <p:cNvSpPr txBox="1"/>
          <p:nvPr/>
        </p:nvSpPr>
        <p:spPr>
          <a:xfrm>
            <a:off x="2050066" y="640714"/>
            <a:ext cx="1571074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29" name="Freeform 29"/>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30" name="Group 30"/>
          <p:cNvGrpSpPr/>
          <p:nvPr/>
        </p:nvGrpSpPr>
        <p:grpSpPr>
          <a:xfrm>
            <a:off x="7199358" y="3231997"/>
            <a:ext cx="957468" cy="569102"/>
            <a:chOff x="0" y="0"/>
            <a:chExt cx="252173" cy="149887"/>
          </a:xfrm>
        </p:grpSpPr>
        <p:sp>
          <p:nvSpPr>
            <p:cNvPr id="31" name="Freeform 31"/>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31765"/>
              </a:srgbClr>
            </a:solidFill>
          </p:spPr>
          <p:txBody>
            <a:bodyPr/>
            <a:lstStyle/>
            <a:p>
              <a:endParaRPr lang="en-US"/>
            </a:p>
          </p:txBody>
        </p:sp>
        <p:sp>
          <p:nvSpPr>
            <p:cNvPr id="32" name="TextBox 32"/>
            <p:cNvSpPr txBox="1"/>
            <p:nvPr/>
          </p:nvSpPr>
          <p:spPr>
            <a:xfrm>
              <a:off x="0" y="19050"/>
              <a:ext cx="252173"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15 H </a:t>
              </a:r>
            </a:p>
          </p:txBody>
        </p:sp>
      </p:grpSp>
      <p:sp>
        <p:nvSpPr>
          <p:cNvPr id="33" name="TextBox 33"/>
          <p:cNvSpPr txBox="1"/>
          <p:nvPr/>
        </p:nvSpPr>
        <p:spPr>
          <a:xfrm>
            <a:off x="2050066" y="1029695"/>
            <a:ext cx="14407794"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34" name="TextBox 34"/>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3</a:t>
            </a:r>
            <a:endParaRPr lang="en-US" sz="6000" spc="30" dirty="0">
              <a:solidFill>
                <a:srgbClr val="FEFEFE"/>
              </a:solidFill>
              <a:latin typeface="Montserrat Classic Bold"/>
            </a:endParaRPr>
          </a:p>
        </p:txBody>
      </p:sp>
      <p:sp>
        <p:nvSpPr>
          <p:cNvPr id="35" name="TextBox 35"/>
          <p:cNvSpPr txBox="1"/>
          <p:nvPr/>
        </p:nvSpPr>
        <p:spPr>
          <a:xfrm>
            <a:off x="2050066" y="4505949"/>
            <a:ext cx="15710748" cy="508922"/>
          </a:xfrm>
          <a:prstGeom prst="rect">
            <a:avLst/>
          </a:prstGeom>
        </p:spPr>
        <p:txBody>
          <a:bodyPr lIns="0" tIns="0" rIns="0" bIns="0" rtlCol="0" anchor="t">
            <a:spAutoFit/>
          </a:bodyPr>
          <a:lstStyle/>
          <a:p>
            <a:pPr marL="0" lvl="0" indent="0" algn="l">
              <a:lnSpc>
                <a:spcPts val="4199"/>
              </a:lnSpc>
              <a:spcBef>
                <a:spcPct val="0"/>
              </a:spcBef>
            </a:pPr>
            <a:r>
              <a:rPr lang="en-US" sz="2999" spc="380">
                <a:solidFill>
                  <a:srgbClr val="5EAAAE"/>
                </a:solidFill>
                <a:latin typeface="Montserrat Classic"/>
              </a:rPr>
              <a:t>ASSESSMENT</a:t>
            </a:r>
          </a:p>
        </p:txBody>
      </p:sp>
      <p:sp>
        <p:nvSpPr>
          <p:cNvPr id="36" name="TextBox 36"/>
          <p:cNvSpPr txBox="1"/>
          <p:nvPr/>
        </p:nvSpPr>
        <p:spPr>
          <a:xfrm>
            <a:off x="2050066" y="5384709"/>
            <a:ext cx="1317111" cy="689500"/>
          </a:xfrm>
          <a:prstGeom prst="rect">
            <a:avLst/>
          </a:prstGeom>
        </p:spPr>
        <p:txBody>
          <a:bodyPr lIns="0" tIns="0" rIns="0" bIns="0" rtlCol="0" anchor="t">
            <a:spAutoFit/>
          </a:bodyPr>
          <a:lstStyle/>
          <a:p>
            <a:pPr>
              <a:lnSpc>
                <a:spcPts val="2721"/>
              </a:lnSpc>
            </a:pPr>
            <a:r>
              <a:rPr lang="en-US" sz="2408" spc="77">
                <a:solidFill>
                  <a:srgbClr val="FFFFFF"/>
                </a:solidFill>
                <a:latin typeface="Montserrat Light"/>
              </a:rPr>
              <a:t>Weight (in %)</a:t>
            </a:r>
          </a:p>
        </p:txBody>
      </p:sp>
      <p:sp>
        <p:nvSpPr>
          <p:cNvPr id="37" name="TextBox 37"/>
          <p:cNvSpPr txBox="1"/>
          <p:nvPr/>
        </p:nvSpPr>
        <p:spPr>
          <a:xfrm>
            <a:off x="2050066" y="6317100"/>
            <a:ext cx="2634222" cy="1033070"/>
          </a:xfrm>
          <a:prstGeom prst="rect">
            <a:avLst/>
          </a:prstGeom>
        </p:spPr>
        <p:txBody>
          <a:bodyPr lIns="0" tIns="0" rIns="0" bIns="0" rtlCol="0" anchor="t">
            <a:spAutoFit/>
          </a:bodyPr>
          <a:lstStyle/>
          <a:p>
            <a:pPr>
              <a:lnSpc>
                <a:spcPts val="2721"/>
              </a:lnSpc>
            </a:pPr>
            <a:r>
              <a:rPr lang="en-US" sz="2408" spc="77">
                <a:solidFill>
                  <a:srgbClr val="FFFFFF"/>
                </a:solidFill>
                <a:latin typeface="Montserrat Light"/>
              </a:rPr>
              <a:t>50 %</a:t>
            </a:r>
          </a:p>
          <a:p>
            <a:pPr>
              <a:lnSpc>
                <a:spcPts val="2721"/>
              </a:lnSpc>
            </a:pPr>
            <a:r>
              <a:rPr lang="en-US" sz="2408" spc="77">
                <a:solidFill>
                  <a:srgbClr val="FFFFFF"/>
                </a:solidFill>
                <a:latin typeface="Montserrat Light"/>
              </a:rPr>
              <a:t>40 %</a:t>
            </a:r>
          </a:p>
          <a:p>
            <a:pPr>
              <a:lnSpc>
                <a:spcPts val="2721"/>
              </a:lnSpc>
            </a:pPr>
            <a:r>
              <a:rPr lang="en-US" sz="2408" spc="77">
                <a:solidFill>
                  <a:srgbClr val="FFFFFF"/>
                </a:solidFill>
                <a:latin typeface="Montserrat Light"/>
              </a:rPr>
              <a:t>10 %</a:t>
            </a:r>
          </a:p>
        </p:txBody>
      </p:sp>
      <p:sp>
        <p:nvSpPr>
          <p:cNvPr id="38" name="TextBox 38"/>
          <p:cNvSpPr txBox="1"/>
          <p:nvPr/>
        </p:nvSpPr>
        <p:spPr>
          <a:xfrm>
            <a:off x="3367177" y="6317100"/>
            <a:ext cx="5225590" cy="1376641"/>
          </a:xfrm>
          <a:prstGeom prst="rect">
            <a:avLst/>
          </a:prstGeom>
        </p:spPr>
        <p:txBody>
          <a:bodyPr lIns="0" tIns="0" rIns="0" bIns="0" rtlCol="0" anchor="t">
            <a:spAutoFit/>
          </a:bodyPr>
          <a:lstStyle/>
          <a:p>
            <a:pPr>
              <a:lnSpc>
                <a:spcPts val="2721"/>
              </a:lnSpc>
            </a:pPr>
            <a:r>
              <a:rPr lang="en-US" sz="2408" spc="77">
                <a:solidFill>
                  <a:srgbClr val="FFFFFF"/>
                </a:solidFill>
                <a:latin typeface="Montserrat Light"/>
              </a:rPr>
              <a:t> Written exam</a:t>
            </a:r>
          </a:p>
          <a:p>
            <a:pPr>
              <a:lnSpc>
                <a:spcPts val="2721"/>
              </a:lnSpc>
            </a:pPr>
            <a:r>
              <a:rPr lang="en-US" sz="2408" spc="77">
                <a:solidFill>
                  <a:srgbClr val="FFFFFF"/>
                </a:solidFill>
                <a:latin typeface="Montserrat Light"/>
              </a:rPr>
              <a:t> Project portfolio</a:t>
            </a:r>
          </a:p>
          <a:p>
            <a:pPr>
              <a:lnSpc>
                <a:spcPts val="2721"/>
              </a:lnSpc>
            </a:pPr>
            <a:r>
              <a:rPr lang="en-US" sz="2408" spc="77">
                <a:solidFill>
                  <a:srgbClr val="FFFFFF"/>
                </a:solidFill>
                <a:latin typeface="Montserrat Light"/>
              </a:rPr>
              <a:t> Project presentation</a:t>
            </a:r>
          </a:p>
          <a:p>
            <a:pPr>
              <a:lnSpc>
                <a:spcPts val="2721"/>
              </a:lnSpc>
            </a:pPr>
            <a:endParaRPr lang="en-US" sz="2408" spc="77">
              <a:solidFill>
                <a:srgbClr val="FFFFFF"/>
              </a:solidFill>
              <a:latin typeface="Montserrat Light"/>
            </a:endParaRPr>
          </a:p>
        </p:txBody>
      </p:sp>
      <p:grpSp>
        <p:nvGrpSpPr>
          <p:cNvPr id="39" name="Group 39"/>
          <p:cNvGrpSpPr/>
          <p:nvPr/>
        </p:nvGrpSpPr>
        <p:grpSpPr>
          <a:xfrm>
            <a:off x="9144000" y="2322546"/>
            <a:ext cx="1914937" cy="909452"/>
            <a:chOff x="0" y="0"/>
            <a:chExt cx="504345" cy="239526"/>
          </a:xfrm>
        </p:grpSpPr>
        <p:sp>
          <p:nvSpPr>
            <p:cNvPr id="40" name="Freeform 40"/>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41" name="TextBox 41"/>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INDIVID. WORK</a:t>
              </a:r>
            </a:p>
          </p:txBody>
        </p:sp>
      </p:grpSp>
      <p:grpSp>
        <p:nvGrpSpPr>
          <p:cNvPr id="42" name="Group 42"/>
          <p:cNvGrpSpPr/>
          <p:nvPr/>
        </p:nvGrpSpPr>
        <p:grpSpPr>
          <a:xfrm>
            <a:off x="11239912" y="2322546"/>
            <a:ext cx="1914937" cy="909452"/>
            <a:chOff x="0" y="0"/>
            <a:chExt cx="504345" cy="239526"/>
          </a:xfrm>
        </p:grpSpPr>
        <p:sp>
          <p:nvSpPr>
            <p:cNvPr id="43" name="Freeform 43"/>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44" name="TextBox 44"/>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ECTS</a:t>
              </a:r>
            </a:p>
          </p:txBody>
        </p:sp>
      </p:grpSp>
      <p:grpSp>
        <p:nvGrpSpPr>
          <p:cNvPr id="45" name="Group 45"/>
          <p:cNvGrpSpPr/>
          <p:nvPr/>
        </p:nvGrpSpPr>
        <p:grpSpPr>
          <a:xfrm>
            <a:off x="9144000" y="3231997"/>
            <a:ext cx="1914937" cy="569102"/>
            <a:chOff x="0" y="0"/>
            <a:chExt cx="504345" cy="149887"/>
          </a:xfrm>
        </p:grpSpPr>
        <p:sp>
          <p:nvSpPr>
            <p:cNvPr id="46" name="Freeform 46"/>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47" name="TextBox 47"/>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75 H</a:t>
              </a:r>
            </a:p>
          </p:txBody>
        </p:sp>
      </p:grpSp>
      <p:grpSp>
        <p:nvGrpSpPr>
          <p:cNvPr id="48" name="Group 48"/>
          <p:cNvGrpSpPr/>
          <p:nvPr/>
        </p:nvGrpSpPr>
        <p:grpSpPr>
          <a:xfrm>
            <a:off x="11239912" y="3231997"/>
            <a:ext cx="1914937" cy="569102"/>
            <a:chOff x="0" y="0"/>
            <a:chExt cx="504345" cy="149887"/>
          </a:xfrm>
        </p:grpSpPr>
        <p:sp>
          <p:nvSpPr>
            <p:cNvPr id="49" name="Freeform 49"/>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50" name="TextBox 50"/>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5</a:t>
              </a:r>
            </a:p>
          </p:txBody>
        </p:sp>
      </p:grpSp>
      <p:pic>
        <p:nvPicPr>
          <p:cNvPr id="51" name="Picture 50">
            <a:extLst>
              <a:ext uri="{FF2B5EF4-FFF2-40B4-BE49-F238E27FC236}">
                <a16:creationId xmlns:a16="http://schemas.microsoft.com/office/drawing/2014/main" id="{62384EDD-12F9-019F-6095-40BFB995956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0915" y="9410699"/>
            <a:ext cx="3131820" cy="6572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2050066" y="2322546"/>
            <a:ext cx="1914937" cy="909452"/>
            <a:chOff x="0" y="0"/>
            <a:chExt cx="504345" cy="239526"/>
          </a:xfrm>
        </p:grpSpPr>
        <p:sp>
          <p:nvSpPr>
            <p:cNvPr id="8" name="Freeform 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9" name="TextBox 9"/>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LECTURES</a:t>
              </a:r>
            </a:p>
          </p:txBody>
        </p:sp>
      </p:grpSp>
      <p:grpSp>
        <p:nvGrpSpPr>
          <p:cNvPr id="10" name="Group 10"/>
          <p:cNvGrpSpPr/>
          <p:nvPr/>
        </p:nvGrpSpPr>
        <p:grpSpPr>
          <a:xfrm>
            <a:off x="4145978" y="2322546"/>
            <a:ext cx="1914937" cy="909452"/>
            <a:chOff x="0" y="0"/>
            <a:chExt cx="504345" cy="239526"/>
          </a:xfrm>
        </p:grpSpPr>
        <p:sp>
          <p:nvSpPr>
            <p:cNvPr id="11" name="Freeform 1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12" name="TextBox 12"/>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alpha val="9804"/>
                    </a:srgbClr>
                  </a:solidFill>
                  <a:latin typeface="Montserrat Classic"/>
                </a:rPr>
                <a:t>SEMINAR</a:t>
              </a:r>
            </a:p>
          </p:txBody>
        </p:sp>
      </p:grpSp>
      <p:grpSp>
        <p:nvGrpSpPr>
          <p:cNvPr id="13" name="Group 13"/>
          <p:cNvGrpSpPr/>
          <p:nvPr/>
        </p:nvGrpSpPr>
        <p:grpSpPr>
          <a:xfrm>
            <a:off x="6241890" y="2322546"/>
            <a:ext cx="1914937" cy="909452"/>
            <a:chOff x="0" y="0"/>
            <a:chExt cx="504345" cy="239526"/>
          </a:xfrm>
        </p:grpSpPr>
        <p:sp>
          <p:nvSpPr>
            <p:cNvPr id="14" name="Freeform 14"/>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5" name="TextBox 15"/>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LAB. WORK</a:t>
              </a:r>
            </a:p>
          </p:txBody>
        </p:sp>
      </p:grpSp>
      <p:grpSp>
        <p:nvGrpSpPr>
          <p:cNvPr id="16" name="Group 16"/>
          <p:cNvGrpSpPr/>
          <p:nvPr/>
        </p:nvGrpSpPr>
        <p:grpSpPr>
          <a:xfrm>
            <a:off x="2050066" y="3231997"/>
            <a:ext cx="1914937" cy="569102"/>
            <a:chOff x="0" y="0"/>
            <a:chExt cx="504345" cy="149887"/>
          </a:xfrm>
        </p:grpSpPr>
        <p:sp>
          <p:nvSpPr>
            <p:cNvPr id="17" name="Freeform 17"/>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18" name="TextBox 18"/>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30 H</a:t>
              </a:r>
            </a:p>
          </p:txBody>
        </p:sp>
      </p:grpSp>
      <p:grpSp>
        <p:nvGrpSpPr>
          <p:cNvPr id="19" name="Group 19"/>
          <p:cNvGrpSpPr/>
          <p:nvPr/>
        </p:nvGrpSpPr>
        <p:grpSpPr>
          <a:xfrm>
            <a:off x="4145978" y="3231997"/>
            <a:ext cx="1914937" cy="569102"/>
            <a:chOff x="0" y="0"/>
            <a:chExt cx="504345" cy="149887"/>
          </a:xfrm>
        </p:grpSpPr>
        <p:sp>
          <p:nvSpPr>
            <p:cNvPr id="20" name="Freeform 2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1" name="TextBox 21"/>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9804"/>
                    </a:srgbClr>
                  </a:solidFill>
                  <a:latin typeface="Montserrat Classic"/>
                </a:rPr>
                <a:t>15 H</a:t>
              </a:r>
            </a:p>
          </p:txBody>
        </p:sp>
      </p:grpSp>
      <p:grpSp>
        <p:nvGrpSpPr>
          <p:cNvPr id="22" name="Group 22"/>
          <p:cNvGrpSpPr/>
          <p:nvPr/>
        </p:nvGrpSpPr>
        <p:grpSpPr>
          <a:xfrm>
            <a:off x="6241890" y="3231997"/>
            <a:ext cx="957468" cy="569102"/>
            <a:chOff x="0" y="0"/>
            <a:chExt cx="252173" cy="149887"/>
          </a:xfrm>
        </p:grpSpPr>
        <p:sp>
          <p:nvSpPr>
            <p:cNvPr id="23" name="Freeform 2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31765"/>
              </a:srgbClr>
            </a:solidFill>
          </p:spPr>
          <p:txBody>
            <a:bodyPr/>
            <a:lstStyle/>
            <a:p>
              <a:endParaRPr lang="en-US"/>
            </a:p>
          </p:txBody>
        </p:sp>
        <p:sp>
          <p:nvSpPr>
            <p:cNvPr id="24" name="TextBox 24"/>
            <p:cNvSpPr txBox="1"/>
            <p:nvPr/>
          </p:nvSpPr>
          <p:spPr>
            <a:xfrm>
              <a:off x="0" y="19050"/>
              <a:ext cx="252173" cy="130837"/>
            </a:xfrm>
            <a:prstGeom prst="rect">
              <a:avLst/>
            </a:prstGeom>
          </p:spPr>
          <p:txBody>
            <a:bodyPr lIns="50800" tIns="50800" rIns="50800" bIns="50800" rtlCol="0" anchor="ctr"/>
            <a:lstStyle/>
            <a:p>
              <a:pPr algn="r">
                <a:lnSpc>
                  <a:spcPts val="2596"/>
                </a:lnSpc>
              </a:pPr>
              <a:r>
                <a:rPr lang="en-US" sz="2300" spc="135">
                  <a:solidFill>
                    <a:srgbClr val="1C2529">
                      <a:alpha val="31765"/>
                    </a:srgbClr>
                  </a:solidFill>
                  <a:latin typeface="Montserrat Classic"/>
                </a:rPr>
                <a:t>15 H </a:t>
              </a:r>
            </a:p>
          </p:txBody>
        </p:sp>
      </p:grpSp>
      <p:grpSp>
        <p:nvGrpSpPr>
          <p:cNvPr id="25" name="Group 25"/>
          <p:cNvGrpSpPr/>
          <p:nvPr/>
        </p:nvGrpSpPr>
        <p:grpSpPr>
          <a:xfrm>
            <a:off x="-1584019" y="533485"/>
            <a:ext cx="15338807" cy="1028531"/>
            <a:chOff x="0" y="0"/>
            <a:chExt cx="4039851" cy="270889"/>
          </a:xfrm>
        </p:grpSpPr>
        <p:sp>
          <p:nvSpPr>
            <p:cNvPr id="26" name="Freeform 26"/>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27" name="TextBox 27"/>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28" name="TextBox 28"/>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29" name="Freeform 29"/>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30" name="Group 30"/>
          <p:cNvGrpSpPr/>
          <p:nvPr/>
        </p:nvGrpSpPr>
        <p:grpSpPr>
          <a:xfrm>
            <a:off x="7199358" y="3231997"/>
            <a:ext cx="957468" cy="569102"/>
            <a:chOff x="0" y="0"/>
            <a:chExt cx="252173" cy="149887"/>
          </a:xfrm>
        </p:grpSpPr>
        <p:sp>
          <p:nvSpPr>
            <p:cNvPr id="31" name="Freeform 31"/>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2" name="TextBox 32"/>
            <p:cNvSpPr txBox="1"/>
            <p:nvPr/>
          </p:nvSpPr>
          <p:spPr>
            <a:xfrm>
              <a:off x="0" y="19050"/>
              <a:ext cx="252173" cy="130837"/>
            </a:xfrm>
            <a:prstGeom prst="rect">
              <a:avLst/>
            </a:prstGeom>
          </p:spPr>
          <p:txBody>
            <a:bodyPr lIns="50800" tIns="50800" rIns="50800" bIns="50800" rtlCol="0" anchor="ctr"/>
            <a:lstStyle/>
            <a:p>
              <a:pPr algn="ctr">
                <a:lnSpc>
                  <a:spcPts val="2596"/>
                </a:lnSpc>
              </a:pPr>
              <a:r>
                <a:rPr lang="en-US" sz="2300" spc="135">
                  <a:solidFill>
                    <a:srgbClr val="1C2529">
                      <a:alpha val="9804"/>
                    </a:srgbClr>
                  </a:solidFill>
                  <a:latin typeface="Montserrat Classic"/>
                </a:rPr>
                <a:t>15 H </a:t>
              </a:r>
            </a:p>
          </p:txBody>
        </p:sp>
      </p:grpSp>
      <p:sp>
        <p:nvSpPr>
          <p:cNvPr id="33" name="Freeform 33"/>
          <p:cNvSpPr/>
          <p:nvPr/>
        </p:nvSpPr>
        <p:spPr>
          <a:xfrm flipH="1">
            <a:off x="14186255" y="1562015"/>
            <a:ext cx="4101745" cy="4101745"/>
          </a:xfrm>
          <a:custGeom>
            <a:avLst/>
            <a:gdLst/>
            <a:ahLst/>
            <a:cxnLst/>
            <a:rect l="l" t="t" r="r" b="b"/>
            <a:pathLst>
              <a:path w="4101745" h="4101745">
                <a:moveTo>
                  <a:pt x="4101745" y="0"/>
                </a:moveTo>
                <a:lnTo>
                  <a:pt x="0" y="0"/>
                </a:lnTo>
                <a:lnTo>
                  <a:pt x="0" y="4101746"/>
                </a:lnTo>
                <a:lnTo>
                  <a:pt x="4101745" y="4101746"/>
                </a:lnTo>
                <a:lnTo>
                  <a:pt x="4101745"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4" name="Freeform 34"/>
          <p:cNvSpPr/>
          <p:nvPr/>
        </p:nvSpPr>
        <p:spPr>
          <a:xfrm>
            <a:off x="14647195" y="4206159"/>
            <a:ext cx="2716975" cy="1528299"/>
          </a:xfrm>
          <a:custGeom>
            <a:avLst/>
            <a:gdLst/>
            <a:ahLst/>
            <a:cxnLst/>
            <a:rect l="l" t="t" r="r" b="b"/>
            <a:pathLst>
              <a:path w="2716975" h="1528299">
                <a:moveTo>
                  <a:pt x="0" y="0"/>
                </a:moveTo>
                <a:lnTo>
                  <a:pt x="2716975" y="0"/>
                </a:lnTo>
                <a:lnTo>
                  <a:pt x="2716975" y="1528298"/>
                </a:lnTo>
                <a:lnTo>
                  <a:pt x="0" y="1528298"/>
                </a:lnTo>
                <a:lnTo>
                  <a:pt x="0" y="0"/>
                </a:lnTo>
                <a:close/>
              </a:path>
            </a:pathLst>
          </a:custGeom>
          <a:blipFill>
            <a:blip r:embed="rId6"/>
            <a:stretch>
              <a:fillRect/>
            </a:stretch>
          </a:blipFill>
        </p:spPr>
        <p:txBody>
          <a:bodyPr/>
          <a:lstStyle/>
          <a:p>
            <a:endParaRPr lang="en-US"/>
          </a:p>
        </p:txBody>
      </p:sp>
      <p:sp>
        <p:nvSpPr>
          <p:cNvPr id="35" name="Freeform 35"/>
          <p:cNvSpPr/>
          <p:nvPr/>
        </p:nvSpPr>
        <p:spPr>
          <a:xfrm>
            <a:off x="15000713" y="3582933"/>
            <a:ext cx="2258587" cy="1505725"/>
          </a:xfrm>
          <a:custGeom>
            <a:avLst/>
            <a:gdLst/>
            <a:ahLst/>
            <a:cxnLst/>
            <a:rect l="l" t="t" r="r" b="b"/>
            <a:pathLst>
              <a:path w="2258587" h="1505725">
                <a:moveTo>
                  <a:pt x="0" y="0"/>
                </a:moveTo>
                <a:lnTo>
                  <a:pt x="2258587" y="0"/>
                </a:lnTo>
                <a:lnTo>
                  <a:pt x="2258587" y="1505725"/>
                </a:lnTo>
                <a:lnTo>
                  <a:pt x="0" y="1505725"/>
                </a:lnTo>
                <a:lnTo>
                  <a:pt x="0" y="0"/>
                </a:lnTo>
                <a:close/>
              </a:path>
            </a:pathLst>
          </a:custGeom>
          <a:blipFill>
            <a:blip r:embed="rId7"/>
            <a:stretch>
              <a:fillRect/>
            </a:stretch>
          </a:blipFill>
        </p:spPr>
        <p:txBody>
          <a:bodyPr/>
          <a:lstStyle/>
          <a:p>
            <a:endParaRPr lang="en-US"/>
          </a:p>
        </p:txBody>
      </p:sp>
      <p:sp>
        <p:nvSpPr>
          <p:cNvPr id="36" name="TextBox 36"/>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37" name="TextBox 37"/>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4</a:t>
            </a:r>
            <a:endParaRPr lang="en-US" sz="6000" spc="30" dirty="0">
              <a:solidFill>
                <a:srgbClr val="FEFEFE"/>
              </a:solidFill>
              <a:latin typeface="Montserrat Classic Bold"/>
            </a:endParaRPr>
          </a:p>
        </p:txBody>
      </p:sp>
      <p:sp>
        <p:nvSpPr>
          <p:cNvPr id="38" name="TextBox 38"/>
          <p:cNvSpPr txBox="1"/>
          <p:nvPr/>
        </p:nvSpPr>
        <p:spPr>
          <a:xfrm>
            <a:off x="1744090" y="4364371"/>
            <a:ext cx="10295151" cy="1031059"/>
          </a:xfrm>
          <a:prstGeom prst="rect">
            <a:avLst/>
          </a:prstGeom>
        </p:spPr>
        <p:txBody>
          <a:bodyPr lIns="0" tIns="0" rIns="0" bIns="0" rtlCol="0" anchor="t">
            <a:spAutoFit/>
          </a:bodyPr>
          <a:lstStyle/>
          <a:p>
            <a:pPr marL="519933" lvl="1" indent="-259967" algn="just">
              <a:lnSpc>
                <a:spcPts val="2721"/>
              </a:lnSpc>
              <a:buFont typeface="Arial"/>
              <a:buChar char="•"/>
            </a:pPr>
            <a:r>
              <a:rPr lang="en-US" sz="2408" spc="77">
                <a:solidFill>
                  <a:srgbClr val="FFFFFF"/>
                </a:solidFill>
                <a:latin typeface="Montserrat Light"/>
              </a:rPr>
              <a:t>30 h of l</a:t>
            </a:r>
            <a:r>
              <a:rPr lang="en-US" sz="2408" u="none" strike="noStrike" spc="77">
                <a:solidFill>
                  <a:srgbClr val="FFFFFF"/>
                </a:solidFill>
                <a:latin typeface="Montserrat Light"/>
              </a:rPr>
              <a:t>ectures supported by multimedia materials</a:t>
            </a:r>
          </a:p>
          <a:p>
            <a:pPr marL="519933" lvl="1" indent="-259967" algn="just">
              <a:lnSpc>
                <a:spcPts val="2721"/>
              </a:lnSpc>
              <a:buFont typeface="Arial"/>
              <a:buChar char="•"/>
            </a:pPr>
            <a:r>
              <a:rPr lang="en-US" sz="2408" u="none" strike="noStrike" spc="77">
                <a:solidFill>
                  <a:srgbClr val="FFFFFF"/>
                </a:solidFill>
                <a:latin typeface="Montserrat Light"/>
              </a:rPr>
              <a:t>15 h of lab work (step-by-step instruction with pre- and post-laboratory activities)</a:t>
            </a:r>
          </a:p>
        </p:txBody>
      </p:sp>
      <p:sp>
        <p:nvSpPr>
          <p:cNvPr id="39" name="TextBox 39"/>
          <p:cNvSpPr txBox="1"/>
          <p:nvPr/>
        </p:nvSpPr>
        <p:spPr>
          <a:xfrm>
            <a:off x="14297848" y="1991732"/>
            <a:ext cx="3701506" cy="2009233"/>
          </a:xfrm>
          <a:prstGeom prst="rect">
            <a:avLst/>
          </a:prstGeom>
        </p:spPr>
        <p:txBody>
          <a:bodyPr lIns="0" tIns="0" rIns="0" bIns="0" rtlCol="0" anchor="t">
            <a:spAutoFit/>
          </a:bodyPr>
          <a:lstStyle/>
          <a:p>
            <a:pPr algn="ctr">
              <a:lnSpc>
                <a:spcPts val="2317"/>
              </a:lnSpc>
              <a:spcBef>
                <a:spcPct val="0"/>
              </a:spcBef>
            </a:pPr>
            <a:r>
              <a:rPr lang="en-US" sz="2052" spc="121">
                <a:solidFill>
                  <a:srgbClr val="FFFFFF"/>
                </a:solidFill>
                <a:latin typeface="Montserrat Light"/>
              </a:rPr>
              <a:t>The implementation of the course is supported by the learning management system Moodle and the collaborative learning environment MS Teams.</a:t>
            </a:r>
          </a:p>
        </p:txBody>
      </p:sp>
      <p:sp>
        <p:nvSpPr>
          <p:cNvPr id="40" name="TextBox 40"/>
          <p:cNvSpPr txBox="1"/>
          <p:nvPr/>
        </p:nvSpPr>
        <p:spPr>
          <a:xfrm>
            <a:off x="2050066" y="5872976"/>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CONTENT</a:t>
            </a:r>
          </a:p>
        </p:txBody>
      </p:sp>
      <p:sp>
        <p:nvSpPr>
          <p:cNvPr id="41" name="TextBox 41"/>
          <p:cNvSpPr txBox="1"/>
          <p:nvPr/>
        </p:nvSpPr>
        <p:spPr>
          <a:xfrm>
            <a:off x="2471201" y="7837485"/>
            <a:ext cx="13910033" cy="806298"/>
          </a:xfrm>
          <a:prstGeom prst="rect">
            <a:avLst/>
          </a:prstGeom>
        </p:spPr>
        <p:txBody>
          <a:bodyPr lIns="0" tIns="0" rIns="0" bIns="0" rtlCol="0" anchor="t">
            <a:spAutoFit/>
          </a:bodyPr>
          <a:lstStyle/>
          <a:p>
            <a:pPr algn="ctr">
              <a:lnSpc>
                <a:spcPts val="3161"/>
              </a:lnSpc>
              <a:spcBef>
                <a:spcPct val="0"/>
              </a:spcBef>
            </a:pPr>
            <a:r>
              <a:rPr lang="en-US" sz="2800" spc="165">
                <a:solidFill>
                  <a:srgbClr val="5EAAAE"/>
                </a:solidFill>
                <a:latin typeface="Bakerie"/>
              </a:rPr>
              <a:t>Hydrogen Fuel Cells, Electrolyzers, Lithium-ion (Li-ion) Batteries, Sodium-ion (Na-ion) Batteries, Beyond Li-ion Batteries, Electrochemical (Micro)Reactors, Photovoltaics, Wind Turbines</a:t>
            </a:r>
          </a:p>
        </p:txBody>
      </p:sp>
      <p:sp>
        <p:nvSpPr>
          <p:cNvPr id="42" name="TextBox 42"/>
          <p:cNvSpPr txBox="1"/>
          <p:nvPr/>
        </p:nvSpPr>
        <p:spPr>
          <a:xfrm>
            <a:off x="2053499" y="6692126"/>
            <a:ext cx="15837474" cy="688159"/>
          </a:xfrm>
          <a:prstGeom prst="rect">
            <a:avLst/>
          </a:prstGeom>
        </p:spPr>
        <p:txBody>
          <a:bodyPr lIns="0" tIns="0" rIns="0" bIns="0" rtlCol="0" anchor="t">
            <a:spAutoFit/>
          </a:bodyPr>
          <a:lstStyle/>
          <a:p>
            <a:pPr algn="l">
              <a:lnSpc>
                <a:spcPts val="2721"/>
              </a:lnSpc>
              <a:spcBef>
                <a:spcPct val="0"/>
              </a:spcBef>
            </a:pPr>
            <a:r>
              <a:rPr lang="en-US" sz="2408" u="none" strike="noStrike" spc="77">
                <a:solidFill>
                  <a:srgbClr val="FFFFFF"/>
                </a:solidFill>
                <a:latin typeface="Montserrat Light"/>
              </a:rPr>
              <a:t>Sustainable technologies that leverage advancements in science, engineering, and design to tackle urgent environmental challenges such as climate change, resource depletion, and pollution. </a:t>
            </a:r>
          </a:p>
        </p:txBody>
      </p:sp>
      <p:grpSp>
        <p:nvGrpSpPr>
          <p:cNvPr id="43" name="Group 43"/>
          <p:cNvGrpSpPr/>
          <p:nvPr/>
        </p:nvGrpSpPr>
        <p:grpSpPr>
          <a:xfrm>
            <a:off x="9144000" y="2322546"/>
            <a:ext cx="1914937" cy="909452"/>
            <a:chOff x="0" y="0"/>
            <a:chExt cx="504345" cy="239526"/>
          </a:xfrm>
        </p:grpSpPr>
        <p:sp>
          <p:nvSpPr>
            <p:cNvPr id="44" name="Freeform 44"/>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45" name="TextBox 45"/>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INDIVID. WORK</a:t>
              </a:r>
            </a:p>
          </p:txBody>
        </p:sp>
      </p:grpSp>
      <p:grpSp>
        <p:nvGrpSpPr>
          <p:cNvPr id="46" name="Group 46"/>
          <p:cNvGrpSpPr/>
          <p:nvPr/>
        </p:nvGrpSpPr>
        <p:grpSpPr>
          <a:xfrm>
            <a:off x="11239912" y="2322546"/>
            <a:ext cx="1914937" cy="909452"/>
            <a:chOff x="0" y="0"/>
            <a:chExt cx="504345" cy="239526"/>
          </a:xfrm>
        </p:grpSpPr>
        <p:sp>
          <p:nvSpPr>
            <p:cNvPr id="47" name="Freeform 47"/>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48" name="TextBox 48"/>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ECTS</a:t>
              </a:r>
            </a:p>
          </p:txBody>
        </p:sp>
      </p:grpSp>
      <p:grpSp>
        <p:nvGrpSpPr>
          <p:cNvPr id="49" name="Group 49"/>
          <p:cNvGrpSpPr/>
          <p:nvPr/>
        </p:nvGrpSpPr>
        <p:grpSpPr>
          <a:xfrm>
            <a:off x="9144000" y="3231997"/>
            <a:ext cx="1914937" cy="569102"/>
            <a:chOff x="0" y="0"/>
            <a:chExt cx="504345" cy="149887"/>
          </a:xfrm>
        </p:grpSpPr>
        <p:sp>
          <p:nvSpPr>
            <p:cNvPr id="50" name="Freeform 50"/>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51" name="TextBox 51"/>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75 H</a:t>
              </a:r>
            </a:p>
          </p:txBody>
        </p:sp>
      </p:grpSp>
      <p:grpSp>
        <p:nvGrpSpPr>
          <p:cNvPr id="52" name="Group 52"/>
          <p:cNvGrpSpPr/>
          <p:nvPr/>
        </p:nvGrpSpPr>
        <p:grpSpPr>
          <a:xfrm>
            <a:off x="11239912" y="3231997"/>
            <a:ext cx="1914937" cy="569102"/>
            <a:chOff x="0" y="0"/>
            <a:chExt cx="504345" cy="149887"/>
          </a:xfrm>
        </p:grpSpPr>
        <p:sp>
          <p:nvSpPr>
            <p:cNvPr id="53" name="Freeform 53"/>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54" name="TextBox 54"/>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5</a:t>
              </a:r>
            </a:p>
          </p:txBody>
        </p:sp>
      </p:grpSp>
      <p:sp>
        <p:nvSpPr>
          <p:cNvPr id="55" name="AutoShape 3">
            <a:extLst>
              <a:ext uri="{FF2B5EF4-FFF2-40B4-BE49-F238E27FC236}">
                <a16:creationId xmlns:a16="http://schemas.microsoft.com/office/drawing/2014/main" id="{8A329E40-0C3C-B4C3-E54E-2ED2AB6E903C}"/>
              </a:ext>
            </a:extLst>
          </p:cNvPr>
          <p:cNvSpPr/>
          <p:nvPr/>
        </p:nvSpPr>
        <p:spPr>
          <a:xfrm>
            <a:off x="-1116455" y="13596602"/>
            <a:ext cx="19087931" cy="1483726"/>
          </a:xfrm>
          <a:prstGeom prst="rect">
            <a:avLst/>
          </a:prstGeom>
          <a:solidFill>
            <a:srgbClr val="FFFFFF"/>
          </a:solidFill>
        </p:spPr>
        <p:txBody>
          <a:bodyPr/>
          <a:lstStyle/>
          <a:p>
            <a:endParaRPr lang="en-US"/>
          </a:p>
        </p:txBody>
      </p:sp>
      <p:pic>
        <p:nvPicPr>
          <p:cNvPr id="56" name="Picture 55">
            <a:extLst>
              <a:ext uri="{FF2B5EF4-FFF2-40B4-BE49-F238E27FC236}">
                <a16:creationId xmlns:a16="http://schemas.microsoft.com/office/drawing/2014/main" id="{1A8EF3F0-BA66-CB6E-CB54-80B65E01729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61601" y="9317673"/>
            <a:ext cx="3131820" cy="657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grpSp>
        <p:nvGrpSpPr>
          <p:cNvPr id="7" name="Group 7"/>
          <p:cNvGrpSpPr/>
          <p:nvPr/>
        </p:nvGrpSpPr>
        <p:grpSpPr>
          <a:xfrm>
            <a:off x="2050066" y="2322546"/>
            <a:ext cx="1914937" cy="909452"/>
            <a:chOff x="0" y="0"/>
            <a:chExt cx="504345" cy="239526"/>
          </a:xfrm>
        </p:grpSpPr>
        <p:sp>
          <p:nvSpPr>
            <p:cNvPr id="8" name="Freeform 8"/>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alpha val="9804"/>
              </a:srgbClr>
            </a:solidFill>
          </p:spPr>
          <p:txBody>
            <a:bodyPr/>
            <a:lstStyle/>
            <a:p>
              <a:endParaRPr lang="en-US"/>
            </a:p>
          </p:txBody>
        </p:sp>
        <p:sp>
          <p:nvSpPr>
            <p:cNvPr id="9" name="TextBox 9"/>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alpha val="9804"/>
                    </a:srgbClr>
                  </a:solidFill>
                  <a:latin typeface="Montserrat Classic"/>
                </a:rPr>
                <a:t>LECTURES</a:t>
              </a:r>
            </a:p>
          </p:txBody>
        </p:sp>
      </p:grpSp>
      <p:grpSp>
        <p:nvGrpSpPr>
          <p:cNvPr id="10" name="Group 10"/>
          <p:cNvGrpSpPr/>
          <p:nvPr/>
        </p:nvGrpSpPr>
        <p:grpSpPr>
          <a:xfrm>
            <a:off x="4145978" y="2322546"/>
            <a:ext cx="1914937" cy="909452"/>
            <a:chOff x="0" y="0"/>
            <a:chExt cx="504345" cy="239526"/>
          </a:xfrm>
        </p:grpSpPr>
        <p:sp>
          <p:nvSpPr>
            <p:cNvPr id="11" name="Freeform 11"/>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2" name="TextBox 12"/>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SEMINAR</a:t>
              </a:r>
            </a:p>
          </p:txBody>
        </p:sp>
      </p:grpSp>
      <p:grpSp>
        <p:nvGrpSpPr>
          <p:cNvPr id="13" name="Group 13"/>
          <p:cNvGrpSpPr/>
          <p:nvPr/>
        </p:nvGrpSpPr>
        <p:grpSpPr>
          <a:xfrm>
            <a:off x="6241890" y="2322546"/>
            <a:ext cx="1914937" cy="909452"/>
            <a:chOff x="0" y="0"/>
            <a:chExt cx="504345" cy="239526"/>
          </a:xfrm>
        </p:grpSpPr>
        <p:sp>
          <p:nvSpPr>
            <p:cNvPr id="14" name="Freeform 14"/>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5" name="TextBox 15"/>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LAB. WORK</a:t>
              </a:r>
            </a:p>
          </p:txBody>
        </p:sp>
      </p:grpSp>
      <p:grpSp>
        <p:nvGrpSpPr>
          <p:cNvPr id="16" name="Group 16"/>
          <p:cNvGrpSpPr/>
          <p:nvPr/>
        </p:nvGrpSpPr>
        <p:grpSpPr>
          <a:xfrm>
            <a:off x="9144000" y="2322546"/>
            <a:ext cx="1914937" cy="909452"/>
            <a:chOff x="0" y="0"/>
            <a:chExt cx="504345" cy="239526"/>
          </a:xfrm>
        </p:grpSpPr>
        <p:sp>
          <p:nvSpPr>
            <p:cNvPr id="17" name="Freeform 17"/>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18" name="TextBox 18"/>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INDIVID. WORK</a:t>
              </a:r>
            </a:p>
          </p:txBody>
        </p:sp>
      </p:grpSp>
      <p:grpSp>
        <p:nvGrpSpPr>
          <p:cNvPr id="19" name="Group 19"/>
          <p:cNvGrpSpPr/>
          <p:nvPr/>
        </p:nvGrpSpPr>
        <p:grpSpPr>
          <a:xfrm>
            <a:off x="11239912" y="2322546"/>
            <a:ext cx="1914937" cy="909452"/>
            <a:chOff x="0" y="0"/>
            <a:chExt cx="504345" cy="239526"/>
          </a:xfrm>
        </p:grpSpPr>
        <p:sp>
          <p:nvSpPr>
            <p:cNvPr id="20" name="Freeform 20"/>
            <p:cNvSpPr/>
            <p:nvPr/>
          </p:nvSpPr>
          <p:spPr>
            <a:xfrm>
              <a:off x="0" y="0"/>
              <a:ext cx="504345" cy="239526"/>
            </a:xfrm>
            <a:custGeom>
              <a:avLst/>
              <a:gdLst/>
              <a:ahLst/>
              <a:cxnLst/>
              <a:rect l="l" t="t" r="r" b="b"/>
              <a:pathLst>
                <a:path w="504345" h="239526">
                  <a:moveTo>
                    <a:pt x="0" y="0"/>
                  </a:moveTo>
                  <a:lnTo>
                    <a:pt x="504345" y="0"/>
                  </a:lnTo>
                  <a:lnTo>
                    <a:pt x="504345" y="239526"/>
                  </a:lnTo>
                  <a:lnTo>
                    <a:pt x="0" y="239526"/>
                  </a:lnTo>
                  <a:close/>
                </a:path>
              </a:pathLst>
            </a:custGeom>
            <a:solidFill>
              <a:srgbClr val="A7CD4C"/>
            </a:solidFill>
          </p:spPr>
          <p:txBody>
            <a:bodyPr/>
            <a:lstStyle/>
            <a:p>
              <a:endParaRPr lang="en-US"/>
            </a:p>
          </p:txBody>
        </p:sp>
        <p:sp>
          <p:nvSpPr>
            <p:cNvPr id="21" name="TextBox 21"/>
            <p:cNvSpPr txBox="1"/>
            <p:nvPr/>
          </p:nvSpPr>
          <p:spPr>
            <a:xfrm>
              <a:off x="0" y="19050"/>
              <a:ext cx="504345" cy="220476"/>
            </a:xfrm>
            <a:prstGeom prst="rect">
              <a:avLst/>
            </a:prstGeom>
          </p:spPr>
          <p:txBody>
            <a:bodyPr lIns="50800" tIns="50800" rIns="50800" bIns="50800" rtlCol="0" anchor="ctr"/>
            <a:lstStyle/>
            <a:p>
              <a:pPr algn="ctr">
                <a:lnSpc>
                  <a:spcPts val="2596"/>
                </a:lnSpc>
              </a:pPr>
              <a:r>
                <a:rPr lang="en-US" sz="2300" spc="135">
                  <a:solidFill>
                    <a:srgbClr val="FFFFFF"/>
                  </a:solidFill>
                  <a:latin typeface="Montserrat Classic"/>
                </a:rPr>
                <a:t>ECTS</a:t>
              </a:r>
            </a:p>
          </p:txBody>
        </p:sp>
      </p:grpSp>
      <p:grpSp>
        <p:nvGrpSpPr>
          <p:cNvPr id="22" name="Group 22"/>
          <p:cNvGrpSpPr/>
          <p:nvPr/>
        </p:nvGrpSpPr>
        <p:grpSpPr>
          <a:xfrm>
            <a:off x="2050066" y="3231997"/>
            <a:ext cx="1914937" cy="569102"/>
            <a:chOff x="0" y="0"/>
            <a:chExt cx="504345" cy="149887"/>
          </a:xfrm>
        </p:grpSpPr>
        <p:sp>
          <p:nvSpPr>
            <p:cNvPr id="23" name="Freeform 23"/>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9804"/>
              </a:srgbClr>
            </a:solidFill>
          </p:spPr>
          <p:txBody>
            <a:bodyPr/>
            <a:lstStyle/>
            <a:p>
              <a:endParaRPr lang="en-US"/>
            </a:p>
          </p:txBody>
        </p:sp>
        <p:sp>
          <p:nvSpPr>
            <p:cNvPr id="24" name="TextBox 24"/>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9804"/>
                    </a:srgbClr>
                  </a:solidFill>
                  <a:latin typeface="Montserrat Classic"/>
                </a:rPr>
                <a:t>30 H</a:t>
              </a:r>
            </a:p>
          </p:txBody>
        </p:sp>
      </p:grpSp>
      <p:grpSp>
        <p:nvGrpSpPr>
          <p:cNvPr id="25" name="Group 25"/>
          <p:cNvGrpSpPr/>
          <p:nvPr/>
        </p:nvGrpSpPr>
        <p:grpSpPr>
          <a:xfrm>
            <a:off x="4145978" y="3231997"/>
            <a:ext cx="1914937" cy="569102"/>
            <a:chOff x="0" y="0"/>
            <a:chExt cx="504345" cy="149887"/>
          </a:xfrm>
        </p:grpSpPr>
        <p:sp>
          <p:nvSpPr>
            <p:cNvPr id="26" name="Freeform 26"/>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19608"/>
              </a:srgbClr>
            </a:solidFill>
          </p:spPr>
          <p:txBody>
            <a:bodyPr/>
            <a:lstStyle/>
            <a:p>
              <a:endParaRPr lang="en-US"/>
            </a:p>
          </p:txBody>
        </p:sp>
        <p:sp>
          <p:nvSpPr>
            <p:cNvPr id="27" name="TextBox 27"/>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19608"/>
                    </a:srgbClr>
                  </a:solidFill>
                  <a:latin typeface="Montserrat Classic"/>
                </a:rPr>
                <a:t>15 H</a:t>
              </a:r>
            </a:p>
          </p:txBody>
        </p:sp>
      </p:grpSp>
      <p:grpSp>
        <p:nvGrpSpPr>
          <p:cNvPr id="28" name="Group 28"/>
          <p:cNvGrpSpPr/>
          <p:nvPr/>
        </p:nvGrpSpPr>
        <p:grpSpPr>
          <a:xfrm>
            <a:off x="6241890" y="3231997"/>
            <a:ext cx="957468" cy="569102"/>
            <a:chOff x="0" y="0"/>
            <a:chExt cx="252173" cy="149887"/>
          </a:xfrm>
        </p:grpSpPr>
        <p:sp>
          <p:nvSpPr>
            <p:cNvPr id="29" name="Freeform 29"/>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9804"/>
              </a:srgbClr>
            </a:solidFill>
          </p:spPr>
          <p:txBody>
            <a:bodyPr/>
            <a:lstStyle/>
            <a:p>
              <a:endParaRPr lang="en-US"/>
            </a:p>
          </p:txBody>
        </p:sp>
        <p:sp>
          <p:nvSpPr>
            <p:cNvPr id="30" name="TextBox 30"/>
            <p:cNvSpPr txBox="1"/>
            <p:nvPr/>
          </p:nvSpPr>
          <p:spPr>
            <a:xfrm>
              <a:off x="0" y="19050"/>
              <a:ext cx="252173" cy="130837"/>
            </a:xfrm>
            <a:prstGeom prst="rect">
              <a:avLst/>
            </a:prstGeom>
          </p:spPr>
          <p:txBody>
            <a:bodyPr lIns="50800" tIns="50800" rIns="50800" bIns="50800" rtlCol="0" anchor="ctr"/>
            <a:lstStyle/>
            <a:p>
              <a:pPr algn="r">
                <a:lnSpc>
                  <a:spcPts val="2596"/>
                </a:lnSpc>
              </a:pPr>
              <a:r>
                <a:rPr lang="en-US" sz="2300" spc="135">
                  <a:solidFill>
                    <a:srgbClr val="1C2529">
                      <a:alpha val="9804"/>
                    </a:srgbClr>
                  </a:solidFill>
                  <a:latin typeface="Montserrat Classic"/>
                </a:rPr>
                <a:t>15 H </a:t>
              </a:r>
            </a:p>
          </p:txBody>
        </p:sp>
      </p:grpSp>
      <p:grpSp>
        <p:nvGrpSpPr>
          <p:cNvPr id="31" name="Group 31"/>
          <p:cNvGrpSpPr/>
          <p:nvPr/>
        </p:nvGrpSpPr>
        <p:grpSpPr>
          <a:xfrm>
            <a:off x="9144000" y="3231997"/>
            <a:ext cx="1914937" cy="569102"/>
            <a:chOff x="0" y="0"/>
            <a:chExt cx="504345" cy="149887"/>
          </a:xfrm>
        </p:grpSpPr>
        <p:sp>
          <p:nvSpPr>
            <p:cNvPr id="32" name="Freeform 32"/>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3" name="TextBox 33"/>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75 H</a:t>
              </a:r>
            </a:p>
          </p:txBody>
        </p:sp>
      </p:grpSp>
      <p:grpSp>
        <p:nvGrpSpPr>
          <p:cNvPr id="34" name="Group 34"/>
          <p:cNvGrpSpPr/>
          <p:nvPr/>
        </p:nvGrpSpPr>
        <p:grpSpPr>
          <a:xfrm>
            <a:off x="11239912" y="3231997"/>
            <a:ext cx="1914937" cy="569102"/>
            <a:chOff x="0" y="0"/>
            <a:chExt cx="504345" cy="149887"/>
          </a:xfrm>
        </p:grpSpPr>
        <p:sp>
          <p:nvSpPr>
            <p:cNvPr id="35" name="Freeform 35"/>
            <p:cNvSpPr/>
            <p:nvPr/>
          </p:nvSpPr>
          <p:spPr>
            <a:xfrm>
              <a:off x="0" y="0"/>
              <a:ext cx="504345" cy="149887"/>
            </a:xfrm>
            <a:custGeom>
              <a:avLst/>
              <a:gdLst/>
              <a:ahLst/>
              <a:cxnLst/>
              <a:rect l="l" t="t" r="r" b="b"/>
              <a:pathLst>
                <a:path w="504345" h="149887">
                  <a:moveTo>
                    <a:pt x="0" y="0"/>
                  </a:moveTo>
                  <a:lnTo>
                    <a:pt x="504345" y="0"/>
                  </a:lnTo>
                  <a:lnTo>
                    <a:pt x="504345" y="149887"/>
                  </a:lnTo>
                  <a:lnTo>
                    <a:pt x="0" y="149887"/>
                  </a:lnTo>
                  <a:close/>
                </a:path>
              </a:pathLst>
            </a:custGeom>
            <a:solidFill>
              <a:srgbClr val="FFFFFF">
                <a:alpha val="31765"/>
              </a:srgbClr>
            </a:solidFill>
          </p:spPr>
          <p:txBody>
            <a:bodyPr/>
            <a:lstStyle/>
            <a:p>
              <a:endParaRPr lang="en-US"/>
            </a:p>
          </p:txBody>
        </p:sp>
        <p:sp>
          <p:nvSpPr>
            <p:cNvPr id="36" name="TextBox 36"/>
            <p:cNvSpPr txBox="1"/>
            <p:nvPr/>
          </p:nvSpPr>
          <p:spPr>
            <a:xfrm>
              <a:off x="0" y="19050"/>
              <a:ext cx="504345" cy="130837"/>
            </a:xfrm>
            <a:prstGeom prst="rect">
              <a:avLst/>
            </a:prstGeom>
          </p:spPr>
          <p:txBody>
            <a:bodyPr lIns="50800" tIns="50800" rIns="50800" bIns="50800" rtlCol="0" anchor="ctr"/>
            <a:lstStyle/>
            <a:p>
              <a:pPr algn="ctr">
                <a:lnSpc>
                  <a:spcPts val="2596"/>
                </a:lnSpc>
              </a:pPr>
              <a:r>
                <a:rPr lang="en-US" sz="2300" spc="135">
                  <a:solidFill>
                    <a:srgbClr val="1C2529">
                      <a:alpha val="31765"/>
                    </a:srgbClr>
                  </a:solidFill>
                  <a:latin typeface="Montserrat Classic"/>
                </a:rPr>
                <a:t>5</a:t>
              </a:r>
            </a:p>
          </p:txBody>
        </p:sp>
      </p:grpSp>
      <p:grpSp>
        <p:nvGrpSpPr>
          <p:cNvPr id="37" name="Group 37"/>
          <p:cNvGrpSpPr/>
          <p:nvPr/>
        </p:nvGrpSpPr>
        <p:grpSpPr>
          <a:xfrm>
            <a:off x="-1584019" y="533485"/>
            <a:ext cx="15338807" cy="1028531"/>
            <a:chOff x="0" y="0"/>
            <a:chExt cx="4039851" cy="270889"/>
          </a:xfrm>
        </p:grpSpPr>
        <p:sp>
          <p:nvSpPr>
            <p:cNvPr id="38" name="Freeform 38"/>
            <p:cNvSpPr/>
            <p:nvPr/>
          </p:nvSpPr>
          <p:spPr>
            <a:xfrm>
              <a:off x="0" y="0"/>
              <a:ext cx="4039851" cy="270889"/>
            </a:xfrm>
            <a:custGeom>
              <a:avLst/>
              <a:gdLst/>
              <a:ahLst/>
              <a:cxnLst/>
              <a:rect l="l" t="t" r="r" b="b"/>
              <a:pathLst>
                <a:path w="4039851" h="270889">
                  <a:moveTo>
                    <a:pt x="25741" y="0"/>
                  </a:moveTo>
                  <a:lnTo>
                    <a:pt x="4014110" y="0"/>
                  </a:lnTo>
                  <a:cubicBezTo>
                    <a:pt x="4020937" y="0"/>
                    <a:pt x="4027484" y="2712"/>
                    <a:pt x="4032311" y="7539"/>
                  </a:cubicBezTo>
                  <a:cubicBezTo>
                    <a:pt x="4037139" y="12367"/>
                    <a:pt x="4039851" y="18914"/>
                    <a:pt x="4039851" y="25741"/>
                  </a:cubicBezTo>
                  <a:lnTo>
                    <a:pt x="4039851" y="245148"/>
                  </a:lnTo>
                  <a:cubicBezTo>
                    <a:pt x="4039851" y="251975"/>
                    <a:pt x="4037139" y="258522"/>
                    <a:pt x="4032311" y="263349"/>
                  </a:cubicBezTo>
                  <a:cubicBezTo>
                    <a:pt x="4027484" y="268177"/>
                    <a:pt x="4020937" y="270889"/>
                    <a:pt x="4014110" y="270889"/>
                  </a:cubicBezTo>
                  <a:lnTo>
                    <a:pt x="25741" y="270889"/>
                  </a:lnTo>
                  <a:cubicBezTo>
                    <a:pt x="18914" y="270889"/>
                    <a:pt x="12367" y="268177"/>
                    <a:pt x="7539" y="263349"/>
                  </a:cubicBezTo>
                  <a:cubicBezTo>
                    <a:pt x="2712" y="258522"/>
                    <a:pt x="0" y="251975"/>
                    <a:pt x="0" y="245148"/>
                  </a:cubicBezTo>
                  <a:lnTo>
                    <a:pt x="0" y="25741"/>
                  </a:lnTo>
                  <a:cubicBezTo>
                    <a:pt x="0" y="18914"/>
                    <a:pt x="2712" y="12367"/>
                    <a:pt x="7539" y="7539"/>
                  </a:cubicBezTo>
                  <a:cubicBezTo>
                    <a:pt x="12367" y="2712"/>
                    <a:pt x="18914" y="0"/>
                    <a:pt x="25741" y="0"/>
                  </a:cubicBezTo>
                  <a:close/>
                </a:path>
              </a:pathLst>
            </a:custGeom>
            <a:solidFill>
              <a:srgbClr val="A7CD4C">
                <a:alpha val="19608"/>
              </a:srgbClr>
            </a:solidFill>
          </p:spPr>
          <p:txBody>
            <a:bodyPr/>
            <a:lstStyle/>
            <a:p>
              <a:endParaRPr lang="en-US"/>
            </a:p>
          </p:txBody>
        </p:sp>
        <p:sp>
          <p:nvSpPr>
            <p:cNvPr id="39" name="TextBox 39"/>
            <p:cNvSpPr txBox="1"/>
            <p:nvPr/>
          </p:nvSpPr>
          <p:spPr>
            <a:xfrm>
              <a:off x="0" y="9525"/>
              <a:ext cx="4039851" cy="261364"/>
            </a:xfrm>
            <a:prstGeom prst="rect">
              <a:avLst/>
            </a:prstGeom>
          </p:spPr>
          <p:txBody>
            <a:bodyPr lIns="50800" tIns="50800" rIns="50800" bIns="50800" rtlCol="0" anchor="ctr"/>
            <a:lstStyle/>
            <a:p>
              <a:pPr algn="ctr">
                <a:lnSpc>
                  <a:spcPts val="2258"/>
                </a:lnSpc>
              </a:pPr>
              <a:endParaRPr/>
            </a:p>
          </p:txBody>
        </p:sp>
      </p:grpSp>
      <p:sp>
        <p:nvSpPr>
          <p:cNvPr id="40" name="TextBox 40"/>
          <p:cNvSpPr txBox="1"/>
          <p:nvPr/>
        </p:nvSpPr>
        <p:spPr>
          <a:xfrm>
            <a:off x="2050066" y="640714"/>
            <a:ext cx="11475528" cy="397511"/>
          </a:xfrm>
          <a:prstGeom prst="rect">
            <a:avLst/>
          </a:prstGeom>
        </p:spPr>
        <p:txBody>
          <a:bodyPr lIns="0" tIns="0" rIns="0" bIns="0" rtlCol="0" anchor="t">
            <a:spAutoFit/>
          </a:bodyPr>
          <a:lstStyle/>
          <a:p>
            <a:pPr>
              <a:lnSpc>
                <a:spcPts val="3080"/>
              </a:lnSpc>
            </a:pPr>
            <a:r>
              <a:rPr lang="en-US" sz="2800" spc="14">
                <a:solidFill>
                  <a:srgbClr val="E6DCCA"/>
                </a:solidFill>
                <a:latin typeface="Montserrat Classic"/>
              </a:rPr>
              <a:t>Green STEM Training Programe for Student Teachers </a:t>
            </a:r>
          </a:p>
        </p:txBody>
      </p:sp>
      <p:sp>
        <p:nvSpPr>
          <p:cNvPr id="41" name="Freeform 41"/>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3"/>
            <a:stretch>
              <a:fillRect t="-6903" r="-479"/>
            </a:stretch>
          </a:blipFill>
        </p:spPr>
        <p:txBody>
          <a:bodyPr/>
          <a:lstStyle/>
          <a:p>
            <a:endParaRPr lang="en-US"/>
          </a:p>
        </p:txBody>
      </p:sp>
      <p:grpSp>
        <p:nvGrpSpPr>
          <p:cNvPr id="42" name="Group 42"/>
          <p:cNvGrpSpPr/>
          <p:nvPr/>
        </p:nvGrpSpPr>
        <p:grpSpPr>
          <a:xfrm>
            <a:off x="7199358" y="3231997"/>
            <a:ext cx="957468" cy="569102"/>
            <a:chOff x="0" y="0"/>
            <a:chExt cx="252173" cy="149887"/>
          </a:xfrm>
        </p:grpSpPr>
        <p:sp>
          <p:nvSpPr>
            <p:cNvPr id="43" name="Freeform 43"/>
            <p:cNvSpPr/>
            <p:nvPr/>
          </p:nvSpPr>
          <p:spPr>
            <a:xfrm>
              <a:off x="0" y="0"/>
              <a:ext cx="252173" cy="149887"/>
            </a:xfrm>
            <a:custGeom>
              <a:avLst/>
              <a:gdLst/>
              <a:ahLst/>
              <a:cxnLst/>
              <a:rect l="l" t="t" r="r" b="b"/>
              <a:pathLst>
                <a:path w="252173" h="149887">
                  <a:moveTo>
                    <a:pt x="0" y="0"/>
                  </a:moveTo>
                  <a:lnTo>
                    <a:pt x="252173" y="0"/>
                  </a:lnTo>
                  <a:lnTo>
                    <a:pt x="252173" y="149887"/>
                  </a:lnTo>
                  <a:lnTo>
                    <a:pt x="0" y="149887"/>
                  </a:lnTo>
                  <a:close/>
                </a:path>
              </a:pathLst>
            </a:custGeom>
            <a:solidFill>
              <a:srgbClr val="FFFFFF">
                <a:alpha val="19608"/>
              </a:srgbClr>
            </a:solidFill>
          </p:spPr>
          <p:txBody>
            <a:bodyPr/>
            <a:lstStyle/>
            <a:p>
              <a:endParaRPr lang="en-US"/>
            </a:p>
          </p:txBody>
        </p:sp>
        <p:sp>
          <p:nvSpPr>
            <p:cNvPr id="44" name="TextBox 44"/>
            <p:cNvSpPr txBox="1"/>
            <p:nvPr/>
          </p:nvSpPr>
          <p:spPr>
            <a:xfrm>
              <a:off x="0" y="19050"/>
              <a:ext cx="252173" cy="130837"/>
            </a:xfrm>
            <a:prstGeom prst="rect">
              <a:avLst/>
            </a:prstGeom>
          </p:spPr>
          <p:txBody>
            <a:bodyPr lIns="50800" tIns="50800" rIns="50800" bIns="50800" rtlCol="0" anchor="ctr"/>
            <a:lstStyle/>
            <a:p>
              <a:pPr algn="ctr">
                <a:lnSpc>
                  <a:spcPts val="2596"/>
                </a:lnSpc>
              </a:pPr>
              <a:r>
                <a:rPr lang="en-US" sz="2300" spc="135">
                  <a:solidFill>
                    <a:srgbClr val="1C2529">
                      <a:alpha val="19608"/>
                    </a:srgbClr>
                  </a:solidFill>
                  <a:latin typeface="Montserrat Classic"/>
                </a:rPr>
                <a:t>15 H </a:t>
              </a:r>
            </a:p>
          </p:txBody>
        </p:sp>
      </p:grpSp>
      <p:sp>
        <p:nvSpPr>
          <p:cNvPr id="45" name="TextBox 45"/>
          <p:cNvSpPr txBox="1"/>
          <p:nvPr/>
        </p:nvSpPr>
        <p:spPr>
          <a:xfrm>
            <a:off x="2050066" y="1029695"/>
            <a:ext cx="11475528" cy="466979"/>
          </a:xfrm>
          <a:prstGeom prst="rect">
            <a:avLst/>
          </a:prstGeom>
        </p:spPr>
        <p:txBody>
          <a:bodyPr lIns="0" tIns="0" rIns="0" bIns="0" rtlCol="0" anchor="t">
            <a:spAutoFit/>
          </a:bodyPr>
          <a:lstStyle/>
          <a:p>
            <a:pPr>
              <a:lnSpc>
                <a:spcPts val="3808"/>
              </a:lnSpc>
            </a:pPr>
            <a:r>
              <a:rPr lang="en-US" sz="2800" spc="103">
                <a:solidFill>
                  <a:srgbClr val="A7CD4C"/>
                </a:solidFill>
                <a:latin typeface="Montserrat Classic"/>
              </a:rPr>
              <a:t>Sustainable Technologies in Science Education</a:t>
            </a:r>
          </a:p>
        </p:txBody>
      </p:sp>
      <p:sp>
        <p:nvSpPr>
          <p:cNvPr id="46" name="TextBox 46"/>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5</a:t>
            </a:r>
            <a:endParaRPr lang="en-US" sz="6000" spc="30" dirty="0">
              <a:solidFill>
                <a:srgbClr val="FEFEFE"/>
              </a:solidFill>
              <a:latin typeface="Montserrat Classic Bold"/>
            </a:endParaRPr>
          </a:p>
        </p:txBody>
      </p:sp>
      <p:sp>
        <p:nvSpPr>
          <p:cNvPr id="47" name="TextBox 47"/>
          <p:cNvSpPr txBox="1"/>
          <p:nvPr/>
        </p:nvSpPr>
        <p:spPr>
          <a:xfrm>
            <a:off x="1744090" y="4364371"/>
            <a:ext cx="11103195" cy="345259"/>
          </a:xfrm>
          <a:prstGeom prst="rect">
            <a:avLst/>
          </a:prstGeom>
        </p:spPr>
        <p:txBody>
          <a:bodyPr lIns="0" tIns="0" rIns="0" bIns="0" rtlCol="0" anchor="t">
            <a:spAutoFit/>
          </a:bodyPr>
          <a:lstStyle/>
          <a:p>
            <a:pPr marL="519933" lvl="1" indent="-259967" algn="just">
              <a:lnSpc>
                <a:spcPts val="2721"/>
              </a:lnSpc>
              <a:spcBef>
                <a:spcPct val="0"/>
              </a:spcBef>
              <a:buFont typeface="Arial"/>
              <a:buChar char="•"/>
            </a:pPr>
            <a:r>
              <a:rPr lang="en-US" sz="2408" spc="77">
                <a:solidFill>
                  <a:srgbClr val="FFFFFF"/>
                </a:solidFill>
                <a:latin typeface="Montserrat Light"/>
              </a:rPr>
              <a:t>15 h of seminar + 15 h of lab work (project-based learning)</a:t>
            </a:r>
          </a:p>
        </p:txBody>
      </p:sp>
      <p:sp>
        <p:nvSpPr>
          <p:cNvPr id="48" name="TextBox 48"/>
          <p:cNvSpPr txBox="1"/>
          <p:nvPr/>
        </p:nvSpPr>
        <p:spPr>
          <a:xfrm>
            <a:off x="2050066" y="5872976"/>
            <a:ext cx="12948358" cy="523875"/>
          </a:xfrm>
          <a:prstGeom prst="rect">
            <a:avLst/>
          </a:prstGeom>
        </p:spPr>
        <p:txBody>
          <a:bodyPr lIns="0" tIns="0" rIns="0" bIns="0" rtlCol="0" anchor="t">
            <a:spAutoFit/>
          </a:bodyPr>
          <a:lstStyle/>
          <a:p>
            <a:pPr>
              <a:lnSpc>
                <a:spcPts val="4200"/>
              </a:lnSpc>
            </a:pPr>
            <a:r>
              <a:rPr lang="en-US" sz="3000" spc="381">
                <a:solidFill>
                  <a:srgbClr val="5EAAAE"/>
                </a:solidFill>
                <a:latin typeface="Montserrat Classic"/>
              </a:rPr>
              <a:t>CONTENT</a:t>
            </a:r>
          </a:p>
        </p:txBody>
      </p:sp>
      <p:sp>
        <p:nvSpPr>
          <p:cNvPr id="49" name="TextBox 49"/>
          <p:cNvSpPr txBox="1"/>
          <p:nvPr/>
        </p:nvSpPr>
        <p:spPr>
          <a:xfrm>
            <a:off x="2471201" y="7837485"/>
            <a:ext cx="13910033" cy="806298"/>
          </a:xfrm>
          <a:prstGeom prst="rect">
            <a:avLst/>
          </a:prstGeom>
        </p:spPr>
        <p:txBody>
          <a:bodyPr lIns="0" tIns="0" rIns="0" bIns="0" rtlCol="0" anchor="t">
            <a:spAutoFit/>
          </a:bodyPr>
          <a:lstStyle/>
          <a:p>
            <a:pPr algn="ctr">
              <a:lnSpc>
                <a:spcPts val="3161"/>
              </a:lnSpc>
              <a:spcBef>
                <a:spcPct val="0"/>
              </a:spcBef>
            </a:pPr>
            <a:r>
              <a:rPr lang="en-US" sz="2800" spc="165">
                <a:solidFill>
                  <a:srgbClr val="5EAAAE"/>
                </a:solidFill>
                <a:latin typeface="Bakerie"/>
              </a:rPr>
              <a:t>Hydrogen Fuel Cells, Electrolyzers, Lithium-ion (Li-ion) Batteries, Sodium-ion (Na-ion) Batteries, Beyond Li-ion Batteries, Electrochemical (Micro)Reactors, Photovoltaics, Wind Turbines</a:t>
            </a:r>
          </a:p>
        </p:txBody>
      </p:sp>
      <p:sp>
        <p:nvSpPr>
          <p:cNvPr id="50" name="TextBox 50"/>
          <p:cNvSpPr txBox="1"/>
          <p:nvPr/>
        </p:nvSpPr>
        <p:spPr>
          <a:xfrm>
            <a:off x="2053499" y="6520676"/>
            <a:ext cx="15837474" cy="1031059"/>
          </a:xfrm>
          <a:prstGeom prst="rect">
            <a:avLst/>
          </a:prstGeom>
        </p:spPr>
        <p:txBody>
          <a:bodyPr lIns="0" tIns="0" rIns="0" bIns="0" rtlCol="0" anchor="t">
            <a:spAutoFit/>
          </a:bodyPr>
          <a:lstStyle/>
          <a:p>
            <a:pPr algn="l">
              <a:lnSpc>
                <a:spcPts val="2721"/>
              </a:lnSpc>
              <a:spcBef>
                <a:spcPct val="0"/>
              </a:spcBef>
            </a:pPr>
            <a:r>
              <a:rPr lang="en-US" sz="2408" spc="77">
                <a:solidFill>
                  <a:srgbClr val="FFFFFF"/>
                </a:solidFill>
                <a:latin typeface="Montserrat Light"/>
              </a:rPr>
              <a:t>Students work in groups to develop their own projects on one of the sustainable technologies that utilise advances in science, engineering and design to tackle pressing environmental challenges such as climate change, resource depletion and pollution.</a:t>
            </a:r>
          </a:p>
        </p:txBody>
      </p:sp>
      <p:sp>
        <p:nvSpPr>
          <p:cNvPr id="51" name="Freeform 51"/>
          <p:cNvSpPr/>
          <p:nvPr/>
        </p:nvSpPr>
        <p:spPr>
          <a:xfrm flipH="1">
            <a:off x="14186255" y="1562015"/>
            <a:ext cx="4101745" cy="4101745"/>
          </a:xfrm>
          <a:custGeom>
            <a:avLst/>
            <a:gdLst/>
            <a:ahLst/>
            <a:cxnLst/>
            <a:rect l="l" t="t" r="r" b="b"/>
            <a:pathLst>
              <a:path w="4101745" h="4101745">
                <a:moveTo>
                  <a:pt x="4101745" y="0"/>
                </a:moveTo>
                <a:lnTo>
                  <a:pt x="0" y="0"/>
                </a:lnTo>
                <a:lnTo>
                  <a:pt x="0" y="4101746"/>
                </a:lnTo>
                <a:lnTo>
                  <a:pt x="4101745" y="4101746"/>
                </a:lnTo>
                <a:lnTo>
                  <a:pt x="4101745"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2" name="Freeform 52"/>
          <p:cNvSpPr/>
          <p:nvPr/>
        </p:nvSpPr>
        <p:spPr>
          <a:xfrm>
            <a:off x="14647195" y="4206159"/>
            <a:ext cx="2716975" cy="1528299"/>
          </a:xfrm>
          <a:custGeom>
            <a:avLst/>
            <a:gdLst/>
            <a:ahLst/>
            <a:cxnLst/>
            <a:rect l="l" t="t" r="r" b="b"/>
            <a:pathLst>
              <a:path w="2716975" h="1528299">
                <a:moveTo>
                  <a:pt x="0" y="0"/>
                </a:moveTo>
                <a:lnTo>
                  <a:pt x="2716975" y="0"/>
                </a:lnTo>
                <a:lnTo>
                  <a:pt x="2716975" y="1528298"/>
                </a:lnTo>
                <a:lnTo>
                  <a:pt x="0" y="1528298"/>
                </a:lnTo>
                <a:lnTo>
                  <a:pt x="0" y="0"/>
                </a:lnTo>
                <a:close/>
              </a:path>
            </a:pathLst>
          </a:custGeom>
          <a:blipFill>
            <a:blip r:embed="rId6"/>
            <a:stretch>
              <a:fillRect/>
            </a:stretch>
          </a:blipFill>
        </p:spPr>
        <p:txBody>
          <a:bodyPr/>
          <a:lstStyle/>
          <a:p>
            <a:endParaRPr lang="en-US"/>
          </a:p>
        </p:txBody>
      </p:sp>
      <p:sp>
        <p:nvSpPr>
          <p:cNvPr id="53" name="Freeform 53"/>
          <p:cNvSpPr/>
          <p:nvPr/>
        </p:nvSpPr>
        <p:spPr>
          <a:xfrm>
            <a:off x="15000713" y="3582933"/>
            <a:ext cx="2258587" cy="1505725"/>
          </a:xfrm>
          <a:custGeom>
            <a:avLst/>
            <a:gdLst/>
            <a:ahLst/>
            <a:cxnLst/>
            <a:rect l="l" t="t" r="r" b="b"/>
            <a:pathLst>
              <a:path w="2258587" h="1505725">
                <a:moveTo>
                  <a:pt x="0" y="0"/>
                </a:moveTo>
                <a:lnTo>
                  <a:pt x="2258587" y="0"/>
                </a:lnTo>
                <a:lnTo>
                  <a:pt x="2258587" y="1505725"/>
                </a:lnTo>
                <a:lnTo>
                  <a:pt x="0" y="1505725"/>
                </a:lnTo>
                <a:lnTo>
                  <a:pt x="0" y="0"/>
                </a:lnTo>
                <a:close/>
              </a:path>
            </a:pathLst>
          </a:custGeom>
          <a:blipFill>
            <a:blip r:embed="rId7"/>
            <a:stretch>
              <a:fillRect/>
            </a:stretch>
          </a:blipFill>
        </p:spPr>
        <p:txBody>
          <a:bodyPr/>
          <a:lstStyle/>
          <a:p>
            <a:endParaRPr lang="en-US"/>
          </a:p>
        </p:txBody>
      </p:sp>
      <p:sp>
        <p:nvSpPr>
          <p:cNvPr id="54" name="TextBox 54"/>
          <p:cNvSpPr txBox="1"/>
          <p:nvPr/>
        </p:nvSpPr>
        <p:spPr>
          <a:xfrm>
            <a:off x="14297848" y="1991732"/>
            <a:ext cx="3701506" cy="2009233"/>
          </a:xfrm>
          <a:prstGeom prst="rect">
            <a:avLst/>
          </a:prstGeom>
        </p:spPr>
        <p:txBody>
          <a:bodyPr lIns="0" tIns="0" rIns="0" bIns="0" rtlCol="0" anchor="t">
            <a:spAutoFit/>
          </a:bodyPr>
          <a:lstStyle/>
          <a:p>
            <a:pPr algn="ctr">
              <a:lnSpc>
                <a:spcPts val="2317"/>
              </a:lnSpc>
              <a:spcBef>
                <a:spcPct val="0"/>
              </a:spcBef>
            </a:pPr>
            <a:r>
              <a:rPr lang="en-US" sz="2052" spc="121">
                <a:solidFill>
                  <a:srgbClr val="FFFFFF"/>
                </a:solidFill>
                <a:latin typeface="Montserrat Light"/>
              </a:rPr>
              <a:t>The implementation of the course is supported by the learning management system Moodle and the collaborative learning environment MS Teams.</a:t>
            </a:r>
          </a:p>
        </p:txBody>
      </p:sp>
      <p:sp>
        <p:nvSpPr>
          <p:cNvPr id="55" name="AutoShape 3">
            <a:extLst>
              <a:ext uri="{FF2B5EF4-FFF2-40B4-BE49-F238E27FC236}">
                <a16:creationId xmlns:a16="http://schemas.microsoft.com/office/drawing/2014/main" id="{46529D9D-CAAC-D3AF-C723-D3A1E89CBBFF}"/>
              </a:ext>
            </a:extLst>
          </p:cNvPr>
          <p:cNvSpPr/>
          <p:nvPr/>
        </p:nvSpPr>
        <p:spPr>
          <a:xfrm>
            <a:off x="-163958" y="11326754"/>
            <a:ext cx="19087931" cy="1483726"/>
          </a:xfrm>
          <a:prstGeom prst="rect">
            <a:avLst/>
          </a:prstGeom>
          <a:solidFill>
            <a:srgbClr val="FFFFFF"/>
          </a:solidFill>
        </p:spPr>
        <p:txBody>
          <a:bodyPr/>
          <a:lstStyle/>
          <a:p>
            <a:endParaRPr lang="en-US"/>
          </a:p>
        </p:txBody>
      </p:sp>
      <p:pic>
        <p:nvPicPr>
          <p:cNvPr id="56" name="Picture 55">
            <a:extLst>
              <a:ext uri="{FF2B5EF4-FFF2-40B4-BE49-F238E27FC236}">
                <a16:creationId xmlns:a16="http://schemas.microsoft.com/office/drawing/2014/main" id="{A2225241-5F8D-9154-BA4A-FE630721F9A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33448" y="9379180"/>
            <a:ext cx="3131820" cy="657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4"/>
            <a:stretch>
              <a:fillRect t="-6903" r="-479"/>
            </a:stretch>
          </a:blipFill>
        </p:spPr>
        <p:txBody>
          <a:bodyPr/>
          <a:lstStyle/>
          <a:p>
            <a:endParaRPr lang="en-US"/>
          </a:p>
        </p:txBody>
      </p:sp>
      <p:sp>
        <p:nvSpPr>
          <p:cNvPr id="9" name="Freeform 9"/>
          <p:cNvSpPr/>
          <p:nvPr/>
        </p:nvSpPr>
        <p:spPr>
          <a:xfrm>
            <a:off x="2050066" y="2406384"/>
            <a:ext cx="8855064" cy="5986795"/>
          </a:xfrm>
          <a:custGeom>
            <a:avLst/>
            <a:gdLst/>
            <a:ahLst/>
            <a:cxnLst/>
            <a:rect l="l" t="t" r="r" b="b"/>
            <a:pathLst>
              <a:path w="8855064" h="5986795">
                <a:moveTo>
                  <a:pt x="0" y="0"/>
                </a:moveTo>
                <a:lnTo>
                  <a:pt x="8855064" y="0"/>
                </a:lnTo>
                <a:lnTo>
                  <a:pt x="8855064" y="5986795"/>
                </a:lnTo>
                <a:lnTo>
                  <a:pt x="0" y="5986795"/>
                </a:lnTo>
                <a:lnTo>
                  <a:pt x="0" y="0"/>
                </a:lnTo>
                <a:close/>
              </a:path>
            </a:pathLst>
          </a:custGeom>
          <a:blipFill>
            <a:blip r:embed="rId5"/>
            <a:stretch>
              <a:fillRect t="-9965"/>
            </a:stretch>
          </a:blipFill>
        </p:spPr>
        <p:txBody>
          <a:bodyPr/>
          <a:lstStyle/>
          <a:p>
            <a:endParaRPr lang="en-US"/>
          </a:p>
        </p:txBody>
      </p:sp>
      <p:sp>
        <p:nvSpPr>
          <p:cNvPr id="10" name="TextBox 10"/>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6</a:t>
            </a:r>
            <a:endParaRPr lang="en-US" sz="6000" spc="30" dirty="0">
              <a:solidFill>
                <a:srgbClr val="FEFEFE"/>
              </a:solidFill>
              <a:latin typeface="Montserrat Classic Bold"/>
            </a:endParaRPr>
          </a:p>
        </p:txBody>
      </p:sp>
      <p:sp>
        <p:nvSpPr>
          <p:cNvPr id="11" name="TextBox 11"/>
          <p:cNvSpPr txBox="1"/>
          <p:nvPr/>
        </p:nvSpPr>
        <p:spPr>
          <a:xfrm>
            <a:off x="2050066" y="8838044"/>
            <a:ext cx="14913513" cy="218008"/>
          </a:xfrm>
          <a:prstGeom prst="rect">
            <a:avLst/>
          </a:prstGeom>
        </p:spPr>
        <p:txBody>
          <a:bodyPr wrap="square" lIns="0" tIns="0" rIns="0" bIns="0" rtlCol="0" anchor="t">
            <a:spAutoFit/>
          </a:bodyPr>
          <a:lstStyle/>
          <a:p>
            <a:pPr>
              <a:lnSpc>
                <a:spcPts val="1693"/>
              </a:lnSpc>
              <a:spcBef>
                <a:spcPct val="0"/>
              </a:spcBef>
            </a:pPr>
            <a:r>
              <a:rPr lang="en-US" sz="1500" spc="88" dirty="0">
                <a:solidFill>
                  <a:srgbClr val="FFFFFF"/>
                </a:solidFill>
                <a:latin typeface="Montserrat Light"/>
              </a:rPr>
              <a:t>Characteristics of a 21st Century Learner (Taken from Tan (2016), </a:t>
            </a:r>
            <a:r>
              <a:rPr lang="en-US" sz="1500" spc="88" dirty="0" err="1">
                <a:solidFill>
                  <a:srgbClr val="FFFFFF"/>
                </a:solidFill>
                <a:latin typeface="Montserrat Light"/>
              </a:rPr>
              <a:t>Retreived</a:t>
            </a:r>
            <a:r>
              <a:rPr lang="en-US" sz="1500" spc="88" dirty="0">
                <a:solidFill>
                  <a:srgbClr val="FFFFFF"/>
                </a:solidFill>
                <a:latin typeface="Montserrat Light"/>
              </a:rPr>
              <a:t> from https://smiletutor.sg/facilitating-21st-century-learners/)</a:t>
            </a:r>
          </a:p>
        </p:txBody>
      </p:sp>
      <p:sp>
        <p:nvSpPr>
          <p:cNvPr id="12" name="TextBox 12"/>
          <p:cNvSpPr txBox="1"/>
          <p:nvPr/>
        </p:nvSpPr>
        <p:spPr>
          <a:xfrm>
            <a:off x="2050066" y="1304321"/>
            <a:ext cx="12948358"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THE 21ST CENTURY LEARNER IS…</a:t>
            </a:r>
          </a:p>
        </p:txBody>
      </p:sp>
      <p:sp>
        <p:nvSpPr>
          <p:cNvPr id="13" name="AutoShape 3">
            <a:extLst>
              <a:ext uri="{FF2B5EF4-FFF2-40B4-BE49-F238E27FC236}">
                <a16:creationId xmlns:a16="http://schemas.microsoft.com/office/drawing/2014/main" id="{26C2F5EA-A6E1-14B0-FF5B-910442F469DD}"/>
              </a:ext>
            </a:extLst>
          </p:cNvPr>
          <p:cNvSpPr/>
          <p:nvPr/>
        </p:nvSpPr>
        <p:spPr>
          <a:xfrm>
            <a:off x="-1965876" y="13656452"/>
            <a:ext cx="19087931" cy="1483726"/>
          </a:xfrm>
          <a:prstGeom prst="rect">
            <a:avLst/>
          </a:prstGeom>
          <a:solidFill>
            <a:srgbClr val="FFFFFF"/>
          </a:solidFill>
        </p:spPr>
        <p:txBody>
          <a:bodyPr/>
          <a:lstStyle/>
          <a:p>
            <a:endParaRPr lang="en-US"/>
          </a:p>
        </p:txBody>
      </p:sp>
      <p:pic>
        <p:nvPicPr>
          <p:cNvPr id="14" name="Picture 13">
            <a:extLst>
              <a:ext uri="{FF2B5EF4-FFF2-40B4-BE49-F238E27FC236}">
                <a16:creationId xmlns:a16="http://schemas.microsoft.com/office/drawing/2014/main" id="{661666D2-9746-3D85-75AD-8791018EE0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80" y="9377523"/>
            <a:ext cx="3131820" cy="657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dirty="0"/>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4"/>
            <a:stretch>
              <a:fillRect t="-6903" r="-479"/>
            </a:stretch>
          </a:blipFill>
        </p:spPr>
        <p:txBody>
          <a:bodyPr/>
          <a:lstStyle/>
          <a:p>
            <a:endParaRPr lang="en-US"/>
          </a:p>
        </p:txBody>
      </p:sp>
      <p:grpSp>
        <p:nvGrpSpPr>
          <p:cNvPr id="9" name="Group 9"/>
          <p:cNvGrpSpPr/>
          <p:nvPr/>
        </p:nvGrpSpPr>
        <p:grpSpPr>
          <a:xfrm>
            <a:off x="11098643" y="3298582"/>
            <a:ext cx="7189357" cy="5917748"/>
            <a:chOff x="0" y="0"/>
            <a:chExt cx="1893493" cy="1558584"/>
          </a:xfrm>
        </p:grpSpPr>
        <p:sp>
          <p:nvSpPr>
            <p:cNvPr id="10" name="Freeform 10"/>
            <p:cNvSpPr/>
            <p:nvPr/>
          </p:nvSpPr>
          <p:spPr>
            <a:xfrm>
              <a:off x="0" y="0"/>
              <a:ext cx="1893493" cy="1558584"/>
            </a:xfrm>
            <a:custGeom>
              <a:avLst/>
              <a:gdLst/>
              <a:ahLst/>
              <a:cxnLst/>
              <a:rect l="l" t="t" r="r" b="b"/>
              <a:pathLst>
                <a:path w="1893493" h="1558584">
                  <a:moveTo>
                    <a:pt x="0" y="0"/>
                  </a:moveTo>
                  <a:lnTo>
                    <a:pt x="1893493" y="0"/>
                  </a:lnTo>
                  <a:lnTo>
                    <a:pt x="1893493" y="1558584"/>
                  </a:lnTo>
                  <a:lnTo>
                    <a:pt x="0" y="1558584"/>
                  </a:lnTo>
                  <a:close/>
                </a:path>
              </a:pathLst>
            </a:custGeom>
            <a:solidFill>
              <a:srgbClr val="FEFEFE"/>
            </a:solidFill>
          </p:spPr>
          <p:txBody>
            <a:bodyPr/>
            <a:lstStyle/>
            <a:p>
              <a:endParaRPr lang="en-US"/>
            </a:p>
          </p:txBody>
        </p:sp>
        <p:sp>
          <p:nvSpPr>
            <p:cNvPr id="11" name="TextBox 11"/>
            <p:cNvSpPr txBox="1"/>
            <p:nvPr/>
          </p:nvSpPr>
          <p:spPr>
            <a:xfrm>
              <a:off x="0" y="19050"/>
              <a:ext cx="1893493" cy="1539534"/>
            </a:xfrm>
            <a:prstGeom prst="rect">
              <a:avLst/>
            </a:prstGeom>
          </p:spPr>
          <p:txBody>
            <a:bodyPr lIns="50800" tIns="50800" rIns="50800" bIns="50800" rtlCol="0" anchor="ctr"/>
            <a:lstStyle/>
            <a:p>
              <a:pPr algn="ctr">
                <a:lnSpc>
                  <a:spcPts val="2596"/>
                </a:lnSpc>
              </a:pPr>
              <a:endParaRPr/>
            </a:p>
          </p:txBody>
        </p:sp>
      </p:grpSp>
      <p:grpSp>
        <p:nvGrpSpPr>
          <p:cNvPr id="12" name="Group 12"/>
          <p:cNvGrpSpPr/>
          <p:nvPr/>
        </p:nvGrpSpPr>
        <p:grpSpPr>
          <a:xfrm>
            <a:off x="0" y="3298582"/>
            <a:ext cx="10820400" cy="950043"/>
            <a:chOff x="0" y="0"/>
            <a:chExt cx="2755536" cy="250217"/>
          </a:xfrm>
        </p:grpSpPr>
        <p:sp>
          <p:nvSpPr>
            <p:cNvPr id="13" name="Freeform 13"/>
            <p:cNvSpPr/>
            <p:nvPr/>
          </p:nvSpPr>
          <p:spPr>
            <a:xfrm>
              <a:off x="0" y="0"/>
              <a:ext cx="2755536" cy="250217"/>
            </a:xfrm>
            <a:custGeom>
              <a:avLst/>
              <a:gdLst/>
              <a:ahLst/>
              <a:cxnLst/>
              <a:rect l="l" t="t" r="r" b="b"/>
              <a:pathLst>
                <a:path w="2755536" h="250217">
                  <a:moveTo>
                    <a:pt x="0" y="0"/>
                  </a:moveTo>
                  <a:lnTo>
                    <a:pt x="2755536" y="0"/>
                  </a:lnTo>
                  <a:lnTo>
                    <a:pt x="2755536" y="250217"/>
                  </a:lnTo>
                  <a:lnTo>
                    <a:pt x="0" y="250217"/>
                  </a:lnTo>
                  <a:close/>
                </a:path>
              </a:pathLst>
            </a:custGeom>
            <a:solidFill>
              <a:srgbClr val="507172"/>
            </a:solidFill>
          </p:spPr>
          <p:txBody>
            <a:bodyPr/>
            <a:lstStyle/>
            <a:p>
              <a:endParaRPr lang="en-US"/>
            </a:p>
          </p:txBody>
        </p:sp>
        <p:sp>
          <p:nvSpPr>
            <p:cNvPr id="14" name="TextBox 14"/>
            <p:cNvSpPr txBox="1"/>
            <p:nvPr/>
          </p:nvSpPr>
          <p:spPr>
            <a:xfrm>
              <a:off x="0" y="19050"/>
              <a:ext cx="2755536" cy="231167"/>
            </a:xfrm>
            <a:prstGeom prst="rect">
              <a:avLst/>
            </a:prstGeom>
          </p:spPr>
          <p:txBody>
            <a:bodyPr lIns="50800" tIns="50800" rIns="50800" bIns="50800" rtlCol="0" anchor="ctr"/>
            <a:lstStyle/>
            <a:p>
              <a:pPr marL="0" lvl="0" indent="0" algn="l">
                <a:lnSpc>
                  <a:spcPts val="2721"/>
                </a:lnSpc>
                <a:spcBef>
                  <a:spcPct val="0"/>
                </a:spcBef>
              </a:pPr>
              <a:r>
                <a:rPr lang="en-US" sz="2408" spc="77">
                  <a:solidFill>
                    <a:srgbClr val="FFFFFF"/>
                  </a:solidFill>
                  <a:latin typeface="Montserrat Light"/>
                </a:rPr>
                <a:t>                     </a:t>
              </a:r>
              <a:r>
                <a:rPr lang="en-US" sz="2408" u="none" strike="noStrike" spc="77">
                  <a:solidFill>
                    <a:srgbClr val="FFFFFF"/>
                  </a:solidFill>
                  <a:latin typeface="Montserrat Light"/>
                </a:rPr>
                <a:t>clearly set objectives (driving direction)</a:t>
              </a:r>
            </a:p>
          </p:txBody>
        </p:sp>
      </p:grpSp>
      <p:grpSp>
        <p:nvGrpSpPr>
          <p:cNvPr id="15" name="Group 15"/>
          <p:cNvGrpSpPr/>
          <p:nvPr/>
        </p:nvGrpSpPr>
        <p:grpSpPr>
          <a:xfrm>
            <a:off x="0" y="4354324"/>
            <a:ext cx="10820400" cy="1011777"/>
            <a:chOff x="0" y="0"/>
            <a:chExt cx="2755536" cy="266476"/>
          </a:xfrm>
        </p:grpSpPr>
        <p:sp>
          <p:nvSpPr>
            <p:cNvPr id="16" name="Freeform 16"/>
            <p:cNvSpPr/>
            <p:nvPr/>
          </p:nvSpPr>
          <p:spPr>
            <a:xfrm>
              <a:off x="0" y="0"/>
              <a:ext cx="2755536" cy="266476"/>
            </a:xfrm>
            <a:custGeom>
              <a:avLst/>
              <a:gdLst/>
              <a:ahLst/>
              <a:cxnLst/>
              <a:rect l="l" t="t" r="r" b="b"/>
              <a:pathLst>
                <a:path w="2755536" h="266476">
                  <a:moveTo>
                    <a:pt x="0" y="0"/>
                  </a:moveTo>
                  <a:lnTo>
                    <a:pt x="2755536" y="0"/>
                  </a:lnTo>
                  <a:lnTo>
                    <a:pt x="2755536" y="266476"/>
                  </a:lnTo>
                  <a:lnTo>
                    <a:pt x="0" y="266476"/>
                  </a:lnTo>
                  <a:close/>
                </a:path>
              </a:pathLst>
            </a:custGeom>
            <a:solidFill>
              <a:srgbClr val="507172"/>
            </a:solidFill>
          </p:spPr>
          <p:txBody>
            <a:bodyPr/>
            <a:lstStyle/>
            <a:p>
              <a:endParaRPr lang="en-US"/>
            </a:p>
          </p:txBody>
        </p:sp>
        <p:sp>
          <p:nvSpPr>
            <p:cNvPr id="17" name="TextBox 17"/>
            <p:cNvSpPr txBox="1"/>
            <p:nvPr/>
          </p:nvSpPr>
          <p:spPr>
            <a:xfrm>
              <a:off x="0" y="19050"/>
              <a:ext cx="2755536" cy="247426"/>
            </a:xfrm>
            <a:prstGeom prst="rect">
              <a:avLst/>
            </a:prstGeom>
          </p:spPr>
          <p:txBody>
            <a:bodyPr lIns="50800" tIns="50800" rIns="50800" bIns="50800" rtlCol="0" anchor="ctr"/>
            <a:lstStyle/>
            <a:p>
              <a:pPr>
                <a:lnSpc>
                  <a:spcPts val="2721"/>
                </a:lnSpc>
              </a:pPr>
              <a:r>
                <a:rPr lang="en-US" sz="2408" spc="77">
                  <a:solidFill>
                    <a:srgbClr val="FFFFFF"/>
                  </a:solidFill>
                  <a:latin typeface="Montserrat Light"/>
                </a:rPr>
                <a:t>                     learning through a sequence of meaningful activities </a:t>
              </a:r>
            </a:p>
            <a:p>
              <a:pPr marL="0" lvl="0" indent="0" algn="l">
                <a:lnSpc>
                  <a:spcPts val="2721"/>
                </a:lnSpc>
                <a:spcBef>
                  <a:spcPct val="0"/>
                </a:spcBef>
              </a:pPr>
              <a:r>
                <a:rPr lang="en-US" sz="2408" spc="77">
                  <a:solidFill>
                    <a:srgbClr val="FFFFFF"/>
                  </a:solidFill>
                  <a:latin typeface="Montserrat Light"/>
                </a:rPr>
                <a:t>                     (key steps of PBL) </a:t>
              </a:r>
            </a:p>
          </p:txBody>
        </p:sp>
      </p:grpSp>
      <p:grpSp>
        <p:nvGrpSpPr>
          <p:cNvPr id="18" name="Group 18"/>
          <p:cNvGrpSpPr/>
          <p:nvPr/>
        </p:nvGrpSpPr>
        <p:grpSpPr>
          <a:xfrm>
            <a:off x="0" y="5470876"/>
            <a:ext cx="10820400" cy="981376"/>
            <a:chOff x="0" y="0"/>
            <a:chExt cx="2755536" cy="258469"/>
          </a:xfrm>
        </p:grpSpPr>
        <p:sp>
          <p:nvSpPr>
            <p:cNvPr id="19" name="Freeform 19"/>
            <p:cNvSpPr/>
            <p:nvPr/>
          </p:nvSpPr>
          <p:spPr>
            <a:xfrm>
              <a:off x="0" y="0"/>
              <a:ext cx="2755536" cy="258469"/>
            </a:xfrm>
            <a:custGeom>
              <a:avLst/>
              <a:gdLst/>
              <a:ahLst/>
              <a:cxnLst/>
              <a:rect l="l" t="t" r="r" b="b"/>
              <a:pathLst>
                <a:path w="2755536" h="258469">
                  <a:moveTo>
                    <a:pt x="0" y="0"/>
                  </a:moveTo>
                  <a:lnTo>
                    <a:pt x="2755536" y="0"/>
                  </a:lnTo>
                  <a:lnTo>
                    <a:pt x="2755536" y="258469"/>
                  </a:lnTo>
                  <a:lnTo>
                    <a:pt x="0" y="258469"/>
                  </a:lnTo>
                  <a:close/>
                </a:path>
              </a:pathLst>
            </a:custGeom>
            <a:solidFill>
              <a:srgbClr val="507172"/>
            </a:solidFill>
          </p:spPr>
          <p:txBody>
            <a:bodyPr/>
            <a:lstStyle/>
            <a:p>
              <a:endParaRPr lang="en-US"/>
            </a:p>
          </p:txBody>
        </p:sp>
        <p:sp>
          <p:nvSpPr>
            <p:cNvPr id="20" name="TextBox 20"/>
            <p:cNvSpPr txBox="1"/>
            <p:nvPr/>
          </p:nvSpPr>
          <p:spPr>
            <a:xfrm>
              <a:off x="0" y="19050"/>
              <a:ext cx="2755536" cy="239419"/>
            </a:xfrm>
            <a:prstGeom prst="rect">
              <a:avLst/>
            </a:prstGeom>
          </p:spPr>
          <p:txBody>
            <a:bodyPr lIns="50800" tIns="50800" rIns="50800" bIns="50800" rtlCol="0" anchor="ctr"/>
            <a:lstStyle/>
            <a:p>
              <a:pPr>
                <a:lnSpc>
                  <a:spcPts val="2721"/>
                </a:lnSpc>
              </a:pPr>
              <a:r>
                <a:rPr lang="en-US" sz="2408" spc="77">
                  <a:solidFill>
                    <a:srgbClr val="FFFFFF"/>
                  </a:solidFill>
                  <a:latin typeface="Montserrat Light"/>
                </a:rPr>
                <a:t>                     collaboration between teacher and students and                                             </a:t>
              </a:r>
            </a:p>
            <a:p>
              <a:pPr marL="0" lvl="0" indent="0" algn="l">
                <a:lnSpc>
                  <a:spcPts val="2721"/>
                </a:lnSpc>
                <a:spcBef>
                  <a:spcPct val="0"/>
                </a:spcBef>
              </a:pPr>
              <a:r>
                <a:rPr lang="en-US" sz="2408" spc="77">
                  <a:solidFill>
                    <a:srgbClr val="FFFFFF"/>
                  </a:solidFill>
                  <a:latin typeface="Montserrat Light"/>
                </a:rPr>
                <a:t>                     between students in the project group</a:t>
              </a:r>
            </a:p>
          </p:txBody>
        </p:sp>
      </p:grpSp>
      <p:sp>
        <p:nvSpPr>
          <p:cNvPr id="21" name="Freeform 21"/>
          <p:cNvSpPr/>
          <p:nvPr/>
        </p:nvSpPr>
        <p:spPr>
          <a:xfrm>
            <a:off x="11174843" y="3743665"/>
            <a:ext cx="7023013" cy="4466198"/>
          </a:xfrm>
          <a:custGeom>
            <a:avLst/>
            <a:gdLst/>
            <a:ahLst/>
            <a:cxnLst/>
            <a:rect l="l" t="t" r="r" b="b"/>
            <a:pathLst>
              <a:path w="7023013" h="4466198">
                <a:moveTo>
                  <a:pt x="0" y="0"/>
                </a:moveTo>
                <a:lnTo>
                  <a:pt x="7023013" y="0"/>
                </a:lnTo>
                <a:lnTo>
                  <a:pt x="7023013" y="4466198"/>
                </a:lnTo>
                <a:lnTo>
                  <a:pt x="0" y="4466198"/>
                </a:lnTo>
                <a:lnTo>
                  <a:pt x="0" y="0"/>
                </a:lnTo>
                <a:close/>
              </a:path>
            </a:pathLst>
          </a:custGeom>
          <a:blipFill>
            <a:blip r:embed="rId5"/>
            <a:stretch>
              <a:fillRect/>
            </a:stretch>
          </a:blipFill>
        </p:spPr>
        <p:txBody>
          <a:bodyPr/>
          <a:lstStyle/>
          <a:p>
            <a:endParaRPr lang="en-US"/>
          </a:p>
        </p:txBody>
      </p:sp>
      <p:sp>
        <p:nvSpPr>
          <p:cNvPr id="22" name="TextBox 22"/>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7</a:t>
            </a:r>
            <a:endParaRPr lang="en-US" sz="6000" spc="30" dirty="0">
              <a:solidFill>
                <a:srgbClr val="FEFEFE"/>
              </a:solidFill>
              <a:latin typeface="Montserrat Classic Bold"/>
            </a:endParaRPr>
          </a:p>
        </p:txBody>
      </p:sp>
      <p:sp>
        <p:nvSpPr>
          <p:cNvPr id="23" name="TextBox 23"/>
          <p:cNvSpPr txBox="1"/>
          <p:nvPr/>
        </p:nvSpPr>
        <p:spPr>
          <a:xfrm>
            <a:off x="11174843" y="8625649"/>
            <a:ext cx="7023013" cy="632651"/>
          </a:xfrm>
          <a:prstGeom prst="rect">
            <a:avLst/>
          </a:prstGeom>
        </p:spPr>
        <p:txBody>
          <a:bodyPr lIns="0" tIns="0" rIns="0" bIns="0" rtlCol="0" anchor="t">
            <a:spAutoFit/>
          </a:bodyPr>
          <a:lstStyle/>
          <a:p>
            <a:pPr>
              <a:lnSpc>
                <a:spcPts val="1693"/>
              </a:lnSpc>
            </a:pPr>
            <a:r>
              <a:rPr lang="en-US" sz="1500" spc="88">
                <a:solidFill>
                  <a:srgbClr val="5B5C5E"/>
                </a:solidFill>
                <a:latin typeface="Montserrat Light"/>
              </a:rPr>
              <a:t>Trilling, B. &amp; Fadel, C. (2012). 21st century skills: Learning for life in our times. John Wiley &amp; Sons.</a:t>
            </a:r>
          </a:p>
          <a:p>
            <a:pPr>
              <a:lnSpc>
                <a:spcPts val="1693"/>
              </a:lnSpc>
              <a:spcBef>
                <a:spcPct val="0"/>
              </a:spcBef>
            </a:pPr>
            <a:endParaRPr lang="en-US" sz="1500" spc="88">
              <a:solidFill>
                <a:srgbClr val="5B5C5E"/>
              </a:solidFill>
              <a:latin typeface="Montserrat Light"/>
            </a:endParaRPr>
          </a:p>
        </p:txBody>
      </p:sp>
      <p:sp>
        <p:nvSpPr>
          <p:cNvPr id="24" name="TextBox 24"/>
          <p:cNvSpPr txBox="1"/>
          <p:nvPr/>
        </p:nvSpPr>
        <p:spPr>
          <a:xfrm>
            <a:off x="2050066" y="1304321"/>
            <a:ext cx="12948358"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PROJECT-BASED LEARNING (PBL)</a:t>
            </a:r>
          </a:p>
        </p:txBody>
      </p:sp>
      <p:sp>
        <p:nvSpPr>
          <p:cNvPr id="25" name="TextBox 25"/>
          <p:cNvSpPr txBox="1"/>
          <p:nvPr/>
        </p:nvSpPr>
        <p:spPr>
          <a:xfrm>
            <a:off x="2050066" y="2585897"/>
            <a:ext cx="8922734" cy="346249"/>
          </a:xfrm>
          <a:prstGeom prst="rect">
            <a:avLst/>
          </a:prstGeom>
        </p:spPr>
        <p:txBody>
          <a:bodyPr wrap="square" lIns="0" tIns="0" rIns="0" bIns="0" rtlCol="0" anchor="t">
            <a:spAutoFit/>
          </a:bodyPr>
          <a:lstStyle/>
          <a:p>
            <a:pPr marL="0" lvl="0" indent="0" algn="l">
              <a:lnSpc>
                <a:spcPts val="2721"/>
              </a:lnSpc>
              <a:spcBef>
                <a:spcPct val="0"/>
              </a:spcBef>
            </a:pPr>
            <a:r>
              <a:rPr lang="en-US" sz="2408" u="none" strike="noStrike" spc="77" dirty="0">
                <a:solidFill>
                  <a:srgbClr val="FFFFFF"/>
                </a:solidFill>
                <a:latin typeface="Montserrat Light"/>
              </a:rPr>
              <a:t>The project-based learning bicycle model illustrates:</a:t>
            </a:r>
          </a:p>
        </p:txBody>
      </p:sp>
      <p:sp>
        <p:nvSpPr>
          <p:cNvPr id="26" name="AutoShape 3">
            <a:extLst>
              <a:ext uri="{FF2B5EF4-FFF2-40B4-BE49-F238E27FC236}">
                <a16:creationId xmlns:a16="http://schemas.microsoft.com/office/drawing/2014/main" id="{60A8FC53-6964-F1E7-9703-5C06D5E5EFB5}"/>
              </a:ext>
            </a:extLst>
          </p:cNvPr>
          <p:cNvSpPr/>
          <p:nvPr/>
        </p:nvSpPr>
        <p:spPr>
          <a:xfrm>
            <a:off x="-2491656" y="13714360"/>
            <a:ext cx="19087931" cy="1483726"/>
          </a:xfrm>
          <a:prstGeom prst="rect">
            <a:avLst/>
          </a:prstGeom>
          <a:solidFill>
            <a:srgbClr val="FFFFFF"/>
          </a:solidFill>
        </p:spPr>
        <p:txBody>
          <a:bodyPr/>
          <a:lstStyle/>
          <a:p>
            <a:endParaRPr lang="en-US"/>
          </a:p>
        </p:txBody>
      </p:sp>
      <p:pic>
        <p:nvPicPr>
          <p:cNvPr id="27" name="Picture 26">
            <a:extLst>
              <a:ext uri="{FF2B5EF4-FFF2-40B4-BE49-F238E27FC236}">
                <a16:creationId xmlns:a16="http://schemas.microsoft.com/office/drawing/2014/main" id="{50796BBE-D89E-0EC8-CDC4-06E8BE23572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6400" y="9435431"/>
            <a:ext cx="3131820" cy="657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C2529"/>
        </a:solidFill>
        <a:effectLst/>
      </p:bgPr>
    </p:bg>
    <p:spTree>
      <p:nvGrpSpPr>
        <p:cNvPr id="1" name=""/>
        <p:cNvGrpSpPr/>
        <p:nvPr/>
      </p:nvGrpSpPr>
      <p:grpSpPr>
        <a:xfrm>
          <a:off x="0" y="0"/>
          <a:ext cx="0" cy="0"/>
          <a:chOff x="0" y="0"/>
          <a:chExt cx="0" cy="0"/>
        </a:xfrm>
      </p:grpSpPr>
      <p:sp>
        <p:nvSpPr>
          <p:cNvPr id="2" name="TextBox 2"/>
          <p:cNvSpPr txBox="1"/>
          <p:nvPr/>
        </p:nvSpPr>
        <p:spPr>
          <a:xfrm>
            <a:off x="2687012" y="9484986"/>
            <a:ext cx="14276567" cy="372745"/>
          </a:xfrm>
          <a:prstGeom prst="rect">
            <a:avLst/>
          </a:prstGeom>
        </p:spPr>
        <p:txBody>
          <a:bodyPr lIns="0" tIns="0" rIns="0" bIns="0" rtlCol="0" anchor="t">
            <a:spAutoFit/>
          </a:bodyPr>
          <a:lstStyle/>
          <a:p>
            <a:pPr>
              <a:lnSpc>
                <a:spcPts val="3079"/>
              </a:lnSpc>
            </a:pPr>
            <a:r>
              <a:rPr lang="en-US" sz="2200" spc="175">
                <a:solidFill>
                  <a:srgbClr val="1C2529"/>
                </a:solidFill>
                <a:latin typeface="Montserrat Classic"/>
              </a:rPr>
              <a:t>Presented by Rachelle Beaudry</a:t>
            </a:r>
          </a:p>
        </p:txBody>
      </p:sp>
      <p:sp>
        <p:nvSpPr>
          <p:cNvPr id="3" name="AutoShape 3"/>
          <p:cNvSpPr/>
          <p:nvPr/>
        </p:nvSpPr>
        <p:spPr>
          <a:xfrm>
            <a:off x="-399966" y="9093816"/>
            <a:ext cx="19087931" cy="1483726"/>
          </a:xfrm>
          <a:prstGeom prst="rect">
            <a:avLst/>
          </a:prstGeom>
          <a:solidFill>
            <a:srgbClr val="FFFFFF"/>
          </a:solidFill>
        </p:spPr>
        <p:txBody>
          <a:bodyPr/>
          <a:lstStyle/>
          <a:p>
            <a:endParaRPr lang="en-US"/>
          </a:p>
        </p:txBody>
      </p:sp>
      <p:sp>
        <p:nvSpPr>
          <p:cNvPr id="4" name="AutoShape 4"/>
          <p:cNvSpPr/>
          <p:nvPr/>
        </p:nvSpPr>
        <p:spPr>
          <a:xfrm>
            <a:off x="-193695" y="9093816"/>
            <a:ext cx="2243761" cy="1370737"/>
          </a:xfrm>
          <a:prstGeom prst="rect">
            <a:avLst/>
          </a:prstGeom>
          <a:solidFill>
            <a:srgbClr val="AACF46"/>
          </a:solidFill>
        </p:spPr>
        <p:txBody>
          <a:bodyPr/>
          <a:lstStyle/>
          <a:p>
            <a:endParaRPr lang="en-US"/>
          </a:p>
        </p:txBody>
      </p:sp>
      <p:sp>
        <p:nvSpPr>
          <p:cNvPr id="5" name="Freeform 5"/>
          <p:cNvSpPr/>
          <p:nvPr/>
        </p:nvSpPr>
        <p:spPr>
          <a:xfrm>
            <a:off x="2205644" y="9258300"/>
            <a:ext cx="2960619" cy="898986"/>
          </a:xfrm>
          <a:custGeom>
            <a:avLst/>
            <a:gdLst/>
            <a:ahLst/>
            <a:cxnLst/>
            <a:rect l="l" t="t" r="r" b="b"/>
            <a:pathLst>
              <a:path w="2960619" h="898986">
                <a:moveTo>
                  <a:pt x="0" y="0"/>
                </a:moveTo>
                <a:lnTo>
                  <a:pt x="2960620" y="0"/>
                </a:lnTo>
                <a:lnTo>
                  <a:pt x="2960620" y="898986"/>
                </a:lnTo>
                <a:lnTo>
                  <a:pt x="0" y="898986"/>
                </a:lnTo>
                <a:lnTo>
                  <a:pt x="0" y="0"/>
                </a:lnTo>
                <a:close/>
              </a:path>
            </a:pathLst>
          </a:custGeom>
          <a:blipFill>
            <a:blip r:embed="rId2"/>
            <a:stretch>
              <a:fillRect/>
            </a:stretch>
          </a:blipFill>
        </p:spPr>
        <p:txBody>
          <a:bodyPr/>
          <a:lstStyle/>
          <a:p>
            <a:endParaRPr lang="en-US"/>
          </a:p>
        </p:txBody>
      </p:sp>
      <p:sp>
        <p:nvSpPr>
          <p:cNvPr id="7" name="Freeform 7"/>
          <p:cNvSpPr/>
          <p:nvPr/>
        </p:nvSpPr>
        <p:spPr>
          <a:xfrm>
            <a:off x="0" y="-14504"/>
            <a:ext cx="18288000" cy="9086078"/>
          </a:xfrm>
          <a:custGeom>
            <a:avLst/>
            <a:gdLst/>
            <a:ahLst/>
            <a:cxnLst/>
            <a:rect l="l" t="t" r="r" b="b"/>
            <a:pathLst>
              <a:path w="18288000" h="9086078">
                <a:moveTo>
                  <a:pt x="0" y="0"/>
                </a:moveTo>
                <a:lnTo>
                  <a:pt x="18288000" y="0"/>
                </a:lnTo>
                <a:lnTo>
                  <a:pt x="18288000" y="9086078"/>
                </a:lnTo>
                <a:lnTo>
                  <a:pt x="0" y="9086078"/>
                </a:lnTo>
                <a:lnTo>
                  <a:pt x="0" y="0"/>
                </a:lnTo>
                <a:close/>
              </a:path>
            </a:pathLst>
          </a:custGeom>
          <a:blipFill>
            <a:blip r:embed="rId3">
              <a:alphaModFix amt="9999"/>
            </a:blip>
            <a:stretch>
              <a:fillRect t="-28265" b="-5959"/>
            </a:stretch>
          </a:blipFill>
        </p:spPr>
        <p:txBody>
          <a:bodyPr/>
          <a:lstStyle/>
          <a:p>
            <a:endParaRPr lang="en-US"/>
          </a:p>
        </p:txBody>
      </p:sp>
      <p:sp>
        <p:nvSpPr>
          <p:cNvPr id="8" name="Freeform 8"/>
          <p:cNvSpPr/>
          <p:nvPr/>
        </p:nvSpPr>
        <p:spPr>
          <a:xfrm>
            <a:off x="0" y="580864"/>
            <a:ext cx="2050066" cy="1741682"/>
          </a:xfrm>
          <a:custGeom>
            <a:avLst/>
            <a:gdLst/>
            <a:ahLst/>
            <a:cxnLst/>
            <a:rect l="l" t="t" r="r" b="b"/>
            <a:pathLst>
              <a:path w="2050066" h="1741682">
                <a:moveTo>
                  <a:pt x="0" y="0"/>
                </a:moveTo>
                <a:lnTo>
                  <a:pt x="2050066" y="0"/>
                </a:lnTo>
                <a:lnTo>
                  <a:pt x="2050066" y="1741682"/>
                </a:lnTo>
                <a:lnTo>
                  <a:pt x="0" y="1741682"/>
                </a:lnTo>
                <a:lnTo>
                  <a:pt x="0" y="0"/>
                </a:lnTo>
                <a:close/>
              </a:path>
            </a:pathLst>
          </a:custGeom>
          <a:blipFill>
            <a:blip r:embed="rId4"/>
            <a:stretch>
              <a:fillRect t="-6903" r="-479"/>
            </a:stretch>
          </a:blipFill>
        </p:spPr>
        <p:txBody>
          <a:bodyPr/>
          <a:lstStyle/>
          <a:p>
            <a:endParaRPr lang="en-US"/>
          </a:p>
        </p:txBody>
      </p:sp>
      <p:sp>
        <p:nvSpPr>
          <p:cNvPr id="9" name="TextBox 9"/>
          <p:cNvSpPr txBox="1"/>
          <p:nvPr/>
        </p:nvSpPr>
        <p:spPr>
          <a:xfrm>
            <a:off x="2205644" y="2398139"/>
            <a:ext cx="14051340" cy="5940088"/>
          </a:xfrm>
          <a:prstGeom prst="rect">
            <a:avLst/>
          </a:prstGeom>
        </p:spPr>
        <p:txBody>
          <a:bodyPr wrap="square" lIns="0" tIns="0" rIns="0" bIns="0" rtlCol="0" anchor="t">
            <a:spAutoFit/>
          </a:bodyPr>
          <a:lstStyle/>
          <a:p>
            <a:pPr>
              <a:lnSpc>
                <a:spcPts val="5924"/>
              </a:lnSpc>
            </a:pPr>
            <a:r>
              <a:rPr lang="en-US" sz="2408" spc="77" dirty="0">
                <a:solidFill>
                  <a:srgbClr val="FFFFFF"/>
                </a:solidFill>
                <a:latin typeface="Montserrat Light"/>
              </a:rPr>
              <a:t>Relationship to students' life experiences</a:t>
            </a:r>
          </a:p>
          <a:p>
            <a:pPr>
              <a:lnSpc>
                <a:spcPts val="5924"/>
              </a:lnSpc>
            </a:pPr>
            <a:r>
              <a:rPr lang="en-US" sz="2408" spc="77" dirty="0">
                <a:solidFill>
                  <a:srgbClr val="FFFFFF"/>
                </a:solidFill>
                <a:latin typeface="Montserrat Light"/>
              </a:rPr>
              <a:t>Interdisciplinary approach</a:t>
            </a:r>
          </a:p>
          <a:p>
            <a:pPr>
              <a:lnSpc>
                <a:spcPts val="5924"/>
              </a:lnSpc>
            </a:pPr>
            <a:r>
              <a:rPr lang="en-US" sz="2408" spc="77" dirty="0">
                <a:solidFill>
                  <a:srgbClr val="FFFFFF"/>
                </a:solidFill>
                <a:latin typeface="Montserrat Light"/>
              </a:rPr>
              <a:t>Planned and directed activities</a:t>
            </a:r>
          </a:p>
          <a:p>
            <a:pPr>
              <a:lnSpc>
                <a:spcPts val="5924"/>
              </a:lnSpc>
            </a:pPr>
            <a:r>
              <a:rPr lang="en-US" sz="2408" spc="77" dirty="0">
                <a:solidFill>
                  <a:srgbClr val="FFFFFF"/>
                </a:solidFill>
                <a:latin typeface="Montserrat Light"/>
              </a:rPr>
              <a:t>Consideration of students' interests, learning styles, and abilities</a:t>
            </a:r>
          </a:p>
          <a:p>
            <a:pPr>
              <a:lnSpc>
                <a:spcPts val="5924"/>
              </a:lnSpc>
            </a:pPr>
            <a:r>
              <a:rPr lang="en-US" sz="2408" spc="77" dirty="0">
                <a:solidFill>
                  <a:srgbClr val="FFFFFF"/>
                </a:solidFill>
                <a:latin typeface="Montserrat Light"/>
              </a:rPr>
              <a:t>Developing the ability to communicate and collaborate</a:t>
            </a:r>
          </a:p>
          <a:p>
            <a:pPr>
              <a:lnSpc>
                <a:spcPts val="5924"/>
              </a:lnSpc>
            </a:pPr>
            <a:r>
              <a:rPr lang="en-US" sz="2408" spc="77" dirty="0">
                <a:solidFill>
                  <a:srgbClr val="FFFFFF"/>
                </a:solidFill>
                <a:latin typeface="Montserrat Light"/>
              </a:rPr>
              <a:t>Focus on the learning process</a:t>
            </a:r>
          </a:p>
          <a:p>
            <a:pPr>
              <a:lnSpc>
                <a:spcPts val="5924"/>
              </a:lnSpc>
            </a:pPr>
            <a:r>
              <a:rPr lang="en-US" sz="2408" spc="77" dirty="0">
                <a:solidFill>
                  <a:srgbClr val="FFFFFF"/>
                </a:solidFill>
                <a:latin typeface="Montserrat Light"/>
              </a:rPr>
              <a:t>Openness of the learning process</a:t>
            </a:r>
          </a:p>
          <a:p>
            <a:pPr marL="0" lvl="0" indent="0" algn="l">
              <a:lnSpc>
                <a:spcPts val="5924"/>
              </a:lnSpc>
            </a:pPr>
            <a:r>
              <a:rPr lang="en-US" sz="2408" spc="77" dirty="0">
                <a:solidFill>
                  <a:srgbClr val="FFFFFF"/>
                </a:solidFill>
                <a:latin typeface="Montserrat Light"/>
              </a:rPr>
              <a:t>The evaluation of the end result as well as implementation of PBL</a:t>
            </a:r>
          </a:p>
        </p:txBody>
      </p:sp>
      <p:sp>
        <p:nvSpPr>
          <p:cNvPr id="10" name="TextBox 10"/>
          <p:cNvSpPr txBox="1"/>
          <p:nvPr/>
        </p:nvSpPr>
        <p:spPr>
          <a:xfrm>
            <a:off x="467760" y="9305925"/>
            <a:ext cx="1121880" cy="866775"/>
          </a:xfrm>
          <a:prstGeom prst="rect">
            <a:avLst/>
          </a:prstGeom>
        </p:spPr>
        <p:txBody>
          <a:bodyPr lIns="0" tIns="0" rIns="0" bIns="0" rtlCol="0" anchor="t">
            <a:spAutoFit/>
          </a:bodyPr>
          <a:lstStyle/>
          <a:p>
            <a:pPr algn="ctr">
              <a:lnSpc>
                <a:spcPts val="6600"/>
              </a:lnSpc>
            </a:pPr>
            <a:r>
              <a:rPr lang="sl-SI" sz="6000" spc="30" dirty="0">
                <a:solidFill>
                  <a:srgbClr val="FEFEFE"/>
                </a:solidFill>
                <a:latin typeface="Montserrat Classic Bold"/>
              </a:rPr>
              <a:t>8</a:t>
            </a:r>
            <a:endParaRPr lang="en-US" sz="6000" spc="30" dirty="0">
              <a:solidFill>
                <a:srgbClr val="FEFEFE"/>
              </a:solidFill>
              <a:latin typeface="Montserrat Classic Bold"/>
            </a:endParaRPr>
          </a:p>
        </p:txBody>
      </p:sp>
      <p:sp>
        <p:nvSpPr>
          <p:cNvPr id="11" name="TextBox 11"/>
          <p:cNvSpPr txBox="1"/>
          <p:nvPr/>
        </p:nvSpPr>
        <p:spPr>
          <a:xfrm>
            <a:off x="2050066" y="1304321"/>
            <a:ext cx="15053567" cy="596900"/>
          </a:xfrm>
          <a:prstGeom prst="rect">
            <a:avLst/>
          </a:prstGeom>
        </p:spPr>
        <p:txBody>
          <a:bodyPr lIns="0" tIns="0" rIns="0" bIns="0" rtlCol="0" anchor="t">
            <a:spAutoFit/>
          </a:bodyPr>
          <a:lstStyle/>
          <a:p>
            <a:pPr>
              <a:lnSpc>
                <a:spcPts val="4899"/>
              </a:lnSpc>
            </a:pPr>
            <a:r>
              <a:rPr lang="en-US" sz="3499" spc="444">
                <a:solidFill>
                  <a:srgbClr val="5EAAAE"/>
                </a:solidFill>
                <a:latin typeface="Montserrat Classic"/>
              </a:rPr>
              <a:t>PROJECT-BASED LEARNING (PBL) - CHARACTERISTICS</a:t>
            </a:r>
          </a:p>
        </p:txBody>
      </p:sp>
      <p:sp>
        <p:nvSpPr>
          <p:cNvPr id="12" name="AutoShape 12"/>
          <p:cNvSpPr/>
          <p:nvPr/>
        </p:nvSpPr>
        <p:spPr>
          <a:xfrm flipH="1" flipV="1">
            <a:off x="2031016" y="2714011"/>
            <a:ext cx="19050" cy="5528116"/>
          </a:xfrm>
          <a:prstGeom prst="line">
            <a:avLst/>
          </a:prstGeom>
          <a:ln w="19050" cap="flat">
            <a:solidFill>
              <a:srgbClr val="5EAAAE"/>
            </a:solidFill>
            <a:prstDash val="solid"/>
            <a:headEnd type="none" w="sm" len="sm"/>
            <a:tailEnd type="none" w="sm" len="sm"/>
          </a:ln>
        </p:spPr>
        <p:txBody>
          <a:bodyPr/>
          <a:lstStyle/>
          <a:p>
            <a:endParaRPr lang="en-US"/>
          </a:p>
        </p:txBody>
      </p:sp>
      <p:sp>
        <p:nvSpPr>
          <p:cNvPr id="13" name="TextBox 13"/>
          <p:cNvSpPr txBox="1"/>
          <p:nvPr/>
        </p:nvSpPr>
        <p:spPr>
          <a:xfrm>
            <a:off x="2050066" y="8765175"/>
            <a:ext cx="15971234" cy="218008"/>
          </a:xfrm>
          <a:prstGeom prst="rect">
            <a:avLst/>
          </a:prstGeom>
        </p:spPr>
        <p:txBody>
          <a:bodyPr wrap="square" lIns="0" tIns="0" rIns="0" bIns="0" rtlCol="0" anchor="t">
            <a:spAutoFit/>
          </a:bodyPr>
          <a:lstStyle/>
          <a:p>
            <a:pPr>
              <a:lnSpc>
                <a:spcPts val="1693"/>
              </a:lnSpc>
              <a:spcBef>
                <a:spcPct val="0"/>
              </a:spcBef>
            </a:pPr>
            <a:r>
              <a:rPr lang="en-US" sz="1500" spc="88" dirty="0">
                <a:solidFill>
                  <a:srgbClr val="FFFFFF"/>
                </a:solidFill>
                <a:latin typeface="Montserrat Light"/>
              </a:rPr>
              <a:t>Ferk Savec, V. (2010). </a:t>
            </a:r>
            <a:r>
              <a:rPr lang="en-US" sz="1500" spc="88" dirty="0" err="1">
                <a:solidFill>
                  <a:srgbClr val="FFFFFF"/>
                </a:solidFill>
                <a:latin typeface="Montserrat Light"/>
              </a:rPr>
              <a:t>Projektno</a:t>
            </a:r>
            <a:r>
              <a:rPr lang="en-US" sz="1500" spc="88" dirty="0">
                <a:solidFill>
                  <a:srgbClr val="FFFFFF"/>
                </a:solidFill>
                <a:latin typeface="Montserrat Light"/>
              </a:rPr>
              <a:t> učno </a:t>
            </a:r>
            <a:r>
              <a:rPr lang="en-US" sz="1500" spc="88" dirty="0" err="1">
                <a:solidFill>
                  <a:srgbClr val="FFFFFF"/>
                </a:solidFill>
                <a:latin typeface="Montserrat Light"/>
              </a:rPr>
              <a:t>delo</a:t>
            </a:r>
            <a:r>
              <a:rPr lang="en-US" sz="1500" spc="88" dirty="0">
                <a:solidFill>
                  <a:srgbClr val="FFFFFF"/>
                </a:solidFill>
                <a:latin typeface="Montserrat Light"/>
              </a:rPr>
              <a:t> </a:t>
            </a:r>
            <a:r>
              <a:rPr lang="en-US" sz="1500" spc="88" dirty="0" err="1">
                <a:solidFill>
                  <a:srgbClr val="FFFFFF"/>
                </a:solidFill>
                <a:latin typeface="Montserrat Light"/>
              </a:rPr>
              <a:t>pri</a:t>
            </a:r>
            <a:r>
              <a:rPr lang="en-US" sz="1500" spc="88" dirty="0">
                <a:solidFill>
                  <a:srgbClr val="FFFFFF"/>
                </a:solidFill>
                <a:latin typeface="Montserrat Light"/>
              </a:rPr>
              <a:t> </a:t>
            </a:r>
            <a:r>
              <a:rPr lang="en-US" sz="1500" spc="88" dirty="0" err="1">
                <a:solidFill>
                  <a:srgbClr val="FFFFFF"/>
                </a:solidFill>
                <a:latin typeface="Montserrat Light"/>
              </a:rPr>
              <a:t>učenju</a:t>
            </a:r>
            <a:r>
              <a:rPr lang="en-US" sz="1500" spc="88" dirty="0">
                <a:solidFill>
                  <a:srgbClr val="FFFFFF"/>
                </a:solidFill>
                <a:latin typeface="Montserrat Light"/>
              </a:rPr>
              <a:t> </a:t>
            </a:r>
            <a:r>
              <a:rPr lang="en-US" sz="1500" spc="88" dirty="0" err="1">
                <a:solidFill>
                  <a:srgbClr val="FFFFFF"/>
                </a:solidFill>
                <a:latin typeface="Montserrat Light"/>
              </a:rPr>
              <a:t>naravoslovnih</a:t>
            </a:r>
            <a:r>
              <a:rPr lang="en-US" sz="1500" spc="88" dirty="0">
                <a:solidFill>
                  <a:srgbClr val="FFFFFF"/>
                </a:solidFill>
                <a:latin typeface="Montserrat Light"/>
              </a:rPr>
              <a:t> </a:t>
            </a:r>
            <a:r>
              <a:rPr lang="en-US" sz="1500" spc="88" dirty="0" err="1">
                <a:solidFill>
                  <a:srgbClr val="FFFFFF"/>
                </a:solidFill>
                <a:latin typeface="Montserrat Light"/>
              </a:rPr>
              <a:t>vsebin</a:t>
            </a:r>
            <a:r>
              <a:rPr lang="en-US" sz="1500" spc="88" dirty="0">
                <a:solidFill>
                  <a:srgbClr val="FFFFFF"/>
                </a:solidFill>
                <a:latin typeface="Montserrat Light"/>
              </a:rPr>
              <a:t>. Maribor: </a:t>
            </a:r>
            <a:r>
              <a:rPr lang="en-US" sz="1500" spc="88" dirty="0" err="1">
                <a:solidFill>
                  <a:srgbClr val="FFFFFF"/>
                </a:solidFill>
                <a:latin typeface="Montserrat Light"/>
              </a:rPr>
              <a:t>Univerza</a:t>
            </a:r>
            <a:r>
              <a:rPr lang="en-US" sz="1500" spc="88" dirty="0">
                <a:solidFill>
                  <a:srgbClr val="FFFFFF"/>
                </a:solidFill>
                <a:latin typeface="Montserrat Light"/>
              </a:rPr>
              <a:t> v </a:t>
            </a:r>
            <a:r>
              <a:rPr lang="en-US" sz="1500" spc="88" dirty="0" err="1">
                <a:solidFill>
                  <a:srgbClr val="FFFFFF"/>
                </a:solidFill>
                <a:latin typeface="Montserrat Light"/>
              </a:rPr>
              <a:t>Mariboru</a:t>
            </a:r>
            <a:r>
              <a:rPr lang="en-US" sz="1500" spc="88" dirty="0">
                <a:solidFill>
                  <a:srgbClr val="FFFFFF"/>
                </a:solidFill>
                <a:latin typeface="Montserrat Light"/>
              </a:rPr>
              <a:t> </a:t>
            </a:r>
            <a:r>
              <a:rPr lang="en-US" sz="1500" spc="88" dirty="0" err="1">
                <a:solidFill>
                  <a:srgbClr val="FFFFFF"/>
                </a:solidFill>
                <a:latin typeface="Montserrat Light"/>
              </a:rPr>
              <a:t>Fakulteta</a:t>
            </a:r>
            <a:r>
              <a:rPr lang="en-US" sz="1500" spc="88" dirty="0">
                <a:solidFill>
                  <a:srgbClr val="FFFFFF"/>
                </a:solidFill>
                <a:latin typeface="Montserrat Light"/>
              </a:rPr>
              <a:t> za </a:t>
            </a:r>
            <a:r>
              <a:rPr lang="en-US" sz="1500" spc="88" dirty="0" err="1">
                <a:solidFill>
                  <a:srgbClr val="FFFFFF"/>
                </a:solidFill>
                <a:latin typeface="Montserrat Light"/>
              </a:rPr>
              <a:t>naravoslovje</a:t>
            </a:r>
            <a:r>
              <a:rPr lang="en-US" sz="1500" spc="88" dirty="0">
                <a:solidFill>
                  <a:srgbClr val="FFFFFF"/>
                </a:solidFill>
                <a:latin typeface="Montserrat Light"/>
              </a:rPr>
              <a:t> in </a:t>
            </a:r>
            <a:r>
              <a:rPr lang="en-US" sz="1500" spc="88" dirty="0" err="1">
                <a:solidFill>
                  <a:srgbClr val="FFFFFF"/>
                </a:solidFill>
                <a:latin typeface="Montserrat Light"/>
              </a:rPr>
              <a:t>matematiko</a:t>
            </a:r>
            <a:r>
              <a:rPr lang="en-US" sz="1500" spc="88" dirty="0">
                <a:solidFill>
                  <a:srgbClr val="FFFFFF"/>
                </a:solidFill>
                <a:latin typeface="Montserrat Light"/>
              </a:rPr>
              <a:t>.</a:t>
            </a:r>
          </a:p>
        </p:txBody>
      </p:sp>
      <p:sp>
        <p:nvSpPr>
          <p:cNvPr id="14" name="AutoShape 3">
            <a:extLst>
              <a:ext uri="{FF2B5EF4-FFF2-40B4-BE49-F238E27FC236}">
                <a16:creationId xmlns:a16="http://schemas.microsoft.com/office/drawing/2014/main" id="{50AC07FC-2E5B-8F98-C5D9-50CD3190BFD3}"/>
              </a:ext>
            </a:extLst>
          </p:cNvPr>
          <p:cNvSpPr/>
          <p:nvPr/>
        </p:nvSpPr>
        <p:spPr>
          <a:xfrm>
            <a:off x="-2811793" y="13656452"/>
            <a:ext cx="19087931" cy="1483726"/>
          </a:xfrm>
          <a:prstGeom prst="rect">
            <a:avLst/>
          </a:prstGeom>
          <a:solidFill>
            <a:srgbClr val="FFFFFF"/>
          </a:solidFill>
        </p:spPr>
        <p:txBody>
          <a:bodyPr/>
          <a:lstStyle/>
          <a:p>
            <a:endParaRPr lang="en-US"/>
          </a:p>
        </p:txBody>
      </p:sp>
      <p:pic>
        <p:nvPicPr>
          <p:cNvPr id="15" name="Picture 14">
            <a:extLst>
              <a:ext uri="{FF2B5EF4-FFF2-40B4-BE49-F238E27FC236}">
                <a16:creationId xmlns:a16="http://schemas.microsoft.com/office/drawing/2014/main" id="{80ADF13A-7E16-BD7C-20F1-EA822A30385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6263" y="9377523"/>
            <a:ext cx="3131820" cy="6572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53969A4-0993-4370-AD2E-DF6A6782012A}">
  <we:reference id="6a7bd4f3-0563-43af-8c08-79110eebdff6" version="1.1.1.0" store="EXCatalog" storeType="EXCatalog"/>
  <we:alternateReferences>
    <we:reference id="WA104381155" version="1.1.1.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84</TotalTime>
  <Words>1704</Words>
  <Application>Microsoft Office PowerPoint</Application>
  <PresentationFormat>Custom</PresentationFormat>
  <Paragraphs>292</Paragraphs>
  <Slides>19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Bakerie</vt:lpstr>
      <vt:lpstr>Calibri</vt:lpstr>
      <vt:lpstr>Montserrat Classic Bold</vt:lpstr>
      <vt:lpstr>Montserrat Light Italics</vt:lpstr>
      <vt:lpstr>Montserrat Light Bold</vt:lpstr>
      <vt:lpstr>Montserrat Light</vt:lpstr>
      <vt:lpstr>Montserrat Classic</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and Yellow Business - Presentation</dc:title>
  <cp:lastModifiedBy>Теодор Емилов Славчов</cp:lastModifiedBy>
  <cp:revision>5</cp:revision>
  <dcterms:created xsi:type="dcterms:W3CDTF">2006-08-16T00:00:00Z</dcterms:created>
  <dcterms:modified xsi:type="dcterms:W3CDTF">2024-10-28T08:53:33Z</dcterms:modified>
  <dc:identifier>DAGDPENaJos</dc:identifier>
</cp:coreProperties>
</file>